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682" r:id="rId2"/>
    <p:sldId id="634" r:id="rId3"/>
    <p:sldId id="666" r:id="rId4"/>
    <p:sldId id="683"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inished Report Pages" id="{E153A635-ACD3-4D6B-B6D8-5AD010E4CE25}">
          <p14:sldIdLst>
            <p14:sldId id="682"/>
            <p14:sldId id="634"/>
            <p14:sldId id="666"/>
            <p14:sldId id="68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38" d="100"/>
          <a:sy n="38" d="100"/>
        </p:scale>
        <p:origin x="72"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4A5C2-13C1-4BFD-A5CE-ACB0E9EC35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3C84A5-A58E-49EC-BD50-82CF7D98AD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D962D8-C67E-4827-A6C8-3D5B423CACFC}"/>
              </a:ext>
            </a:extLst>
          </p:cNvPr>
          <p:cNvSpPr>
            <a:spLocks noGrp="1"/>
          </p:cNvSpPr>
          <p:nvPr>
            <p:ph type="dt" sz="half" idx="10"/>
          </p:nvPr>
        </p:nvSpPr>
        <p:spPr/>
        <p:txBody>
          <a:bodyPr/>
          <a:lstStyle/>
          <a:p>
            <a:fld id="{0CD33492-965B-44B6-B001-E23724DF0179}" type="datetimeFigureOut">
              <a:rPr lang="en-US" smtClean="0"/>
              <a:t>8/25/2022</a:t>
            </a:fld>
            <a:endParaRPr lang="en-US"/>
          </a:p>
        </p:txBody>
      </p:sp>
      <p:sp>
        <p:nvSpPr>
          <p:cNvPr id="5" name="Footer Placeholder 4">
            <a:extLst>
              <a:ext uri="{FF2B5EF4-FFF2-40B4-BE49-F238E27FC236}">
                <a16:creationId xmlns:a16="http://schemas.microsoft.com/office/drawing/2014/main" id="{1A889E15-4111-4DBF-9733-6FB285817F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11C28E-5F61-488A-9A60-939835AD6B0C}"/>
              </a:ext>
            </a:extLst>
          </p:cNvPr>
          <p:cNvSpPr>
            <a:spLocks noGrp="1"/>
          </p:cNvSpPr>
          <p:nvPr>
            <p:ph type="sldNum" sz="quarter" idx="12"/>
          </p:nvPr>
        </p:nvSpPr>
        <p:spPr/>
        <p:txBody>
          <a:bodyPr/>
          <a:lstStyle/>
          <a:p>
            <a:fld id="{ED322A7C-7115-443D-BEB8-9456C4207B99}" type="slidenum">
              <a:rPr lang="en-US" smtClean="0"/>
              <a:t>‹#›</a:t>
            </a:fld>
            <a:endParaRPr lang="en-US"/>
          </a:p>
        </p:txBody>
      </p:sp>
    </p:spTree>
    <p:extLst>
      <p:ext uri="{BB962C8B-B14F-4D97-AF65-F5344CB8AC3E}">
        <p14:creationId xmlns:p14="http://schemas.microsoft.com/office/powerpoint/2010/main" val="2063231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3F5F3-D0BF-4664-A591-46AB80164B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228A6D-258D-4EBF-A676-090A40A8D2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DB635-ED48-41DD-9B79-81610BB2F5C0}"/>
              </a:ext>
            </a:extLst>
          </p:cNvPr>
          <p:cNvSpPr>
            <a:spLocks noGrp="1"/>
          </p:cNvSpPr>
          <p:nvPr>
            <p:ph type="dt" sz="half" idx="10"/>
          </p:nvPr>
        </p:nvSpPr>
        <p:spPr/>
        <p:txBody>
          <a:bodyPr/>
          <a:lstStyle/>
          <a:p>
            <a:fld id="{0CD33492-965B-44B6-B001-E23724DF0179}" type="datetimeFigureOut">
              <a:rPr lang="en-US" smtClean="0"/>
              <a:t>8/25/2022</a:t>
            </a:fld>
            <a:endParaRPr lang="en-US"/>
          </a:p>
        </p:txBody>
      </p:sp>
      <p:sp>
        <p:nvSpPr>
          <p:cNvPr id="5" name="Footer Placeholder 4">
            <a:extLst>
              <a:ext uri="{FF2B5EF4-FFF2-40B4-BE49-F238E27FC236}">
                <a16:creationId xmlns:a16="http://schemas.microsoft.com/office/drawing/2014/main" id="{B98B3629-FA65-4446-9EAB-8D81C66158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B88511-371A-4589-A527-DA30E5AC325F}"/>
              </a:ext>
            </a:extLst>
          </p:cNvPr>
          <p:cNvSpPr>
            <a:spLocks noGrp="1"/>
          </p:cNvSpPr>
          <p:nvPr>
            <p:ph type="sldNum" sz="quarter" idx="12"/>
          </p:nvPr>
        </p:nvSpPr>
        <p:spPr/>
        <p:txBody>
          <a:bodyPr/>
          <a:lstStyle/>
          <a:p>
            <a:fld id="{ED322A7C-7115-443D-BEB8-9456C4207B99}" type="slidenum">
              <a:rPr lang="en-US" smtClean="0"/>
              <a:t>‹#›</a:t>
            </a:fld>
            <a:endParaRPr lang="en-US"/>
          </a:p>
        </p:txBody>
      </p:sp>
    </p:spTree>
    <p:extLst>
      <p:ext uri="{BB962C8B-B14F-4D97-AF65-F5344CB8AC3E}">
        <p14:creationId xmlns:p14="http://schemas.microsoft.com/office/powerpoint/2010/main" val="2716394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A635B0-3C87-4943-80F9-FB3AFDB4106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114610-3F38-419D-AE2C-191EE8741E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101A4-312C-4F83-A8B1-5B7A079FF364}"/>
              </a:ext>
            </a:extLst>
          </p:cNvPr>
          <p:cNvSpPr>
            <a:spLocks noGrp="1"/>
          </p:cNvSpPr>
          <p:nvPr>
            <p:ph type="dt" sz="half" idx="10"/>
          </p:nvPr>
        </p:nvSpPr>
        <p:spPr/>
        <p:txBody>
          <a:bodyPr/>
          <a:lstStyle/>
          <a:p>
            <a:fld id="{0CD33492-965B-44B6-B001-E23724DF0179}" type="datetimeFigureOut">
              <a:rPr lang="en-US" smtClean="0"/>
              <a:t>8/25/2022</a:t>
            </a:fld>
            <a:endParaRPr lang="en-US"/>
          </a:p>
        </p:txBody>
      </p:sp>
      <p:sp>
        <p:nvSpPr>
          <p:cNvPr id="5" name="Footer Placeholder 4">
            <a:extLst>
              <a:ext uri="{FF2B5EF4-FFF2-40B4-BE49-F238E27FC236}">
                <a16:creationId xmlns:a16="http://schemas.microsoft.com/office/drawing/2014/main" id="{E26B5698-F07F-4E66-99B2-BD49094BBE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7D3E4C-7C9D-4795-BB8C-D8A19195247A}"/>
              </a:ext>
            </a:extLst>
          </p:cNvPr>
          <p:cNvSpPr>
            <a:spLocks noGrp="1"/>
          </p:cNvSpPr>
          <p:nvPr>
            <p:ph type="sldNum" sz="quarter" idx="12"/>
          </p:nvPr>
        </p:nvSpPr>
        <p:spPr/>
        <p:txBody>
          <a:bodyPr/>
          <a:lstStyle/>
          <a:p>
            <a:fld id="{ED322A7C-7115-443D-BEB8-9456C4207B99}" type="slidenum">
              <a:rPr lang="en-US" smtClean="0"/>
              <a:t>‹#›</a:t>
            </a:fld>
            <a:endParaRPr lang="en-US"/>
          </a:p>
        </p:txBody>
      </p:sp>
    </p:spTree>
    <p:extLst>
      <p:ext uri="{BB962C8B-B14F-4D97-AF65-F5344CB8AC3E}">
        <p14:creationId xmlns:p14="http://schemas.microsoft.com/office/powerpoint/2010/main" val="1379397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93BF7-CBFC-4AEA-A117-30318FBFE7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EC35C3-E98F-4BCC-B27A-84DF42A339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C19525-5AC2-49E2-89D7-F93EBBD4D032}"/>
              </a:ext>
            </a:extLst>
          </p:cNvPr>
          <p:cNvSpPr>
            <a:spLocks noGrp="1"/>
          </p:cNvSpPr>
          <p:nvPr>
            <p:ph type="dt" sz="half" idx="10"/>
          </p:nvPr>
        </p:nvSpPr>
        <p:spPr/>
        <p:txBody>
          <a:bodyPr/>
          <a:lstStyle/>
          <a:p>
            <a:fld id="{0CD33492-965B-44B6-B001-E23724DF0179}" type="datetimeFigureOut">
              <a:rPr lang="en-US" smtClean="0"/>
              <a:t>8/25/2022</a:t>
            </a:fld>
            <a:endParaRPr lang="en-US"/>
          </a:p>
        </p:txBody>
      </p:sp>
      <p:sp>
        <p:nvSpPr>
          <p:cNvPr id="5" name="Footer Placeholder 4">
            <a:extLst>
              <a:ext uri="{FF2B5EF4-FFF2-40B4-BE49-F238E27FC236}">
                <a16:creationId xmlns:a16="http://schemas.microsoft.com/office/drawing/2014/main" id="{E57FA6FB-8FFD-4A86-8FB7-5590511837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E2B584-7E42-4E99-9228-07796BE24145}"/>
              </a:ext>
            </a:extLst>
          </p:cNvPr>
          <p:cNvSpPr>
            <a:spLocks noGrp="1"/>
          </p:cNvSpPr>
          <p:nvPr>
            <p:ph type="sldNum" sz="quarter" idx="12"/>
          </p:nvPr>
        </p:nvSpPr>
        <p:spPr/>
        <p:txBody>
          <a:bodyPr/>
          <a:lstStyle/>
          <a:p>
            <a:fld id="{ED322A7C-7115-443D-BEB8-9456C4207B99}" type="slidenum">
              <a:rPr lang="en-US" smtClean="0"/>
              <a:t>‹#›</a:t>
            </a:fld>
            <a:endParaRPr lang="en-US"/>
          </a:p>
        </p:txBody>
      </p:sp>
    </p:spTree>
    <p:extLst>
      <p:ext uri="{BB962C8B-B14F-4D97-AF65-F5344CB8AC3E}">
        <p14:creationId xmlns:p14="http://schemas.microsoft.com/office/powerpoint/2010/main" val="3015992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239AC-ECCD-4097-8F99-1AAE427F66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EE0041-8FAF-4074-9973-2243232A41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5473C9-D45A-475B-8AF8-C555440A6670}"/>
              </a:ext>
            </a:extLst>
          </p:cNvPr>
          <p:cNvSpPr>
            <a:spLocks noGrp="1"/>
          </p:cNvSpPr>
          <p:nvPr>
            <p:ph type="dt" sz="half" idx="10"/>
          </p:nvPr>
        </p:nvSpPr>
        <p:spPr/>
        <p:txBody>
          <a:bodyPr/>
          <a:lstStyle/>
          <a:p>
            <a:fld id="{0CD33492-965B-44B6-B001-E23724DF0179}" type="datetimeFigureOut">
              <a:rPr lang="en-US" smtClean="0"/>
              <a:t>8/25/2022</a:t>
            </a:fld>
            <a:endParaRPr lang="en-US"/>
          </a:p>
        </p:txBody>
      </p:sp>
      <p:sp>
        <p:nvSpPr>
          <p:cNvPr id="5" name="Footer Placeholder 4">
            <a:extLst>
              <a:ext uri="{FF2B5EF4-FFF2-40B4-BE49-F238E27FC236}">
                <a16:creationId xmlns:a16="http://schemas.microsoft.com/office/drawing/2014/main" id="{95C0AD3D-4AF1-4C29-BC62-7BCF338F49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73E0E9-63C6-495F-A546-5CC785EFB58B}"/>
              </a:ext>
            </a:extLst>
          </p:cNvPr>
          <p:cNvSpPr>
            <a:spLocks noGrp="1"/>
          </p:cNvSpPr>
          <p:nvPr>
            <p:ph type="sldNum" sz="quarter" idx="12"/>
          </p:nvPr>
        </p:nvSpPr>
        <p:spPr/>
        <p:txBody>
          <a:bodyPr/>
          <a:lstStyle/>
          <a:p>
            <a:fld id="{ED322A7C-7115-443D-BEB8-9456C4207B99}" type="slidenum">
              <a:rPr lang="en-US" smtClean="0"/>
              <a:t>‹#›</a:t>
            </a:fld>
            <a:endParaRPr lang="en-US"/>
          </a:p>
        </p:txBody>
      </p:sp>
    </p:spTree>
    <p:extLst>
      <p:ext uri="{BB962C8B-B14F-4D97-AF65-F5344CB8AC3E}">
        <p14:creationId xmlns:p14="http://schemas.microsoft.com/office/powerpoint/2010/main" val="634732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35F06-9059-4F70-B113-85A48F5EA5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A02407-6A3A-4E27-A6AD-FEC6874CF0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0FEC78-A5F0-4151-948E-C39FE0F677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8DF6A4-C359-4EE0-8EC3-FC9452375B1D}"/>
              </a:ext>
            </a:extLst>
          </p:cNvPr>
          <p:cNvSpPr>
            <a:spLocks noGrp="1"/>
          </p:cNvSpPr>
          <p:nvPr>
            <p:ph type="dt" sz="half" idx="10"/>
          </p:nvPr>
        </p:nvSpPr>
        <p:spPr/>
        <p:txBody>
          <a:bodyPr/>
          <a:lstStyle/>
          <a:p>
            <a:fld id="{0CD33492-965B-44B6-B001-E23724DF0179}" type="datetimeFigureOut">
              <a:rPr lang="en-US" smtClean="0"/>
              <a:t>8/25/2022</a:t>
            </a:fld>
            <a:endParaRPr lang="en-US"/>
          </a:p>
        </p:txBody>
      </p:sp>
      <p:sp>
        <p:nvSpPr>
          <p:cNvPr id="6" name="Footer Placeholder 5">
            <a:extLst>
              <a:ext uri="{FF2B5EF4-FFF2-40B4-BE49-F238E27FC236}">
                <a16:creationId xmlns:a16="http://schemas.microsoft.com/office/drawing/2014/main" id="{4BDFE287-2045-492E-ABAF-E571FC1C57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3E962C-39BB-4FD2-94EA-8067CFFE9A5F}"/>
              </a:ext>
            </a:extLst>
          </p:cNvPr>
          <p:cNvSpPr>
            <a:spLocks noGrp="1"/>
          </p:cNvSpPr>
          <p:nvPr>
            <p:ph type="sldNum" sz="quarter" idx="12"/>
          </p:nvPr>
        </p:nvSpPr>
        <p:spPr/>
        <p:txBody>
          <a:bodyPr/>
          <a:lstStyle/>
          <a:p>
            <a:fld id="{ED322A7C-7115-443D-BEB8-9456C4207B99}" type="slidenum">
              <a:rPr lang="en-US" smtClean="0"/>
              <a:t>‹#›</a:t>
            </a:fld>
            <a:endParaRPr lang="en-US"/>
          </a:p>
        </p:txBody>
      </p:sp>
    </p:spTree>
    <p:extLst>
      <p:ext uri="{BB962C8B-B14F-4D97-AF65-F5344CB8AC3E}">
        <p14:creationId xmlns:p14="http://schemas.microsoft.com/office/powerpoint/2010/main" val="2268459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DC45E-D150-4C3F-B962-6AE65B5663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23857B-2177-42A9-8BFC-418B33377B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CCC90F-8EF5-461C-BEAB-098694B692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0CF990-3F7C-4FFE-A85A-8B0AB13791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D89AC3-71B3-4577-8B66-DFFDDA20CD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69BF33-4906-433A-859F-868826AAA859}"/>
              </a:ext>
            </a:extLst>
          </p:cNvPr>
          <p:cNvSpPr>
            <a:spLocks noGrp="1"/>
          </p:cNvSpPr>
          <p:nvPr>
            <p:ph type="dt" sz="half" idx="10"/>
          </p:nvPr>
        </p:nvSpPr>
        <p:spPr/>
        <p:txBody>
          <a:bodyPr/>
          <a:lstStyle/>
          <a:p>
            <a:fld id="{0CD33492-965B-44B6-B001-E23724DF0179}" type="datetimeFigureOut">
              <a:rPr lang="en-US" smtClean="0"/>
              <a:t>8/25/2022</a:t>
            </a:fld>
            <a:endParaRPr lang="en-US"/>
          </a:p>
        </p:txBody>
      </p:sp>
      <p:sp>
        <p:nvSpPr>
          <p:cNvPr id="8" name="Footer Placeholder 7">
            <a:extLst>
              <a:ext uri="{FF2B5EF4-FFF2-40B4-BE49-F238E27FC236}">
                <a16:creationId xmlns:a16="http://schemas.microsoft.com/office/drawing/2014/main" id="{65824C4D-A976-4C6B-B86B-558D13718F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8D0219-DB6D-4326-8825-7D2DA5BBACE6}"/>
              </a:ext>
            </a:extLst>
          </p:cNvPr>
          <p:cNvSpPr>
            <a:spLocks noGrp="1"/>
          </p:cNvSpPr>
          <p:nvPr>
            <p:ph type="sldNum" sz="quarter" idx="12"/>
          </p:nvPr>
        </p:nvSpPr>
        <p:spPr/>
        <p:txBody>
          <a:bodyPr/>
          <a:lstStyle/>
          <a:p>
            <a:fld id="{ED322A7C-7115-443D-BEB8-9456C4207B99}" type="slidenum">
              <a:rPr lang="en-US" smtClean="0"/>
              <a:t>‹#›</a:t>
            </a:fld>
            <a:endParaRPr lang="en-US"/>
          </a:p>
        </p:txBody>
      </p:sp>
    </p:spTree>
    <p:extLst>
      <p:ext uri="{BB962C8B-B14F-4D97-AF65-F5344CB8AC3E}">
        <p14:creationId xmlns:p14="http://schemas.microsoft.com/office/powerpoint/2010/main" val="433468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F80E4-BEEA-4CCA-B2B0-5F3EB581AF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70F309-041D-4A78-8809-A4A2E7D28CFD}"/>
              </a:ext>
            </a:extLst>
          </p:cNvPr>
          <p:cNvSpPr>
            <a:spLocks noGrp="1"/>
          </p:cNvSpPr>
          <p:nvPr>
            <p:ph type="dt" sz="half" idx="10"/>
          </p:nvPr>
        </p:nvSpPr>
        <p:spPr/>
        <p:txBody>
          <a:bodyPr/>
          <a:lstStyle/>
          <a:p>
            <a:fld id="{0CD33492-965B-44B6-B001-E23724DF0179}" type="datetimeFigureOut">
              <a:rPr lang="en-US" smtClean="0"/>
              <a:t>8/25/2022</a:t>
            </a:fld>
            <a:endParaRPr lang="en-US"/>
          </a:p>
        </p:txBody>
      </p:sp>
      <p:sp>
        <p:nvSpPr>
          <p:cNvPr id="4" name="Footer Placeholder 3">
            <a:extLst>
              <a:ext uri="{FF2B5EF4-FFF2-40B4-BE49-F238E27FC236}">
                <a16:creationId xmlns:a16="http://schemas.microsoft.com/office/drawing/2014/main" id="{68A37FC5-6540-4FCF-B11E-99BD9E41542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308A32-055A-4F11-8265-694FFB949AAA}"/>
              </a:ext>
            </a:extLst>
          </p:cNvPr>
          <p:cNvSpPr>
            <a:spLocks noGrp="1"/>
          </p:cNvSpPr>
          <p:nvPr>
            <p:ph type="sldNum" sz="quarter" idx="12"/>
          </p:nvPr>
        </p:nvSpPr>
        <p:spPr/>
        <p:txBody>
          <a:bodyPr/>
          <a:lstStyle/>
          <a:p>
            <a:fld id="{ED322A7C-7115-443D-BEB8-9456C4207B99}" type="slidenum">
              <a:rPr lang="en-US" smtClean="0"/>
              <a:t>‹#›</a:t>
            </a:fld>
            <a:endParaRPr lang="en-US"/>
          </a:p>
        </p:txBody>
      </p:sp>
    </p:spTree>
    <p:extLst>
      <p:ext uri="{BB962C8B-B14F-4D97-AF65-F5344CB8AC3E}">
        <p14:creationId xmlns:p14="http://schemas.microsoft.com/office/powerpoint/2010/main" val="833169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C37D1F-7B76-4C90-ADFA-6CA8AADE3A01}"/>
              </a:ext>
            </a:extLst>
          </p:cNvPr>
          <p:cNvSpPr>
            <a:spLocks noGrp="1"/>
          </p:cNvSpPr>
          <p:nvPr>
            <p:ph type="dt" sz="half" idx="10"/>
          </p:nvPr>
        </p:nvSpPr>
        <p:spPr/>
        <p:txBody>
          <a:bodyPr/>
          <a:lstStyle/>
          <a:p>
            <a:fld id="{0CD33492-965B-44B6-B001-E23724DF0179}" type="datetimeFigureOut">
              <a:rPr lang="en-US" smtClean="0"/>
              <a:t>8/25/2022</a:t>
            </a:fld>
            <a:endParaRPr lang="en-US"/>
          </a:p>
        </p:txBody>
      </p:sp>
      <p:sp>
        <p:nvSpPr>
          <p:cNvPr id="3" name="Footer Placeholder 2">
            <a:extLst>
              <a:ext uri="{FF2B5EF4-FFF2-40B4-BE49-F238E27FC236}">
                <a16:creationId xmlns:a16="http://schemas.microsoft.com/office/drawing/2014/main" id="{EDDCA5A7-9472-4373-8F4E-CE30066329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7F856F-382B-4C6F-A446-91D7F30CB94F}"/>
              </a:ext>
            </a:extLst>
          </p:cNvPr>
          <p:cNvSpPr>
            <a:spLocks noGrp="1"/>
          </p:cNvSpPr>
          <p:nvPr>
            <p:ph type="sldNum" sz="quarter" idx="12"/>
          </p:nvPr>
        </p:nvSpPr>
        <p:spPr/>
        <p:txBody>
          <a:bodyPr/>
          <a:lstStyle/>
          <a:p>
            <a:fld id="{ED322A7C-7115-443D-BEB8-9456C4207B99}" type="slidenum">
              <a:rPr lang="en-US" smtClean="0"/>
              <a:t>‹#›</a:t>
            </a:fld>
            <a:endParaRPr lang="en-US"/>
          </a:p>
        </p:txBody>
      </p:sp>
    </p:spTree>
    <p:extLst>
      <p:ext uri="{BB962C8B-B14F-4D97-AF65-F5344CB8AC3E}">
        <p14:creationId xmlns:p14="http://schemas.microsoft.com/office/powerpoint/2010/main" val="1696548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E9C31-2819-4EF1-9269-F2BDBDDFAB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0E008E-5F42-4979-AE68-0C54BC6F21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9F035C-0FBF-4F18-B5D3-D23DCCAF72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1BD026-23BF-499F-B4CC-248479B65A47}"/>
              </a:ext>
            </a:extLst>
          </p:cNvPr>
          <p:cNvSpPr>
            <a:spLocks noGrp="1"/>
          </p:cNvSpPr>
          <p:nvPr>
            <p:ph type="dt" sz="half" idx="10"/>
          </p:nvPr>
        </p:nvSpPr>
        <p:spPr/>
        <p:txBody>
          <a:bodyPr/>
          <a:lstStyle/>
          <a:p>
            <a:fld id="{0CD33492-965B-44B6-B001-E23724DF0179}" type="datetimeFigureOut">
              <a:rPr lang="en-US" smtClean="0"/>
              <a:t>8/25/2022</a:t>
            </a:fld>
            <a:endParaRPr lang="en-US"/>
          </a:p>
        </p:txBody>
      </p:sp>
      <p:sp>
        <p:nvSpPr>
          <p:cNvPr id="6" name="Footer Placeholder 5">
            <a:extLst>
              <a:ext uri="{FF2B5EF4-FFF2-40B4-BE49-F238E27FC236}">
                <a16:creationId xmlns:a16="http://schemas.microsoft.com/office/drawing/2014/main" id="{0ADB0F83-2912-4867-994D-5601A35578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24CCEC-E931-48F9-BEAB-2093948A06D3}"/>
              </a:ext>
            </a:extLst>
          </p:cNvPr>
          <p:cNvSpPr>
            <a:spLocks noGrp="1"/>
          </p:cNvSpPr>
          <p:nvPr>
            <p:ph type="sldNum" sz="quarter" idx="12"/>
          </p:nvPr>
        </p:nvSpPr>
        <p:spPr/>
        <p:txBody>
          <a:bodyPr/>
          <a:lstStyle/>
          <a:p>
            <a:fld id="{ED322A7C-7115-443D-BEB8-9456C4207B99}" type="slidenum">
              <a:rPr lang="en-US" smtClean="0"/>
              <a:t>‹#›</a:t>
            </a:fld>
            <a:endParaRPr lang="en-US"/>
          </a:p>
        </p:txBody>
      </p:sp>
    </p:spTree>
    <p:extLst>
      <p:ext uri="{BB962C8B-B14F-4D97-AF65-F5344CB8AC3E}">
        <p14:creationId xmlns:p14="http://schemas.microsoft.com/office/powerpoint/2010/main" val="1595724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9E293-5D9C-4D4B-B086-E91FE3E214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54C0CE-03AA-4783-AFDE-019354C87A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2B3B8E-1AA9-4715-BC36-3679EB383F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4E7509-79DD-4D32-91DD-C7AEEC75E76E}"/>
              </a:ext>
            </a:extLst>
          </p:cNvPr>
          <p:cNvSpPr>
            <a:spLocks noGrp="1"/>
          </p:cNvSpPr>
          <p:nvPr>
            <p:ph type="dt" sz="half" idx="10"/>
          </p:nvPr>
        </p:nvSpPr>
        <p:spPr/>
        <p:txBody>
          <a:bodyPr/>
          <a:lstStyle/>
          <a:p>
            <a:fld id="{0CD33492-965B-44B6-B001-E23724DF0179}" type="datetimeFigureOut">
              <a:rPr lang="en-US" smtClean="0"/>
              <a:t>8/25/2022</a:t>
            </a:fld>
            <a:endParaRPr lang="en-US"/>
          </a:p>
        </p:txBody>
      </p:sp>
      <p:sp>
        <p:nvSpPr>
          <p:cNvPr id="6" name="Footer Placeholder 5">
            <a:extLst>
              <a:ext uri="{FF2B5EF4-FFF2-40B4-BE49-F238E27FC236}">
                <a16:creationId xmlns:a16="http://schemas.microsoft.com/office/drawing/2014/main" id="{827C4FFF-F232-43C9-BE90-2779F11DB6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6ACFD3-FBAA-4E77-B757-5BB1D92805D7}"/>
              </a:ext>
            </a:extLst>
          </p:cNvPr>
          <p:cNvSpPr>
            <a:spLocks noGrp="1"/>
          </p:cNvSpPr>
          <p:nvPr>
            <p:ph type="sldNum" sz="quarter" idx="12"/>
          </p:nvPr>
        </p:nvSpPr>
        <p:spPr/>
        <p:txBody>
          <a:bodyPr/>
          <a:lstStyle/>
          <a:p>
            <a:fld id="{ED322A7C-7115-443D-BEB8-9456C4207B99}" type="slidenum">
              <a:rPr lang="en-US" smtClean="0"/>
              <a:t>‹#›</a:t>
            </a:fld>
            <a:endParaRPr lang="en-US"/>
          </a:p>
        </p:txBody>
      </p:sp>
    </p:spTree>
    <p:extLst>
      <p:ext uri="{BB962C8B-B14F-4D97-AF65-F5344CB8AC3E}">
        <p14:creationId xmlns:p14="http://schemas.microsoft.com/office/powerpoint/2010/main" val="93948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D268CE-D1E5-4C00-9A60-6E6311591E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6ACA44-559D-435A-9CF5-484FEAC9EA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1BBDC7-DE7B-4044-8FD3-C5CEC2ECD3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D33492-965B-44B6-B001-E23724DF0179}" type="datetimeFigureOut">
              <a:rPr lang="en-US" smtClean="0"/>
              <a:t>8/25/2022</a:t>
            </a:fld>
            <a:endParaRPr lang="en-US"/>
          </a:p>
        </p:txBody>
      </p:sp>
      <p:sp>
        <p:nvSpPr>
          <p:cNvPr id="5" name="Footer Placeholder 4">
            <a:extLst>
              <a:ext uri="{FF2B5EF4-FFF2-40B4-BE49-F238E27FC236}">
                <a16:creationId xmlns:a16="http://schemas.microsoft.com/office/drawing/2014/main" id="{D319E4F8-910B-4A37-B32A-D8CCCF9FEA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1318B5-1414-4684-987C-488041F237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322A7C-7115-443D-BEB8-9456C4207B99}" type="slidenum">
              <a:rPr lang="en-US" smtClean="0"/>
              <a:t>‹#›</a:t>
            </a:fld>
            <a:endParaRPr lang="en-US"/>
          </a:p>
        </p:txBody>
      </p:sp>
    </p:spTree>
    <p:extLst>
      <p:ext uri="{BB962C8B-B14F-4D97-AF65-F5344CB8AC3E}">
        <p14:creationId xmlns:p14="http://schemas.microsoft.com/office/powerpoint/2010/main" val="32947365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21.jpg"/><Relationship Id="rId3" Type="http://schemas.openxmlformats.org/officeDocument/2006/relationships/hyperlink" Target="https://pda.ritis.org/embed/trend-map/?performanceMetric=speed&amp;showWazeTrafficEvents=true&amp;thresholds=%5B10%2C20%2C30%2C40%2C50%5D&amp;layout=grid&amp;showPercentReadings=false&amp;colors=%5B%22%23CC1414%22%2C%22%23FF4719%22%2C%22%23FFA319%22%2C%22%23FFE019%22%2C%22%23A5FC19%22%2C%22%2332FA32%22%5D&amp;showAgencyTrafficEvents=true&amp;title=MD-295%20S%20%40%20MD-198&amp;showAllMaps=true&amp;uuid=cef1ec8b-6116-402f-be68-17b1830ac520" TargetMode="External"/><Relationship Id="rId7" Type="http://schemas.openxmlformats.org/officeDocument/2006/relationships/image" Target="../media/image3.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image" Target="../media/image8.pn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4.svg"/><Relationship Id="rId5" Type="http://schemas.openxmlformats.org/officeDocument/2006/relationships/image" Target="../media/image10.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sv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hyperlink" Target="mailto:estylc@baltometro.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EF00FB-55E5-420F-B802-DB73D8A063C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t="15678" b="16902"/>
          <a:stretch/>
        </p:blipFill>
        <p:spPr>
          <a:xfrm>
            <a:off x="-22697" y="-15524"/>
            <a:ext cx="12241142" cy="5508720"/>
          </a:xfrm>
          <a:prstGeom prst="rect">
            <a:avLst/>
          </a:prstGeom>
          <a:ln>
            <a:noFill/>
          </a:ln>
        </p:spPr>
      </p:pic>
      <p:sp>
        <p:nvSpPr>
          <p:cNvPr id="4" name="Freeform: Shape 3">
            <a:extLst>
              <a:ext uri="{FF2B5EF4-FFF2-40B4-BE49-F238E27FC236}">
                <a16:creationId xmlns:a16="http://schemas.microsoft.com/office/drawing/2014/main" id="{46C4B22E-5D6F-45F4-9EAD-D649239167D8}"/>
              </a:ext>
            </a:extLst>
          </p:cNvPr>
          <p:cNvSpPr/>
          <p:nvPr/>
        </p:nvSpPr>
        <p:spPr>
          <a:xfrm>
            <a:off x="5351380" y="4438744"/>
            <a:ext cx="6858001" cy="2452334"/>
          </a:xfrm>
          <a:custGeom>
            <a:avLst/>
            <a:gdLst>
              <a:gd name="connsiteX0" fmla="*/ 7772144 w 7789606"/>
              <a:gd name="connsiteY0" fmla="*/ 0 h 3654465"/>
              <a:gd name="connsiteX1" fmla="*/ 7789606 w 7789606"/>
              <a:gd name="connsiteY1" fmla="*/ 0 h 3654465"/>
              <a:gd name="connsiteX2" fmla="*/ 7789606 w 7789606"/>
              <a:gd name="connsiteY2" fmla="*/ 3654465 h 3654465"/>
              <a:gd name="connsiteX3" fmla="*/ 0 w 7789606"/>
              <a:gd name="connsiteY3" fmla="*/ 3654465 h 3654465"/>
              <a:gd name="connsiteX4" fmla="*/ 0 w 7789606"/>
              <a:gd name="connsiteY4" fmla="*/ 2856368 h 3654465"/>
              <a:gd name="connsiteX5" fmla="*/ 429171 w 7789606"/>
              <a:gd name="connsiteY5" fmla="*/ 2877395 h 3654465"/>
              <a:gd name="connsiteX6" fmla="*/ 2601623 w 7789606"/>
              <a:gd name="connsiteY6" fmla="*/ 2770954 h 3654465"/>
              <a:gd name="connsiteX7" fmla="*/ 7648664 w 7789606"/>
              <a:gd name="connsiteY7" fmla="*/ 241555 h 365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89606" h="3654465">
                <a:moveTo>
                  <a:pt x="7772144" y="0"/>
                </a:moveTo>
                <a:lnTo>
                  <a:pt x="7789606" y="0"/>
                </a:lnTo>
                <a:lnTo>
                  <a:pt x="7789606" y="3654465"/>
                </a:lnTo>
                <a:lnTo>
                  <a:pt x="0" y="3654465"/>
                </a:lnTo>
                <a:lnTo>
                  <a:pt x="0" y="2856368"/>
                </a:lnTo>
                <a:lnTo>
                  <a:pt x="429171" y="2877395"/>
                </a:lnTo>
                <a:cubicBezTo>
                  <a:pt x="1155821" y="2901118"/>
                  <a:pt x="1888673" y="2865801"/>
                  <a:pt x="2601623" y="2770954"/>
                </a:cubicBezTo>
                <a:cubicBezTo>
                  <a:pt x="5016863" y="2449644"/>
                  <a:pt x="6923473" y="1485981"/>
                  <a:pt x="7648664" y="241555"/>
                </a:cubicBezTo>
                <a:close/>
              </a:path>
            </a:pathLst>
          </a:custGeom>
          <a:solidFill>
            <a:srgbClr val="ECAC1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en-US" kern="0" dirty="0">
              <a:solidFill>
                <a:srgbClr val="ECAC1F"/>
              </a:solidFill>
              <a:latin typeface="Arial" panose="020B0604020202020204"/>
            </a:endParaRPr>
          </a:p>
        </p:txBody>
      </p:sp>
      <p:pic>
        <p:nvPicPr>
          <p:cNvPr id="5" name="Picture 4">
            <a:extLst>
              <a:ext uri="{FF2B5EF4-FFF2-40B4-BE49-F238E27FC236}">
                <a16:creationId xmlns:a16="http://schemas.microsoft.com/office/drawing/2014/main" id="{2F67AE41-E60D-4227-B75F-DF269F999A0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6599"/>
          <a:stretch/>
        </p:blipFill>
        <p:spPr>
          <a:xfrm>
            <a:off x="-22697" y="3656779"/>
            <a:ext cx="12232078" cy="3234299"/>
          </a:xfrm>
          <a:prstGeom prst="rect">
            <a:avLst/>
          </a:prstGeom>
        </p:spPr>
      </p:pic>
      <p:sp>
        <p:nvSpPr>
          <p:cNvPr id="6" name="Title 1">
            <a:extLst>
              <a:ext uri="{FF2B5EF4-FFF2-40B4-BE49-F238E27FC236}">
                <a16:creationId xmlns:a16="http://schemas.microsoft.com/office/drawing/2014/main" id="{4CF7F23A-F323-4A76-A031-78ACC79A7935}"/>
              </a:ext>
            </a:extLst>
          </p:cNvPr>
          <p:cNvSpPr txBox="1">
            <a:spLocks/>
          </p:cNvSpPr>
          <p:nvPr/>
        </p:nvSpPr>
        <p:spPr>
          <a:xfrm>
            <a:off x="10041965" y="5810590"/>
            <a:ext cx="2171948" cy="633685"/>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lang="en-US" sz="4800" kern="1200" dirty="0">
                <a:solidFill>
                  <a:schemeClr val="tx1"/>
                </a:solidFill>
                <a:latin typeface="+mj-lt"/>
                <a:ea typeface="+mj-ea"/>
                <a:cs typeface="+mj-cs"/>
              </a:defRPr>
            </a:lvl1pPr>
          </a:lstStyle>
          <a:p>
            <a:pPr algn="ctr" defTabSz="514350">
              <a:lnSpc>
                <a:spcPct val="100000"/>
              </a:lnSpc>
              <a:defRPr/>
            </a:pPr>
            <a:r>
              <a:rPr sz="4000">
                <a:solidFill>
                  <a:prstClr val="white"/>
                </a:solidFill>
                <a:latin typeface="Calibri" panose="020F0502020204030204" pitchFamily="34" charset="0"/>
                <a:cs typeface="Calibri" panose="020F0502020204030204" pitchFamily="34" charset="0"/>
              </a:rPr>
              <a:t>2022</a:t>
            </a:r>
            <a:r>
              <a:rPr sz="2700">
                <a:solidFill>
                  <a:prstClr val="white"/>
                </a:solidFill>
                <a:latin typeface="Calibri" panose="020F0502020204030204" pitchFamily="34" charset="0"/>
                <a:cs typeface="Calibri" panose="020F0502020204030204" pitchFamily="34" charset="0"/>
              </a:rPr>
              <a:t> </a:t>
            </a:r>
            <a:r>
              <a:rPr sz="3200">
                <a:solidFill>
                  <a:srgbClr val="FFC000"/>
                </a:solidFill>
                <a:latin typeface="Calibri" panose="020F0502020204030204" pitchFamily="34" charset="0"/>
                <a:cs typeface="Calibri" panose="020F0502020204030204" pitchFamily="34" charset="0"/>
              </a:rPr>
              <a:t>Q1</a:t>
            </a:r>
          </a:p>
        </p:txBody>
      </p:sp>
      <p:sp>
        <p:nvSpPr>
          <p:cNvPr id="7" name="Title 1">
            <a:extLst>
              <a:ext uri="{FF2B5EF4-FFF2-40B4-BE49-F238E27FC236}">
                <a16:creationId xmlns:a16="http://schemas.microsoft.com/office/drawing/2014/main" id="{8FE4C8D6-74ED-49D2-B635-B5348B0AD267}"/>
              </a:ext>
            </a:extLst>
          </p:cNvPr>
          <p:cNvSpPr txBox="1">
            <a:spLocks/>
          </p:cNvSpPr>
          <p:nvPr/>
        </p:nvSpPr>
        <p:spPr>
          <a:xfrm>
            <a:off x="147527" y="5253547"/>
            <a:ext cx="6126593" cy="1021614"/>
          </a:xfrm>
          <a:prstGeom prst="rect">
            <a:avLst/>
          </a:prstGeom>
        </p:spPr>
        <p:txBody>
          <a:bodyPr vert="horz" wrap="square" lIns="0" tIns="0" rIns="0" bIns="0" rtlCol="0" anchor="t" anchorCtr="0">
            <a:normAutofit fontScale="97500" lnSpcReduction="10000"/>
          </a:bodyPr>
          <a:lstStyle>
            <a:lvl1pPr algn="l" defTabSz="514350" rtl="0" eaLnBrk="1" latinLnBrk="0" hangingPunct="1">
              <a:lnSpc>
                <a:spcPct val="90000"/>
              </a:lnSpc>
              <a:spcBef>
                <a:spcPct val="0"/>
              </a:spcBef>
              <a:buNone/>
              <a:defRPr lang="en-US" sz="2700" kern="1200" dirty="0">
                <a:solidFill>
                  <a:schemeClr val="tx1"/>
                </a:solidFill>
                <a:latin typeface="+mj-lt"/>
                <a:ea typeface="+mj-ea"/>
                <a:cs typeface="+mj-cs"/>
              </a:defRPr>
            </a:lvl1pPr>
          </a:lstStyle>
          <a:p>
            <a:pPr>
              <a:lnSpc>
                <a:spcPct val="100000"/>
              </a:lnSpc>
            </a:pPr>
            <a:r>
              <a:rPr sz="4000" b="1" dirty="0">
                <a:solidFill>
                  <a:prstClr val="white"/>
                </a:solidFill>
                <a:latin typeface="Calibri" panose="020F0502020204030204" pitchFamily="34" charset="0"/>
                <a:ea typeface="Roboto" panose="02000000000000000000" pitchFamily="2" charset="0"/>
                <a:cs typeface="Calibri" panose="020F0502020204030204" pitchFamily="34" charset="0"/>
              </a:rPr>
              <a:t>Top 10 Bottlenecks</a:t>
            </a:r>
          </a:p>
          <a:p>
            <a:pPr>
              <a:lnSpc>
                <a:spcPct val="100000"/>
              </a:lnSpc>
            </a:pPr>
            <a:r>
              <a:rPr sz="3300" b="1" dirty="0">
                <a:solidFill>
                  <a:prstClr val="white"/>
                </a:solidFill>
                <a:latin typeface="Calibri" panose="020F0502020204030204" pitchFamily="34" charset="0"/>
                <a:ea typeface="Roboto" panose="02000000000000000000" pitchFamily="2" charset="0"/>
                <a:cs typeface="Calibri" panose="020F0502020204030204" pitchFamily="34" charset="0"/>
              </a:rPr>
              <a:t> </a:t>
            </a:r>
            <a:r>
              <a:rPr sz="3100" dirty="0">
                <a:solidFill>
                  <a:prstClr val="white"/>
                </a:solidFill>
                <a:latin typeface="Calibri" panose="020F0502020204030204" pitchFamily="34" charset="0"/>
                <a:ea typeface="Roboto" panose="02000000000000000000" pitchFamily="2" charset="0"/>
                <a:cs typeface="Calibri" panose="020F0502020204030204" pitchFamily="34" charset="0"/>
              </a:rPr>
              <a:t>Quarterly Congestion Analysis Report</a:t>
            </a:r>
          </a:p>
        </p:txBody>
      </p:sp>
      <p:pic>
        <p:nvPicPr>
          <p:cNvPr id="8" name="Picture 7">
            <a:extLst>
              <a:ext uri="{FF2B5EF4-FFF2-40B4-BE49-F238E27FC236}">
                <a16:creationId xmlns:a16="http://schemas.microsoft.com/office/drawing/2014/main" id="{86D5D9A8-3B99-41E5-84CE-AF0720574C90}"/>
              </a:ext>
            </a:extLst>
          </p:cNvPr>
          <p:cNvPicPr>
            <a:picLocks noChangeAspect="1"/>
          </p:cNvPicPr>
          <p:nvPr/>
        </p:nvPicPr>
        <p:blipFill rotWithShape="1">
          <a:blip r:embed="rId5">
            <a:lum bright="70000" contrast="-70000"/>
          </a:blip>
          <a:srcRect t="25291"/>
          <a:stretch/>
        </p:blipFill>
        <p:spPr>
          <a:xfrm>
            <a:off x="376163" y="150986"/>
            <a:ext cx="2669673" cy="802871"/>
          </a:xfrm>
          <a:prstGeom prst="rect">
            <a:avLst/>
          </a:prstGeom>
        </p:spPr>
      </p:pic>
      <p:pic>
        <p:nvPicPr>
          <p:cNvPr id="9" name="Picture 2" descr="Your Chance to Influence Transportation Policy in the Baltimore Region! -  Columbia, MD Patch">
            <a:extLst>
              <a:ext uri="{FF2B5EF4-FFF2-40B4-BE49-F238E27FC236}">
                <a16:creationId xmlns:a16="http://schemas.microsoft.com/office/drawing/2014/main" id="{73F680B4-2AA4-428F-9AAB-73353B7D3F54}"/>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t="28487" b="28816"/>
          <a:stretch/>
        </p:blipFill>
        <p:spPr bwMode="auto">
          <a:xfrm>
            <a:off x="10242231" y="290363"/>
            <a:ext cx="1636711" cy="524118"/>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16C48DEF-30F2-4307-9F17-AA4FBFA542D6}"/>
              </a:ext>
            </a:extLst>
          </p:cNvPr>
          <p:cNvSpPr txBox="1">
            <a:spLocks/>
          </p:cNvSpPr>
          <p:nvPr/>
        </p:nvSpPr>
        <p:spPr>
          <a:xfrm>
            <a:off x="323188" y="6306961"/>
            <a:ext cx="3937066" cy="312762"/>
          </a:xfrm>
          <a:prstGeom prst="rect">
            <a:avLst/>
          </a:prstGeom>
        </p:spPr>
        <p:txBody>
          <a:bodyPr vert="horz" wrap="square" lIns="0" tIns="0" rIns="0" bIns="0" rtlCol="0" anchor="t" anchorCtr="0">
            <a:normAutofit/>
          </a:bodyPr>
          <a:lstStyle>
            <a:lvl1pPr algn="l" defTabSz="914400" rtl="0" eaLnBrk="1" latinLnBrk="0" hangingPunct="1">
              <a:lnSpc>
                <a:spcPct val="90000"/>
              </a:lnSpc>
              <a:spcBef>
                <a:spcPct val="0"/>
              </a:spcBef>
              <a:buNone/>
              <a:defRPr lang="en-US" sz="4800" kern="1200" dirty="0">
                <a:solidFill>
                  <a:schemeClr val="tx1"/>
                </a:solidFill>
                <a:latin typeface="+mj-lt"/>
                <a:ea typeface="+mj-ea"/>
                <a:cs typeface="+mj-cs"/>
              </a:defRPr>
            </a:lvl1pPr>
          </a:lstStyle>
          <a:p>
            <a:pPr defTabSz="514350">
              <a:lnSpc>
                <a:spcPct val="100000"/>
              </a:lnSpc>
              <a:defRPr/>
            </a:pPr>
            <a:r>
              <a:rPr sz="1575" dirty="0">
                <a:solidFill>
                  <a:prstClr val="white"/>
                </a:solidFill>
                <a:latin typeface="Calibri" panose="020F0502020204030204" pitchFamily="34" charset="0"/>
                <a:ea typeface="Roboto" panose="02000000000000000000" pitchFamily="2" charset="0"/>
                <a:cs typeface="Calibri" panose="020F0502020204030204" pitchFamily="34" charset="0"/>
              </a:rPr>
              <a:t>For the Baltimore, MD region</a:t>
            </a:r>
          </a:p>
        </p:txBody>
      </p:sp>
      <p:grpSp>
        <p:nvGrpSpPr>
          <p:cNvPr id="14" name="Group 13">
            <a:extLst>
              <a:ext uri="{FF2B5EF4-FFF2-40B4-BE49-F238E27FC236}">
                <a16:creationId xmlns:a16="http://schemas.microsoft.com/office/drawing/2014/main" id="{805F0B7C-F1E2-479E-9CC0-41C1E2E6278D}"/>
              </a:ext>
            </a:extLst>
          </p:cNvPr>
          <p:cNvGrpSpPr/>
          <p:nvPr/>
        </p:nvGrpSpPr>
        <p:grpSpPr>
          <a:xfrm>
            <a:off x="9720565" y="4339789"/>
            <a:ext cx="2143365" cy="539228"/>
            <a:chOff x="10084982" y="4579855"/>
            <a:chExt cx="2143365" cy="539228"/>
          </a:xfrm>
        </p:grpSpPr>
        <p:pic>
          <p:nvPicPr>
            <p:cNvPr id="15" name="Picture 4">
              <a:extLst>
                <a:ext uri="{FF2B5EF4-FFF2-40B4-BE49-F238E27FC236}">
                  <a16:creationId xmlns:a16="http://schemas.microsoft.com/office/drawing/2014/main" id="{CB856EA5-6A60-46BE-ABA1-252BC7BB52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84982" y="4579855"/>
              <a:ext cx="539228" cy="53922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FB99F654-50EC-489B-80CA-41B2BA494922}"/>
                </a:ext>
              </a:extLst>
            </p:cNvPr>
            <p:cNvSpPr txBox="1"/>
            <p:nvPr/>
          </p:nvSpPr>
          <p:spPr>
            <a:xfrm>
              <a:off x="10668215" y="4863846"/>
              <a:ext cx="1560132" cy="138499"/>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bg1"/>
                  </a:solidFill>
                  <a:effectLst/>
                  <a:uLnTx/>
                  <a:uFillTx/>
                </a:rPr>
                <a:t>RITIS</a:t>
              </a:r>
              <a:r>
                <a:rPr kumimoji="0" lang="en-US" sz="900" b="0" i="0" u="none" strike="noStrike" kern="0" cap="none" spc="0" normalizeH="0" baseline="0" noProof="0" dirty="0">
                  <a:ln>
                    <a:noFill/>
                  </a:ln>
                  <a:solidFill>
                    <a:schemeClr val="bg1"/>
                  </a:solidFill>
                  <a:effectLst/>
                  <a:uLnTx/>
                  <a:uFillTx/>
                </a:rPr>
                <a:t> Performance Report</a:t>
              </a:r>
            </a:p>
          </p:txBody>
        </p:sp>
      </p:grpSp>
    </p:spTree>
    <p:extLst>
      <p:ext uri="{BB962C8B-B14F-4D97-AF65-F5344CB8AC3E}">
        <p14:creationId xmlns:p14="http://schemas.microsoft.com/office/powerpoint/2010/main" val="207288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9">
            <a:extLst>
              <a:ext uri="{FF2B5EF4-FFF2-40B4-BE49-F238E27FC236}">
                <a16:creationId xmlns:a16="http://schemas.microsoft.com/office/drawing/2014/main" id="{DDEE8864-E175-406C-8638-AA0804D462E7}"/>
              </a:ext>
            </a:extLst>
          </p:cNvPr>
          <p:cNvGraphicFramePr>
            <a:graphicFrameLocks noGrp="1"/>
          </p:cNvGraphicFramePr>
          <p:nvPr/>
        </p:nvGraphicFramePr>
        <p:xfrm>
          <a:off x="94086" y="1238673"/>
          <a:ext cx="7591527" cy="4352422"/>
        </p:xfrm>
        <a:graphic>
          <a:graphicData uri="http://schemas.openxmlformats.org/drawingml/2006/table">
            <a:tbl>
              <a:tblPr firstRow="1" bandRow="1">
                <a:tableStyleId>{69012ECD-51FC-41F1-AA8D-1B2483CD663E}</a:tableStyleId>
              </a:tblPr>
              <a:tblGrid>
                <a:gridCol w="567765">
                  <a:extLst>
                    <a:ext uri="{9D8B030D-6E8A-4147-A177-3AD203B41FA5}">
                      <a16:colId xmlns:a16="http://schemas.microsoft.com/office/drawing/2014/main" val="2163975031"/>
                    </a:ext>
                  </a:extLst>
                </a:gridCol>
                <a:gridCol w="2854434">
                  <a:extLst>
                    <a:ext uri="{9D8B030D-6E8A-4147-A177-3AD203B41FA5}">
                      <a16:colId xmlns:a16="http://schemas.microsoft.com/office/drawing/2014/main" val="4061769243"/>
                    </a:ext>
                  </a:extLst>
                </a:gridCol>
                <a:gridCol w="795350">
                  <a:extLst>
                    <a:ext uri="{9D8B030D-6E8A-4147-A177-3AD203B41FA5}">
                      <a16:colId xmlns:a16="http://schemas.microsoft.com/office/drawing/2014/main" val="1526729666"/>
                    </a:ext>
                  </a:extLst>
                </a:gridCol>
                <a:gridCol w="872455">
                  <a:extLst>
                    <a:ext uri="{9D8B030D-6E8A-4147-A177-3AD203B41FA5}">
                      <a16:colId xmlns:a16="http://schemas.microsoft.com/office/drawing/2014/main" val="2378766559"/>
                    </a:ext>
                  </a:extLst>
                </a:gridCol>
                <a:gridCol w="830510">
                  <a:extLst>
                    <a:ext uri="{9D8B030D-6E8A-4147-A177-3AD203B41FA5}">
                      <a16:colId xmlns:a16="http://schemas.microsoft.com/office/drawing/2014/main" val="2037950150"/>
                    </a:ext>
                  </a:extLst>
                </a:gridCol>
                <a:gridCol w="830510">
                  <a:extLst>
                    <a:ext uri="{9D8B030D-6E8A-4147-A177-3AD203B41FA5}">
                      <a16:colId xmlns:a16="http://schemas.microsoft.com/office/drawing/2014/main" val="4018686481"/>
                    </a:ext>
                  </a:extLst>
                </a:gridCol>
                <a:gridCol w="840503">
                  <a:extLst>
                    <a:ext uri="{9D8B030D-6E8A-4147-A177-3AD203B41FA5}">
                      <a16:colId xmlns:a16="http://schemas.microsoft.com/office/drawing/2014/main" val="3191917790"/>
                    </a:ext>
                  </a:extLst>
                </a:gridCol>
              </a:tblGrid>
              <a:tr h="370840">
                <a:tc>
                  <a:txBody>
                    <a:bodyPr/>
                    <a:lstStyle/>
                    <a:p>
                      <a:pPr algn="ctr"/>
                      <a:r>
                        <a:rPr lang="en-US" sz="1250" b="0" dirty="0">
                          <a:solidFill>
                            <a:schemeClr val="bg1"/>
                          </a:solidFill>
                          <a:effectLst/>
                        </a:rPr>
                        <a:t>Rank</a:t>
                      </a:r>
                    </a:p>
                  </a:txBody>
                  <a:tcPr marL="72522" marR="158643" marT="36261" marB="36261"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0F3653"/>
                    </a:solidFill>
                  </a:tcPr>
                </a:tc>
                <a:tc>
                  <a:txBody>
                    <a:bodyPr/>
                    <a:lstStyle/>
                    <a:p>
                      <a:pPr algn="ctr"/>
                      <a:r>
                        <a:rPr lang="en-US" sz="1250" b="0" dirty="0">
                          <a:solidFill>
                            <a:schemeClr val="bg1"/>
                          </a:solidFill>
                          <a:effectLst/>
                        </a:rPr>
                        <a:t>Location</a:t>
                      </a:r>
                    </a:p>
                  </a:txBody>
                  <a:tcPr marL="72522" marR="158643" marT="36261" marB="36261"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0F3653"/>
                    </a:solidFill>
                  </a:tcPr>
                </a:tc>
                <a:tc>
                  <a:txBody>
                    <a:bodyPr/>
                    <a:lstStyle/>
                    <a:p>
                      <a:pPr algn="ctr"/>
                      <a:r>
                        <a:rPr lang="en-US" sz="1250" b="0" dirty="0"/>
                        <a:t>Previous Quarter Ranking</a:t>
                      </a:r>
                    </a:p>
                  </a:txBody>
                  <a:tcPr marL="72522" marR="158643" marT="36261" marB="36261"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0F3653"/>
                    </a:solidFill>
                  </a:tcPr>
                </a:tc>
                <a:tc>
                  <a:txBody>
                    <a:bodyPr/>
                    <a:lstStyle/>
                    <a:p>
                      <a:pPr algn="ctr"/>
                      <a:r>
                        <a:rPr lang="en-US" sz="1250" b="0" dirty="0">
                          <a:solidFill>
                            <a:schemeClr val="bg1"/>
                          </a:solidFill>
                          <a:effectLst/>
                        </a:rPr>
                        <a:t>Avg. Max. Length (mi)</a:t>
                      </a:r>
                    </a:p>
                  </a:txBody>
                  <a:tcPr marL="72522" marR="158643" marT="36261" marB="36261"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0F3653"/>
                    </a:solidFill>
                  </a:tcPr>
                </a:tc>
                <a:tc>
                  <a:txBody>
                    <a:bodyPr/>
                    <a:lstStyle/>
                    <a:p>
                      <a:pPr algn="ctr"/>
                      <a:r>
                        <a:rPr lang="en-US" sz="1250" b="0" dirty="0">
                          <a:solidFill>
                            <a:schemeClr val="bg1"/>
                          </a:solidFill>
                          <a:effectLst/>
                        </a:rPr>
                        <a:t>Avg. Daily Duration</a:t>
                      </a:r>
                    </a:p>
                  </a:txBody>
                  <a:tcPr marL="72522" marR="158643" marT="36261" marB="36261"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0F3653"/>
                    </a:solidFill>
                  </a:tcPr>
                </a:tc>
                <a:tc>
                  <a:txBody>
                    <a:bodyPr/>
                    <a:lstStyle/>
                    <a:p>
                      <a:pPr algn="ctr"/>
                      <a:r>
                        <a:rPr lang="en-US" sz="1250" b="0" dirty="0">
                          <a:solidFill>
                            <a:schemeClr val="bg1"/>
                          </a:solidFill>
                          <a:effectLst/>
                        </a:rPr>
                        <a:t>Agency-reported Events</a:t>
                      </a:r>
                    </a:p>
                  </a:txBody>
                  <a:tcPr marL="72522" marR="158643" marT="36261" marB="36261"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0F3653"/>
                    </a:solidFill>
                  </a:tcPr>
                </a:tc>
                <a:tc>
                  <a:txBody>
                    <a:bodyPr/>
                    <a:lstStyle/>
                    <a:p>
                      <a:pPr algn="ctr"/>
                      <a:r>
                        <a:rPr lang="en-US" sz="1250" b="0" dirty="0">
                          <a:solidFill>
                            <a:schemeClr val="bg1"/>
                          </a:solidFill>
                          <a:effectLst/>
                        </a:rPr>
                        <a:t>Base Impact</a:t>
                      </a:r>
                    </a:p>
                  </a:txBody>
                  <a:tcPr marL="72522" marR="158643" marT="36261" marB="36261"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0F3653"/>
                    </a:solidFill>
                  </a:tcPr>
                </a:tc>
                <a:extLst>
                  <a:ext uri="{0D108BD9-81ED-4DB2-BD59-A6C34878D82A}">
                    <a16:rowId xmlns:a16="http://schemas.microsoft.com/office/drawing/2014/main" val="138007344"/>
                  </a:ext>
                </a:extLst>
              </a:tr>
              <a:tr h="370840">
                <a:tc>
                  <a:txBody>
                    <a:bodyPr/>
                    <a:lstStyle/>
                    <a:p>
                      <a:pPr algn="ctr"/>
                      <a:r>
                        <a:rPr lang="en-US" sz="1100" b="1" dirty="0">
                          <a:solidFill>
                            <a:srgbClr val="FF0000"/>
                          </a:solidFill>
                          <a:effectLst/>
                        </a:rPr>
                        <a:t>1</a:t>
                      </a:r>
                    </a:p>
                  </a:txBody>
                  <a:tcPr marL="72522" marR="72522" marT="36261" marB="36261" anchor="ctr">
                    <a:lnL w="6350" cap="flat" cmpd="sng" algn="ctr">
                      <a:noFill/>
                      <a:prstDash val="solid"/>
                      <a:miter lim="800000"/>
                    </a:lnL>
                    <a:lnR>
                      <a:noFill/>
                    </a:lnR>
                    <a:lnT w="6350" cap="flat" cmpd="sng" algn="ctr">
                      <a:noFill/>
                      <a:prstDash val="solid"/>
                      <a:miter lim="800000"/>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100" dirty="0">
                          <a:effectLst/>
                        </a:rPr>
                        <a:t>MD-295 S @ MD 198</a:t>
                      </a:r>
                    </a:p>
                  </a:txBody>
                  <a:tcPr marL="72522" marR="72522" marT="36261" marB="36261" anchor="ctr">
                    <a:lnL>
                      <a:noFill/>
                    </a:lnL>
                    <a:lnR>
                      <a:noFill/>
                    </a:lnR>
                    <a:lnT w="6350" cap="flat" cmpd="sng" algn="ctr">
                      <a:noFill/>
                      <a:prstDash val="solid"/>
                      <a:miter lim="800000"/>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dirty="0">
                          <a:solidFill>
                            <a:schemeClr val="tx1"/>
                          </a:solidFill>
                          <a:effectLst/>
                        </a:rPr>
                        <a:t>2</a:t>
                      </a:r>
                    </a:p>
                  </a:txBody>
                  <a:tcPr marL="72522" marR="72522" marT="36261" marB="36261" anchor="ctr">
                    <a:lnL>
                      <a:noFill/>
                    </a:lnL>
                    <a:lnR>
                      <a:noFill/>
                    </a:lnR>
                    <a:lnT w="6350" cap="flat" cmpd="sng" algn="ctr">
                      <a:noFill/>
                      <a:prstDash val="solid"/>
                      <a:miter lim="800000"/>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effectLst/>
                        </a:rPr>
                        <a:t>2.86</a:t>
                      </a:r>
                    </a:p>
                  </a:txBody>
                  <a:tcPr marL="72522" marR="72522" marT="36261" marB="36261" anchor="ctr">
                    <a:lnL>
                      <a:noFill/>
                    </a:lnL>
                    <a:lnR>
                      <a:noFill/>
                    </a:lnR>
                    <a:lnT w="6350" cap="flat" cmpd="sng" algn="ctr">
                      <a:noFill/>
                      <a:prstDash val="solid"/>
                      <a:miter lim="800000"/>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9F3FB"/>
                    </a:solidFill>
                  </a:tcPr>
                </a:tc>
                <a:tc>
                  <a:txBody>
                    <a:bodyPr/>
                    <a:lstStyle/>
                    <a:p>
                      <a:pPr algn="ctr"/>
                      <a:r>
                        <a:rPr lang="en-US" sz="1100" b="1" dirty="0">
                          <a:solidFill>
                            <a:srgbClr val="FF0000"/>
                          </a:solidFill>
                          <a:effectLst/>
                        </a:rPr>
                        <a:t>2h 19m</a:t>
                      </a:r>
                      <a:endParaRPr lang="pl-PL" sz="1100" b="1" dirty="0">
                        <a:solidFill>
                          <a:srgbClr val="FF0000"/>
                        </a:solidFill>
                        <a:effectLst/>
                      </a:endParaRPr>
                    </a:p>
                  </a:txBody>
                  <a:tcPr marL="72522" marR="72522" marT="36261" marB="36261" anchor="ctr">
                    <a:lnL>
                      <a:noFill/>
                    </a:lnL>
                    <a:lnR w="6350" cap="flat" cmpd="sng" algn="ctr">
                      <a:noFill/>
                      <a:prstDash val="solid"/>
                      <a:miter lim="800000"/>
                    </a:lnR>
                    <a:lnT w="6350" cap="flat" cmpd="sng" algn="ctr">
                      <a:noFill/>
                      <a:prstDash val="solid"/>
                      <a:miter lim="800000"/>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effectLst/>
                        </a:rPr>
                        <a:t>224</a:t>
                      </a:r>
                      <a:endParaRPr lang="pl-PL" sz="1100" dirty="0">
                        <a:effectLst/>
                      </a:endParaRPr>
                    </a:p>
                  </a:txBody>
                  <a:tcPr marL="72522" marR="72522" marT="36261" marB="36261" anchor="ctr">
                    <a:lnL>
                      <a:noFill/>
                    </a:lnL>
                    <a:lnR w="6350" cap="flat" cmpd="sng" algn="ctr">
                      <a:noFill/>
                      <a:prstDash val="solid"/>
                      <a:miter lim="800000"/>
                    </a:lnR>
                    <a:lnT w="6350" cap="flat" cmpd="sng" algn="ctr">
                      <a:noFill/>
                      <a:prstDash val="solid"/>
                      <a:miter lim="800000"/>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9F3FB"/>
                    </a:solidFill>
                  </a:tcPr>
                </a:tc>
                <a:tc>
                  <a:txBody>
                    <a:bodyPr/>
                    <a:lstStyle/>
                    <a:p>
                      <a:pPr algn="ctr"/>
                      <a:r>
                        <a:rPr lang="en-US" sz="1100" b="1" dirty="0">
                          <a:solidFill>
                            <a:srgbClr val="FF0000"/>
                          </a:solidFill>
                          <a:effectLst/>
                        </a:rPr>
                        <a:t>33,466</a:t>
                      </a:r>
                      <a:endParaRPr lang="pl-PL" sz="1100" b="1" dirty="0">
                        <a:solidFill>
                          <a:srgbClr val="FF0000"/>
                        </a:solidFill>
                        <a:effectLst/>
                      </a:endParaRPr>
                    </a:p>
                  </a:txBody>
                  <a:tcPr marL="72522" marR="72522" marT="36261" marB="36261" anchor="ctr">
                    <a:lnL>
                      <a:noFill/>
                    </a:lnL>
                    <a:lnR w="6350" cap="flat" cmpd="sng" algn="ctr">
                      <a:noFill/>
                      <a:prstDash val="solid"/>
                      <a:miter lim="800000"/>
                    </a:lnR>
                    <a:lnT w="6350" cap="flat" cmpd="sng" algn="ctr">
                      <a:noFill/>
                      <a:prstDash val="solid"/>
                      <a:miter lim="800000"/>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41478487"/>
                  </a:ext>
                </a:extLst>
              </a:tr>
              <a:tr h="370840">
                <a:tc>
                  <a:txBody>
                    <a:bodyPr/>
                    <a:lstStyle/>
                    <a:p>
                      <a:pPr algn="ctr"/>
                      <a:r>
                        <a:rPr lang="en-US" sz="1100" b="1" dirty="0">
                          <a:solidFill>
                            <a:srgbClr val="47611D"/>
                          </a:solidFill>
                          <a:effectLst/>
                        </a:rPr>
                        <a:t>2</a:t>
                      </a:r>
                    </a:p>
                  </a:txBody>
                  <a:tcPr marL="72522" marR="72522" marT="36261" marB="36261" anchor="ctr">
                    <a:lnL w="6350" cap="flat" cmpd="sng" algn="ctr">
                      <a:noFill/>
                      <a:prstDash val="solid"/>
                      <a:miter lim="800000"/>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100" dirty="0">
                          <a:effectLst/>
                        </a:rPr>
                        <a:t>I-695 CW @ MD-122/SECURITY BLVD/EXIT 17</a:t>
                      </a:r>
                    </a:p>
                  </a:txBody>
                  <a:tcPr marL="72522" marR="72522" marT="36261" marB="36261"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effectLst/>
                        </a:rPr>
                        <a:t>--</a:t>
                      </a:r>
                    </a:p>
                  </a:txBody>
                  <a:tcPr marL="72522" marR="72522" marT="36261" marB="36261"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effectLst/>
                        </a:rPr>
                        <a:t>2.33</a:t>
                      </a:r>
                    </a:p>
                  </a:txBody>
                  <a:tcPr marL="72522" marR="72522" marT="36261" marB="36261"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9F3FB"/>
                    </a:solidFill>
                  </a:tcPr>
                </a:tc>
                <a:tc>
                  <a:txBody>
                    <a:bodyPr/>
                    <a:lstStyle/>
                    <a:p>
                      <a:pPr algn="ctr"/>
                      <a:r>
                        <a:rPr lang="en-US" sz="1100" dirty="0">
                          <a:effectLst/>
                        </a:rPr>
                        <a:t>1h 40m</a:t>
                      </a:r>
                      <a:endParaRPr lang="pl-PL" sz="1100" dirty="0">
                        <a:effectLst/>
                      </a:endParaRPr>
                    </a:p>
                  </a:txBody>
                  <a:tcPr marL="72522" marR="72522" marT="36261" marB="36261" anchor="ctr">
                    <a:lnL>
                      <a:noFill/>
                    </a:lnL>
                    <a:lnR w="6350" cap="flat" cmpd="sng" algn="ctr">
                      <a:noFill/>
                      <a:prstDash val="solid"/>
                      <a:miter lim="800000"/>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effectLst/>
                        </a:rPr>
                        <a:t>249</a:t>
                      </a:r>
                      <a:endParaRPr lang="pl-PL" sz="1100" dirty="0">
                        <a:effectLst/>
                      </a:endParaRPr>
                    </a:p>
                  </a:txBody>
                  <a:tcPr marL="72522" marR="72522" marT="36261" marB="36261" anchor="ctr">
                    <a:lnL>
                      <a:noFill/>
                    </a:lnL>
                    <a:lnR w="6350" cap="flat" cmpd="sng" algn="ctr">
                      <a:noFill/>
                      <a:prstDash val="solid"/>
                      <a:miter lim="800000"/>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9F3FB"/>
                    </a:solidFill>
                  </a:tcPr>
                </a:tc>
                <a:tc>
                  <a:txBody>
                    <a:bodyPr/>
                    <a:lstStyle/>
                    <a:p>
                      <a:pPr algn="ctr"/>
                      <a:r>
                        <a:rPr lang="en-US" sz="1100" b="0" dirty="0">
                          <a:solidFill>
                            <a:schemeClr val="tx1"/>
                          </a:solidFill>
                          <a:effectLst/>
                        </a:rPr>
                        <a:t>14,706</a:t>
                      </a:r>
                      <a:endParaRPr lang="pl-PL" sz="1100" b="0" dirty="0">
                        <a:solidFill>
                          <a:schemeClr val="tx1"/>
                        </a:solidFill>
                        <a:effectLst/>
                      </a:endParaRPr>
                    </a:p>
                  </a:txBody>
                  <a:tcPr marL="72522" marR="72522" marT="36261" marB="36261" anchor="ctr">
                    <a:lnL>
                      <a:noFill/>
                    </a:lnL>
                    <a:lnR w="6350" cap="flat" cmpd="sng" algn="ctr">
                      <a:noFill/>
                      <a:prstDash val="solid"/>
                      <a:miter lim="800000"/>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81084055"/>
                  </a:ext>
                </a:extLst>
              </a:tr>
              <a:tr h="370840">
                <a:tc>
                  <a:txBody>
                    <a:bodyPr/>
                    <a:lstStyle/>
                    <a:p>
                      <a:pPr algn="ctr"/>
                      <a:r>
                        <a:rPr lang="en-US" sz="1100" b="1" dirty="0">
                          <a:solidFill>
                            <a:srgbClr val="47611D"/>
                          </a:solidFill>
                          <a:effectLst/>
                        </a:rPr>
                        <a:t>3</a:t>
                      </a:r>
                    </a:p>
                  </a:txBody>
                  <a:tcPr marL="72522" marR="72522" marT="36261" marB="36261" anchor="ctr">
                    <a:lnL w="6350" cap="flat" cmpd="sng" algn="ctr">
                      <a:noFill/>
                      <a:prstDash val="solid"/>
                      <a:miter lim="800000"/>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100" dirty="0">
                          <a:effectLst/>
                        </a:rPr>
                        <a:t>I-95 S @ MD-43/WHITE MARSH BLVD/EXIT 67</a:t>
                      </a:r>
                    </a:p>
                  </a:txBody>
                  <a:tcPr marL="72522" marR="72522" marT="36261" marB="36261"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effectLst/>
                        </a:rPr>
                        <a:t>7</a:t>
                      </a:r>
                    </a:p>
                  </a:txBody>
                  <a:tcPr marL="72522" marR="72522" marT="36261" marB="36261"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dirty="0">
                          <a:solidFill>
                            <a:schemeClr val="tx1"/>
                          </a:solidFill>
                          <a:effectLst/>
                        </a:rPr>
                        <a:t>7.56</a:t>
                      </a:r>
                    </a:p>
                  </a:txBody>
                  <a:tcPr marL="72522" marR="72522" marT="36261" marB="36261"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9F3FB"/>
                    </a:solidFill>
                  </a:tcPr>
                </a:tc>
                <a:tc>
                  <a:txBody>
                    <a:bodyPr/>
                    <a:lstStyle/>
                    <a:p>
                      <a:pPr algn="ctr"/>
                      <a:r>
                        <a:rPr lang="en-US" sz="1100" dirty="0">
                          <a:effectLst/>
                        </a:rPr>
                        <a:t>26m</a:t>
                      </a:r>
                      <a:endParaRPr lang="pl-PL" sz="1100" dirty="0">
                        <a:effectLst/>
                      </a:endParaRPr>
                    </a:p>
                  </a:txBody>
                  <a:tcPr marL="72522" marR="72522" marT="36261" marB="36261" anchor="ctr">
                    <a:lnL>
                      <a:noFill/>
                    </a:lnL>
                    <a:lnR w="6350" cap="flat" cmpd="sng" algn="ctr">
                      <a:noFill/>
                      <a:prstDash val="solid"/>
                      <a:miter lim="800000"/>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effectLst/>
                        </a:rPr>
                        <a:t>213</a:t>
                      </a:r>
                      <a:endParaRPr lang="pl-PL" sz="1100" dirty="0">
                        <a:effectLst/>
                      </a:endParaRPr>
                    </a:p>
                  </a:txBody>
                  <a:tcPr marL="72522" marR="72522" marT="36261" marB="36261" anchor="ctr">
                    <a:lnL>
                      <a:noFill/>
                    </a:lnL>
                    <a:lnR w="6350" cap="flat" cmpd="sng" algn="ctr">
                      <a:noFill/>
                      <a:prstDash val="solid"/>
                      <a:miter lim="800000"/>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9F3FB"/>
                    </a:solidFill>
                  </a:tcPr>
                </a:tc>
                <a:tc>
                  <a:txBody>
                    <a:bodyPr/>
                    <a:lstStyle/>
                    <a:p>
                      <a:pPr algn="ctr"/>
                      <a:r>
                        <a:rPr lang="en-US" sz="1100" dirty="0">
                          <a:effectLst/>
                        </a:rPr>
                        <a:t>16,300</a:t>
                      </a:r>
                      <a:endParaRPr lang="pl-PL" sz="1100" dirty="0">
                        <a:effectLst/>
                      </a:endParaRPr>
                    </a:p>
                  </a:txBody>
                  <a:tcPr marL="72522" marR="72522" marT="36261" marB="36261" anchor="ctr">
                    <a:lnL>
                      <a:noFill/>
                    </a:lnL>
                    <a:lnR w="6350" cap="flat" cmpd="sng" algn="ctr">
                      <a:noFill/>
                      <a:prstDash val="solid"/>
                      <a:miter lim="800000"/>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26778185"/>
                  </a:ext>
                </a:extLst>
              </a:tr>
              <a:tr h="370840">
                <a:tc>
                  <a:txBody>
                    <a:bodyPr/>
                    <a:lstStyle/>
                    <a:p>
                      <a:pPr algn="ctr"/>
                      <a:r>
                        <a:rPr lang="en-US" sz="1100" b="1" dirty="0">
                          <a:solidFill>
                            <a:srgbClr val="47611D"/>
                          </a:solidFill>
                          <a:effectLst/>
                        </a:rPr>
                        <a:t>4</a:t>
                      </a:r>
                    </a:p>
                  </a:txBody>
                  <a:tcPr marL="72522" marR="72522" marT="36261" marB="36261" anchor="ctr">
                    <a:lnL w="6350" cap="flat" cmpd="sng" algn="ctr">
                      <a:noFill/>
                      <a:prstDash val="solid"/>
                      <a:miter lim="800000"/>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I-695 CW @ MD-372/WILKENS AVE/EXIT 12</a:t>
                      </a:r>
                    </a:p>
                  </a:txBody>
                  <a:tcPr marL="72522" marR="72522" marT="36261" marB="36261"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effectLst/>
                        </a:rPr>
                        <a:t>--</a:t>
                      </a:r>
                    </a:p>
                  </a:txBody>
                  <a:tcPr marL="72522" marR="72522" marT="36261" marB="36261"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effectLst/>
                        </a:rPr>
                        <a:t>1.93</a:t>
                      </a:r>
                    </a:p>
                  </a:txBody>
                  <a:tcPr marL="72522" marR="72522" marT="36261" marB="36261"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9F3FB"/>
                    </a:solidFill>
                  </a:tcPr>
                </a:tc>
                <a:tc>
                  <a:txBody>
                    <a:bodyPr/>
                    <a:lstStyle/>
                    <a:p>
                      <a:pPr algn="ctr"/>
                      <a:r>
                        <a:rPr lang="en-US" sz="1100" dirty="0">
                          <a:effectLst/>
                        </a:rPr>
                        <a:t>1h 2m</a:t>
                      </a:r>
                      <a:endParaRPr lang="pl-PL" sz="1100" dirty="0">
                        <a:effectLst/>
                      </a:endParaRPr>
                    </a:p>
                  </a:txBody>
                  <a:tcPr marL="72522" marR="72522" marT="36261" marB="36261" anchor="ctr">
                    <a:lnL>
                      <a:noFill/>
                    </a:lnL>
                    <a:lnR w="6350" cap="flat" cmpd="sng" algn="ctr">
                      <a:noFill/>
                      <a:prstDash val="solid"/>
                      <a:miter lim="800000"/>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dirty="0">
                          <a:solidFill>
                            <a:schemeClr val="tx1"/>
                          </a:solidFill>
                          <a:effectLst/>
                        </a:rPr>
                        <a:t>409</a:t>
                      </a:r>
                      <a:endParaRPr lang="pl-PL" sz="1100" b="0" dirty="0">
                        <a:solidFill>
                          <a:schemeClr val="tx1"/>
                        </a:solidFill>
                        <a:effectLst/>
                      </a:endParaRPr>
                    </a:p>
                  </a:txBody>
                  <a:tcPr marL="72522" marR="72522" marT="36261" marB="36261" anchor="ctr">
                    <a:lnL>
                      <a:noFill/>
                    </a:lnL>
                    <a:lnR w="6350" cap="flat" cmpd="sng" algn="ctr">
                      <a:noFill/>
                      <a:prstDash val="solid"/>
                      <a:miter lim="800000"/>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9F3FB"/>
                    </a:solidFill>
                  </a:tcPr>
                </a:tc>
                <a:tc>
                  <a:txBody>
                    <a:bodyPr/>
                    <a:lstStyle/>
                    <a:p>
                      <a:pPr algn="ctr"/>
                      <a:r>
                        <a:rPr lang="en-US" sz="1100" dirty="0">
                          <a:effectLst/>
                        </a:rPr>
                        <a:t>9,928</a:t>
                      </a:r>
                      <a:endParaRPr lang="pl-PL" sz="1100" dirty="0">
                        <a:effectLst/>
                      </a:endParaRPr>
                    </a:p>
                  </a:txBody>
                  <a:tcPr marL="72522" marR="72522" marT="36261" marB="36261" anchor="ctr">
                    <a:lnL>
                      <a:noFill/>
                    </a:lnL>
                    <a:lnR w="6350" cap="flat" cmpd="sng" algn="ctr">
                      <a:noFill/>
                      <a:prstDash val="solid"/>
                      <a:miter lim="800000"/>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40076251"/>
                  </a:ext>
                </a:extLst>
              </a:tr>
              <a:tr h="370840">
                <a:tc>
                  <a:txBody>
                    <a:bodyPr/>
                    <a:lstStyle/>
                    <a:p>
                      <a:pPr algn="ctr"/>
                      <a:r>
                        <a:rPr lang="en-US" sz="1100" b="1" dirty="0">
                          <a:solidFill>
                            <a:srgbClr val="47611D"/>
                          </a:solidFill>
                          <a:effectLst/>
                        </a:rPr>
                        <a:t>5</a:t>
                      </a:r>
                    </a:p>
                  </a:txBody>
                  <a:tcPr marL="72522" marR="72522" marT="36261" marB="36261" anchor="ctr">
                    <a:lnL w="6350" cap="flat" cmpd="sng" algn="ctr">
                      <a:noFill/>
                      <a:prstDash val="solid"/>
                      <a:miter lim="800000"/>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100" dirty="0">
                          <a:effectLst/>
                        </a:rPr>
                        <a:t>US-50 E @ WILLIAM PRESTON LANE BRG</a:t>
                      </a:r>
                    </a:p>
                  </a:txBody>
                  <a:tcPr marL="72522" marR="72522" marT="36261" marB="36261"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effectLst/>
                        </a:rPr>
                        <a:t>--</a:t>
                      </a:r>
                    </a:p>
                  </a:txBody>
                  <a:tcPr marL="72522" marR="72522" marT="36261" marB="36261"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effectLst/>
                        </a:rPr>
                        <a:t>4.42</a:t>
                      </a:r>
                    </a:p>
                  </a:txBody>
                  <a:tcPr marL="72522" marR="72522" marT="36261" marB="36261"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9F3FB"/>
                    </a:solidFill>
                  </a:tcPr>
                </a:tc>
                <a:tc>
                  <a:txBody>
                    <a:bodyPr/>
                    <a:lstStyle/>
                    <a:p>
                      <a:pPr algn="ctr"/>
                      <a:r>
                        <a:rPr lang="en-US" sz="1100" dirty="0">
                          <a:effectLst/>
                        </a:rPr>
                        <a:t>52m</a:t>
                      </a:r>
                      <a:endParaRPr lang="pl-PL" sz="1100" dirty="0">
                        <a:effectLst/>
                      </a:endParaRPr>
                    </a:p>
                  </a:txBody>
                  <a:tcPr marL="72522" marR="72522" marT="36261" marB="36261" anchor="ctr">
                    <a:lnL>
                      <a:noFill/>
                    </a:lnL>
                    <a:lnR w="6350" cap="flat" cmpd="sng" algn="ctr">
                      <a:noFill/>
                      <a:prstDash val="solid"/>
                      <a:miter lim="800000"/>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1" dirty="0">
                          <a:solidFill>
                            <a:srgbClr val="FF0000"/>
                          </a:solidFill>
                          <a:effectLst/>
                        </a:rPr>
                        <a:t>817</a:t>
                      </a:r>
                      <a:endParaRPr lang="pl-PL" sz="1100" b="1" dirty="0">
                        <a:solidFill>
                          <a:srgbClr val="FF0000"/>
                        </a:solidFill>
                        <a:effectLst/>
                      </a:endParaRPr>
                    </a:p>
                  </a:txBody>
                  <a:tcPr marL="72522" marR="72522" marT="36261" marB="36261" anchor="ctr">
                    <a:lnL>
                      <a:noFill/>
                    </a:lnL>
                    <a:lnR w="6350" cap="flat" cmpd="sng" algn="ctr">
                      <a:noFill/>
                      <a:prstDash val="solid"/>
                      <a:miter lim="800000"/>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9F3FB"/>
                    </a:solidFill>
                  </a:tcPr>
                </a:tc>
                <a:tc>
                  <a:txBody>
                    <a:bodyPr/>
                    <a:lstStyle/>
                    <a:p>
                      <a:pPr algn="ctr"/>
                      <a:r>
                        <a:rPr lang="en-US" sz="1100" dirty="0">
                          <a:effectLst/>
                        </a:rPr>
                        <a:t>19,281</a:t>
                      </a:r>
                      <a:endParaRPr lang="pl-PL" sz="1100" dirty="0">
                        <a:effectLst/>
                      </a:endParaRPr>
                    </a:p>
                  </a:txBody>
                  <a:tcPr marL="72522" marR="72522" marT="36261" marB="36261" anchor="ctr">
                    <a:lnL>
                      <a:noFill/>
                    </a:lnL>
                    <a:lnR w="6350" cap="flat" cmpd="sng" algn="ctr">
                      <a:noFill/>
                      <a:prstDash val="solid"/>
                      <a:miter lim="800000"/>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11298592"/>
                  </a:ext>
                </a:extLst>
              </a:tr>
              <a:tr h="370840">
                <a:tc>
                  <a:txBody>
                    <a:bodyPr/>
                    <a:lstStyle/>
                    <a:p>
                      <a:pPr algn="ctr"/>
                      <a:r>
                        <a:rPr lang="en-US" sz="1100" b="1" dirty="0">
                          <a:solidFill>
                            <a:srgbClr val="47611D"/>
                          </a:solidFill>
                          <a:effectLst/>
                        </a:rPr>
                        <a:t>6</a:t>
                      </a:r>
                    </a:p>
                  </a:txBody>
                  <a:tcPr marL="72522" marR="72522" marT="36261" marB="36261" anchor="ctr">
                    <a:lnL w="6350" cap="flat" cmpd="sng" algn="ctr">
                      <a:noFill/>
                      <a:prstDash val="solid"/>
                      <a:miter lim="800000"/>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100" dirty="0">
                          <a:effectLst/>
                        </a:rPr>
                        <a:t>I-695 CCW @ I-83/MD-25/EXIT 23</a:t>
                      </a:r>
                    </a:p>
                  </a:txBody>
                  <a:tcPr marL="72522" marR="72522" marT="36261" marB="36261"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effectLst/>
                        </a:rPr>
                        <a:t>9</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effectLst/>
                        </a:rPr>
                        <a:t>3.38</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9F3FB"/>
                    </a:solidFill>
                  </a:tcPr>
                </a:tc>
                <a:tc>
                  <a:txBody>
                    <a:bodyPr/>
                    <a:lstStyle/>
                    <a:p>
                      <a:pPr algn="ctr"/>
                      <a:r>
                        <a:rPr lang="en-US" sz="1100" b="0" dirty="0">
                          <a:solidFill>
                            <a:schemeClr val="tx1"/>
                          </a:solidFill>
                          <a:effectLst/>
                        </a:rPr>
                        <a:t>39m</a:t>
                      </a:r>
                      <a:endParaRPr lang="pl-PL" sz="1100" b="0" dirty="0">
                        <a:solidFill>
                          <a:schemeClr val="tx1"/>
                        </a:solidFill>
                        <a:effectLst/>
                      </a:endParaRPr>
                    </a:p>
                  </a:txBody>
                  <a:tcPr anchor="ctr">
                    <a:lnL>
                      <a:noFill/>
                    </a:lnL>
                    <a:lnR w="6350" cap="flat" cmpd="sng" algn="ctr">
                      <a:noFill/>
                      <a:prstDash val="solid"/>
                      <a:miter lim="800000"/>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effectLst/>
                        </a:rPr>
                        <a:t>318</a:t>
                      </a:r>
                      <a:endParaRPr lang="pl-PL" sz="1100" dirty="0">
                        <a:effectLst/>
                      </a:endParaRPr>
                    </a:p>
                  </a:txBody>
                  <a:tcPr anchor="ctr">
                    <a:lnL>
                      <a:noFill/>
                    </a:lnL>
                    <a:lnR w="6350" cap="flat" cmpd="sng" algn="ctr">
                      <a:noFill/>
                      <a:prstDash val="solid"/>
                      <a:miter lim="800000"/>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9F3FB"/>
                    </a:solidFill>
                  </a:tcPr>
                </a:tc>
                <a:tc>
                  <a:txBody>
                    <a:bodyPr/>
                    <a:lstStyle/>
                    <a:p>
                      <a:pPr algn="ctr"/>
                      <a:r>
                        <a:rPr lang="en-US" sz="1100" dirty="0">
                          <a:effectLst/>
                        </a:rPr>
                        <a:t>9,997</a:t>
                      </a:r>
                      <a:endParaRPr lang="pl-PL" sz="1100" dirty="0">
                        <a:effectLst/>
                      </a:endParaRPr>
                    </a:p>
                  </a:txBody>
                  <a:tcPr anchor="ctr">
                    <a:lnL>
                      <a:noFill/>
                    </a:lnL>
                    <a:lnR w="6350" cap="flat" cmpd="sng" algn="ctr">
                      <a:noFill/>
                      <a:prstDash val="solid"/>
                      <a:miter lim="800000"/>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21418809"/>
                  </a:ext>
                </a:extLst>
              </a:tr>
              <a:tr h="370840">
                <a:tc>
                  <a:txBody>
                    <a:bodyPr/>
                    <a:lstStyle/>
                    <a:p>
                      <a:pPr algn="ctr"/>
                      <a:r>
                        <a:rPr lang="en-US" sz="1100" b="1" dirty="0">
                          <a:solidFill>
                            <a:srgbClr val="47611D"/>
                          </a:solidFill>
                          <a:effectLst/>
                        </a:rPr>
                        <a:t>7</a:t>
                      </a:r>
                    </a:p>
                  </a:txBody>
                  <a:tcPr anchor="ctr">
                    <a:lnL w="6350" cap="flat" cmpd="sng" algn="ctr">
                      <a:noFill/>
                      <a:prstDash val="solid"/>
                      <a:miter lim="800000"/>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100" dirty="0">
                          <a:effectLst/>
                        </a:rPr>
                        <a:t>I-695 CCW @ US-40/EXIT 15</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effectLst/>
                        </a:rPr>
                        <a:t>10</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dirty="0">
                          <a:solidFill>
                            <a:schemeClr val="tx1"/>
                          </a:solidFill>
                          <a:effectLst/>
                        </a:rPr>
                        <a:t>4.06</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9F3FB"/>
                    </a:solidFill>
                  </a:tcPr>
                </a:tc>
                <a:tc>
                  <a:txBody>
                    <a:bodyPr/>
                    <a:lstStyle/>
                    <a:p>
                      <a:pPr algn="ctr"/>
                      <a:r>
                        <a:rPr lang="en-US" sz="1100" dirty="0">
                          <a:effectLst/>
                        </a:rPr>
                        <a:t>25m</a:t>
                      </a:r>
                      <a:endParaRPr lang="pl-PL" sz="1100" dirty="0">
                        <a:effectLst/>
                      </a:endParaRPr>
                    </a:p>
                  </a:txBody>
                  <a:tcPr anchor="ctr">
                    <a:lnL>
                      <a:noFill/>
                    </a:lnL>
                    <a:lnR w="6350" cap="flat" cmpd="sng" algn="ctr">
                      <a:noFill/>
                      <a:prstDash val="solid"/>
                      <a:miter lim="800000"/>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effectLst/>
                        </a:rPr>
                        <a:t>663</a:t>
                      </a:r>
                      <a:endParaRPr lang="pl-PL" sz="1100" dirty="0">
                        <a:effectLst/>
                      </a:endParaRPr>
                    </a:p>
                  </a:txBody>
                  <a:tcPr anchor="ctr">
                    <a:lnL>
                      <a:noFill/>
                    </a:lnL>
                    <a:lnR w="6350" cap="flat" cmpd="sng" algn="ctr">
                      <a:noFill/>
                      <a:prstDash val="solid"/>
                      <a:miter lim="800000"/>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9F3FB"/>
                    </a:solidFill>
                  </a:tcPr>
                </a:tc>
                <a:tc>
                  <a:txBody>
                    <a:bodyPr/>
                    <a:lstStyle/>
                    <a:p>
                      <a:pPr algn="ctr"/>
                      <a:r>
                        <a:rPr lang="en-US" sz="1100" b="0" dirty="0">
                          <a:solidFill>
                            <a:schemeClr val="tx1"/>
                          </a:solidFill>
                          <a:effectLst/>
                        </a:rPr>
                        <a:t>8,369</a:t>
                      </a:r>
                      <a:endParaRPr lang="pl-PL" sz="1100" b="0" dirty="0">
                        <a:solidFill>
                          <a:schemeClr val="tx1"/>
                        </a:solidFill>
                        <a:effectLst/>
                      </a:endParaRPr>
                    </a:p>
                  </a:txBody>
                  <a:tcPr anchor="ctr">
                    <a:lnL>
                      <a:noFill/>
                    </a:lnL>
                    <a:lnR w="6350" cap="flat" cmpd="sng" algn="ctr">
                      <a:noFill/>
                      <a:prstDash val="solid"/>
                      <a:miter lim="800000"/>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5614044"/>
                  </a:ext>
                </a:extLst>
              </a:tr>
              <a:tr h="370840">
                <a:tc>
                  <a:txBody>
                    <a:bodyPr/>
                    <a:lstStyle/>
                    <a:p>
                      <a:pPr algn="ctr"/>
                      <a:r>
                        <a:rPr lang="en-US" sz="1100" b="1" dirty="0">
                          <a:solidFill>
                            <a:srgbClr val="47611D"/>
                          </a:solidFill>
                          <a:effectLst/>
                        </a:rPr>
                        <a:t>8</a:t>
                      </a:r>
                    </a:p>
                  </a:txBody>
                  <a:tcPr anchor="ctr">
                    <a:lnL w="6350" cap="flat" cmpd="sng" algn="ctr">
                      <a:noFill/>
                      <a:prstDash val="solid"/>
                      <a:miter lim="800000"/>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100" dirty="0">
                          <a:effectLst/>
                        </a:rPr>
                        <a:t>I-95 N @ MD-152/EXIT 74</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effectLst/>
                        </a:rPr>
                        <a:t>3</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1" dirty="0">
                          <a:solidFill>
                            <a:srgbClr val="FF0000"/>
                          </a:solidFill>
                          <a:effectLst/>
                        </a:rPr>
                        <a:t>7.62</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9F3FB"/>
                    </a:solidFill>
                  </a:tcPr>
                </a:tc>
                <a:tc>
                  <a:txBody>
                    <a:bodyPr/>
                    <a:lstStyle/>
                    <a:p>
                      <a:pPr algn="ctr"/>
                      <a:r>
                        <a:rPr lang="en-US" sz="1100" dirty="0">
                          <a:effectLst/>
                        </a:rPr>
                        <a:t>18m</a:t>
                      </a:r>
                      <a:endParaRPr lang="pl-PL" sz="1100" dirty="0">
                        <a:effectLst/>
                      </a:endParaRPr>
                    </a:p>
                  </a:txBody>
                  <a:tcPr anchor="ctr">
                    <a:lnL>
                      <a:noFill/>
                    </a:lnL>
                    <a:lnR w="6350" cap="flat" cmpd="sng" algn="ctr">
                      <a:noFill/>
                      <a:prstDash val="solid"/>
                      <a:miter lim="800000"/>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effectLst/>
                        </a:rPr>
                        <a:t>325</a:t>
                      </a:r>
                      <a:endParaRPr lang="pl-PL" sz="1100" dirty="0">
                        <a:effectLst/>
                      </a:endParaRPr>
                    </a:p>
                  </a:txBody>
                  <a:tcPr anchor="ctr">
                    <a:lnL>
                      <a:noFill/>
                    </a:lnL>
                    <a:lnR w="6350" cap="flat" cmpd="sng" algn="ctr">
                      <a:noFill/>
                      <a:prstDash val="solid"/>
                      <a:miter lim="800000"/>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9F3FB"/>
                    </a:solidFill>
                  </a:tcPr>
                </a:tc>
                <a:tc>
                  <a:txBody>
                    <a:bodyPr/>
                    <a:lstStyle/>
                    <a:p>
                      <a:pPr algn="ctr"/>
                      <a:r>
                        <a:rPr lang="en-US" sz="1100" dirty="0">
                          <a:effectLst/>
                        </a:rPr>
                        <a:t>11,676</a:t>
                      </a:r>
                      <a:endParaRPr lang="pl-PL" sz="1100" dirty="0">
                        <a:effectLst/>
                      </a:endParaRPr>
                    </a:p>
                  </a:txBody>
                  <a:tcPr anchor="ctr">
                    <a:lnL>
                      <a:noFill/>
                    </a:lnL>
                    <a:lnR w="6350" cap="flat" cmpd="sng" algn="ctr">
                      <a:noFill/>
                      <a:prstDash val="solid"/>
                      <a:miter lim="800000"/>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8543584"/>
                  </a:ext>
                </a:extLst>
              </a:tr>
              <a:tr h="370840">
                <a:tc>
                  <a:txBody>
                    <a:bodyPr/>
                    <a:lstStyle/>
                    <a:p>
                      <a:pPr algn="ctr"/>
                      <a:r>
                        <a:rPr lang="en-US" sz="1100" b="1" dirty="0">
                          <a:solidFill>
                            <a:srgbClr val="47611D"/>
                          </a:solidFill>
                          <a:effectLst/>
                        </a:rPr>
                        <a:t>9</a:t>
                      </a:r>
                    </a:p>
                  </a:txBody>
                  <a:tcPr anchor="ctr">
                    <a:lnL w="6350" cap="flat" cmpd="sng" algn="ctr">
                      <a:noFill/>
                      <a:prstDash val="solid"/>
                      <a:miter lim="800000"/>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100" dirty="0">
                          <a:effectLst/>
                        </a:rPr>
                        <a:t>I-695 CCW @ MD-26/EXIT 18</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effectLst/>
                        </a:rPr>
                        <a:t>--</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effectLst/>
                        </a:rPr>
                        <a:t>2.09</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9F3FB"/>
                    </a:solidFill>
                  </a:tcPr>
                </a:tc>
                <a:tc>
                  <a:txBody>
                    <a:bodyPr/>
                    <a:lstStyle/>
                    <a:p>
                      <a:pPr algn="ctr"/>
                      <a:r>
                        <a:rPr lang="en-US" sz="1100" dirty="0">
                          <a:effectLst/>
                        </a:rPr>
                        <a:t>46m</a:t>
                      </a:r>
                      <a:endParaRPr lang="pl-PL" sz="1100" dirty="0">
                        <a:effectLst/>
                      </a:endParaRPr>
                    </a:p>
                  </a:txBody>
                  <a:tcPr anchor="ctr">
                    <a:lnL>
                      <a:noFill/>
                    </a:lnL>
                    <a:lnR w="6350" cap="flat" cmpd="sng" algn="ctr">
                      <a:noFill/>
                      <a:prstDash val="solid"/>
                      <a:miter lim="800000"/>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effectLst/>
                        </a:rPr>
                        <a:t>303</a:t>
                      </a:r>
                      <a:endParaRPr lang="pl-PL" sz="1100" dirty="0">
                        <a:effectLst/>
                      </a:endParaRPr>
                    </a:p>
                  </a:txBody>
                  <a:tcPr anchor="ctr">
                    <a:lnL>
                      <a:noFill/>
                    </a:lnL>
                    <a:lnR w="6350" cap="flat" cmpd="sng" algn="ctr">
                      <a:noFill/>
                      <a:prstDash val="solid"/>
                      <a:miter lim="800000"/>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9F3FB"/>
                    </a:solidFill>
                  </a:tcPr>
                </a:tc>
                <a:tc>
                  <a:txBody>
                    <a:bodyPr/>
                    <a:lstStyle/>
                    <a:p>
                      <a:pPr algn="ctr"/>
                      <a:r>
                        <a:rPr lang="en-US" sz="1100" dirty="0">
                          <a:effectLst/>
                        </a:rPr>
                        <a:t>7,934</a:t>
                      </a:r>
                      <a:endParaRPr lang="pl-PL" sz="1100" dirty="0">
                        <a:effectLst/>
                      </a:endParaRPr>
                    </a:p>
                  </a:txBody>
                  <a:tcPr anchor="ctr">
                    <a:lnL>
                      <a:noFill/>
                    </a:lnL>
                    <a:lnR w="6350" cap="flat" cmpd="sng" algn="ctr">
                      <a:noFill/>
                      <a:prstDash val="solid"/>
                      <a:miter lim="800000"/>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82165761"/>
                  </a:ext>
                </a:extLst>
              </a:tr>
              <a:tr h="370840">
                <a:tc>
                  <a:txBody>
                    <a:bodyPr/>
                    <a:lstStyle/>
                    <a:p>
                      <a:pPr algn="ctr"/>
                      <a:r>
                        <a:rPr lang="en-US" sz="1100" b="1" dirty="0">
                          <a:solidFill>
                            <a:srgbClr val="47611D"/>
                          </a:solidFill>
                          <a:effectLst/>
                        </a:rPr>
                        <a:t>10</a:t>
                      </a:r>
                    </a:p>
                  </a:txBody>
                  <a:tcPr anchor="ctr">
                    <a:lnL w="6350" cap="flat" cmpd="sng" algn="ctr">
                      <a:noFill/>
                      <a:prstDash val="solid"/>
                      <a:miter lim="800000"/>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100" dirty="0">
                          <a:effectLst/>
                        </a:rPr>
                        <a:t>MD-295 S @ P.G./ANNE</a:t>
                      </a:r>
                      <a:r>
                        <a:rPr lang="en-US" sz="1100" baseline="0" dirty="0">
                          <a:effectLst/>
                        </a:rPr>
                        <a:t> ARUNDEL </a:t>
                      </a:r>
                      <a:r>
                        <a:rPr lang="en-US" sz="1100" dirty="0">
                          <a:effectLst/>
                        </a:rPr>
                        <a:t>CO LINE</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t>--</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t>4.21</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9F3FB"/>
                    </a:solidFill>
                  </a:tcPr>
                </a:tc>
                <a:tc>
                  <a:txBody>
                    <a:bodyPr/>
                    <a:lstStyle/>
                    <a:p>
                      <a:pPr algn="ctr"/>
                      <a:r>
                        <a:rPr lang="en-US" sz="1100" dirty="0"/>
                        <a:t>30m</a:t>
                      </a:r>
                    </a:p>
                  </a:txBody>
                  <a:tcPr anchor="ctr">
                    <a:lnL>
                      <a:noFill/>
                    </a:lnL>
                    <a:lnR w="6350" cap="flat" cmpd="sng" algn="ctr">
                      <a:noFill/>
                      <a:prstDash val="solid"/>
                      <a:miter lim="800000"/>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t>244</a:t>
                      </a:r>
                    </a:p>
                  </a:txBody>
                  <a:tcPr anchor="ctr">
                    <a:lnL>
                      <a:noFill/>
                    </a:lnL>
                    <a:lnR w="6350" cap="flat" cmpd="sng" algn="ctr">
                      <a:noFill/>
                      <a:prstDash val="solid"/>
                      <a:miter lim="800000"/>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9F3FB"/>
                    </a:solidFill>
                  </a:tcPr>
                </a:tc>
                <a:tc>
                  <a:txBody>
                    <a:bodyPr/>
                    <a:lstStyle/>
                    <a:p>
                      <a:pPr algn="ctr"/>
                      <a:r>
                        <a:rPr lang="en-US" sz="1100" dirty="0"/>
                        <a:t>10,291</a:t>
                      </a:r>
                    </a:p>
                  </a:txBody>
                  <a:tcPr anchor="ctr">
                    <a:lnL>
                      <a:noFill/>
                    </a:lnL>
                    <a:lnR w="6350" cap="flat" cmpd="sng" algn="ctr">
                      <a:noFill/>
                      <a:prstDash val="solid"/>
                      <a:miter lim="800000"/>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32465487"/>
                  </a:ext>
                </a:extLst>
              </a:tr>
            </a:tbl>
          </a:graphicData>
        </a:graphic>
      </p:graphicFrame>
      <p:sp>
        <p:nvSpPr>
          <p:cNvPr id="4" name="Title 1">
            <a:extLst>
              <a:ext uri="{FF2B5EF4-FFF2-40B4-BE49-F238E27FC236}">
                <a16:creationId xmlns:a16="http://schemas.microsoft.com/office/drawing/2014/main" id="{CDD644C6-F956-4B77-8A9D-B8774A3CCA2B}"/>
              </a:ext>
            </a:extLst>
          </p:cNvPr>
          <p:cNvSpPr txBox="1">
            <a:spLocks/>
          </p:cNvSpPr>
          <p:nvPr/>
        </p:nvSpPr>
        <p:spPr>
          <a:xfrm>
            <a:off x="185067" y="180885"/>
            <a:ext cx="10891720" cy="930608"/>
          </a:xfrm>
          <a:prstGeom prst="rect">
            <a:avLst/>
          </a:prstGeom>
        </p:spPr>
        <p:txBody>
          <a:bodyPr vert="horz" wrap="square"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4000" b="1" dirty="0">
                <a:solidFill>
                  <a:srgbClr val="003A6A"/>
                </a:solidFill>
                <a:latin typeface="Roboto" panose="02000000000000000000" pitchFamily="2" charset="0"/>
                <a:ea typeface="Roboto" panose="02000000000000000000" pitchFamily="2" charset="0"/>
                <a:cs typeface="Arial" panose="020B0604020202020204" pitchFamily="34" charset="0"/>
              </a:rPr>
              <a:t>Top 10 Bottlenecks in the Region</a:t>
            </a:r>
          </a:p>
        </p:txBody>
      </p:sp>
      <p:sp>
        <p:nvSpPr>
          <p:cNvPr id="5" name="Title 1">
            <a:extLst>
              <a:ext uri="{FF2B5EF4-FFF2-40B4-BE49-F238E27FC236}">
                <a16:creationId xmlns:a16="http://schemas.microsoft.com/office/drawing/2014/main" id="{237D5A3F-B7DE-4D11-928F-7EC635ECAFA6}"/>
              </a:ext>
            </a:extLst>
          </p:cNvPr>
          <p:cNvSpPr txBox="1">
            <a:spLocks/>
          </p:cNvSpPr>
          <p:nvPr/>
        </p:nvSpPr>
        <p:spPr>
          <a:xfrm>
            <a:off x="7855005" y="5673307"/>
            <a:ext cx="4281009" cy="725167"/>
          </a:xfrm>
          <a:prstGeom prst="rect">
            <a:avLst/>
          </a:prstGeom>
        </p:spPr>
        <p:txBody>
          <a:bodyPr vert="horz" wrap="square"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100" i="1" dirty="0">
                <a:latin typeface="Roboto" panose="02000000000000000000" pitchFamily="2" charset="0"/>
                <a:ea typeface="Roboto" panose="02000000000000000000" pitchFamily="2" charset="0"/>
                <a:cs typeface="Arial" panose="020B0604020202020204" pitchFamily="34" charset="0"/>
              </a:rPr>
              <a:t>Bottlenecks are ranked by </a:t>
            </a:r>
            <a:r>
              <a:rPr lang="en-US" sz="1100" b="1" i="1" dirty="0">
                <a:latin typeface="Roboto" panose="02000000000000000000" pitchFamily="2" charset="0"/>
                <a:ea typeface="Roboto" panose="02000000000000000000" pitchFamily="2" charset="0"/>
                <a:cs typeface="Arial" panose="020B0604020202020204" pitchFamily="34" charset="0"/>
              </a:rPr>
              <a:t>Base Impact – </a:t>
            </a:r>
            <a:r>
              <a:rPr lang="en-US" sz="1100" i="1" dirty="0">
                <a:latin typeface="Roboto" panose="02000000000000000000" pitchFamily="2" charset="0"/>
                <a:ea typeface="Roboto" panose="02000000000000000000" pitchFamily="2" charset="0"/>
                <a:cs typeface="Arial" panose="020B0604020202020204" pitchFamily="34" charset="0"/>
              </a:rPr>
              <a:t>the sum of queue lengths over the duration of the bottleneck and weighted by speed differential, congestion or total delay (by default, the table is sorted by the base impact weighted by the total delay).</a:t>
            </a:r>
          </a:p>
        </p:txBody>
      </p:sp>
      <p:pic>
        <p:nvPicPr>
          <p:cNvPr id="6" name="Picture 5">
            <a:extLst>
              <a:ext uri="{FF2B5EF4-FFF2-40B4-BE49-F238E27FC236}">
                <a16:creationId xmlns:a16="http://schemas.microsoft.com/office/drawing/2014/main" id="{A9A3FD89-3A4D-423D-A26D-47E911A571EE}"/>
              </a:ext>
            </a:extLst>
          </p:cNvPr>
          <p:cNvPicPr>
            <a:picLocks noChangeAspect="1"/>
          </p:cNvPicPr>
          <p:nvPr/>
        </p:nvPicPr>
        <p:blipFill rotWithShape="1">
          <a:blip r:embed="rId2"/>
          <a:srcRect t="25291"/>
          <a:stretch/>
        </p:blipFill>
        <p:spPr>
          <a:xfrm>
            <a:off x="10713386" y="6357423"/>
            <a:ext cx="1270628" cy="382126"/>
          </a:xfrm>
          <a:prstGeom prst="rect">
            <a:avLst/>
          </a:prstGeom>
        </p:spPr>
      </p:pic>
      <p:pic>
        <p:nvPicPr>
          <p:cNvPr id="7" name="Picture 2" descr="Your Chance to Influence Transportation Policy in the Baltimore Region! -  Columbia, MD Patch">
            <a:extLst>
              <a:ext uri="{FF2B5EF4-FFF2-40B4-BE49-F238E27FC236}">
                <a16:creationId xmlns:a16="http://schemas.microsoft.com/office/drawing/2014/main" id="{37704EF9-5710-4465-BBC8-0C7FB9ED4F9B}"/>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t="28487" b="28816"/>
          <a:stretch/>
        </p:blipFill>
        <p:spPr bwMode="auto">
          <a:xfrm>
            <a:off x="185067" y="6398474"/>
            <a:ext cx="1079156" cy="34557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CF81424B-89E1-4154-9464-4FB6D560190B}"/>
              </a:ext>
            </a:extLst>
          </p:cNvPr>
          <p:cNvSpPr txBox="1">
            <a:spLocks/>
          </p:cNvSpPr>
          <p:nvPr/>
        </p:nvSpPr>
        <p:spPr>
          <a:xfrm>
            <a:off x="724645" y="5743986"/>
            <a:ext cx="3259383" cy="431994"/>
          </a:xfrm>
          <a:prstGeom prst="rect">
            <a:avLst/>
          </a:prstGeom>
        </p:spPr>
        <p:txBody>
          <a:bodyPr vert="horz" wrap="square"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200" dirty="0">
                <a:latin typeface="Arial" panose="020B0604020202020204" pitchFamily="34" charset="0"/>
                <a:cs typeface="Arial" panose="020B0604020202020204" pitchFamily="34" charset="0"/>
              </a:rPr>
              <a:t>CW = Clockwise     CCW = Counterclockwise</a:t>
            </a:r>
          </a:p>
        </p:txBody>
      </p:sp>
      <p:sp>
        <p:nvSpPr>
          <p:cNvPr id="9" name="Title 1">
            <a:extLst>
              <a:ext uri="{FF2B5EF4-FFF2-40B4-BE49-F238E27FC236}">
                <a16:creationId xmlns:a16="http://schemas.microsoft.com/office/drawing/2014/main" id="{C618B19E-D3F7-4921-B0E0-D2233CBEE08F}"/>
              </a:ext>
            </a:extLst>
          </p:cNvPr>
          <p:cNvSpPr txBox="1">
            <a:spLocks/>
          </p:cNvSpPr>
          <p:nvPr/>
        </p:nvSpPr>
        <p:spPr>
          <a:xfrm>
            <a:off x="4784305" y="5724032"/>
            <a:ext cx="2924708" cy="235951"/>
          </a:xfrm>
          <a:prstGeom prst="rect">
            <a:avLst/>
          </a:prstGeom>
        </p:spPr>
        <p:txBody>
          <a:bodyPr vert="horz" wrap="square"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200" b="1" dirty="0">
                <a:solidFill>
                  <a:srgbClr val="FF0000"/>
                </a:solidFill>
                <a:latin typeface="Arial" panose="020B0604020202020204" pitchFamily="34" charset="0"/>
                <a:cs typeface="Arial" panose="020B0604020202020204" pitchFamily="34" charset="0"/>
              </a:rPr>
              <a:t>Red #s</a:t>
            </a:r>
            <a:r>
              <a:rPr lang="en-US" sz="1200" dirty="0">
                <a:latin typeface="Arial" panose="020B0604020202020204" pitchFamily="34" charset="0"/>
                <a:cs typeface="Arial" panose="020B0604020202020204" pitchFamily="34" charset="0"/>
              </a:rPr>
              <a:t>  = highest value for that metric</a:t>
            </a:r>
          </a:p>
        </p:txBody>
      </p:sp>
      <p:sp>
        <p:nvSpPr>
          <p:cNvPr id="10" name="Title 1">
            <a:extLst>
              <a:ext uri="{FF2B5EF4-FFF2-40B4-BE49-F238E27FC236}">
                <a16:creationId xmlns:a16="http://schemas.microsoft.com/office/drawing/2014/main" id="{2B6D5360-A6F6-49DF-9777-5A9148A51F16}"/>
              </a:ext>
            </a:extLst>
          </p:cNvPr>
          <p:cNvSpPr txBox="1">
            <a:spLocks/>
          </p:cNvSpPr>
          <p:nvPr/>
        </p:nvSpPr>
        <p:spPr>
          <a:xfrm>
            <a:off x="10335839" y="240075"/>
            <a:ext cx="1954635" cy="599324"/>
          </a:xfrm>
          <a:prstGeom prst="rect">
            <a:avLst/>
          </a:prstGeom>
        </p:spPr>
        <p:txBody>
          <a:bodyPr vert="horz" wrap="square"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200" b="1" dirty="0">
                <a:solidFill>
                  <a:srgbClr val="003A6A"/>
                </a:solidFill>
                <a:latin typeface="Roboto" panose="02000000000000000000" pitchFamily="2" charset="0"/>
                <a:ea typeface="Roboto" panose="02000000000000000000" pitchFamily="2" charset="0"/>
                <a:cs typeface="Arial" panose="020B0604020202020204" pitchFamily="34" charset="0"/>
              </a:rPr>
              <a:t>Q1 2022</a:t>
            </a:r>
          </a:p>
        </p:txBody>
      </p:sp>
      <p:sp>
        <p:nvSpPr>
          <p:cNvPr id="12" name="Double Bracket 11">
            <a:extLst>
              <a:ext uri="{FF2B5EF4-FFF2-40B4-BE49-F238E27FC236}">
                <a16:creationId xmlns:a16="http://schemas.microsoft.com/office/drawing/2014/main" id="{AA29D2F2-DDE6-4B04-B88A-DC72C07C3231}"/>
              </a:ext>
            </a:extLst>
          </p:cNvPr>
          <p:cNvSpPr/>
          <p:nvPr/>
        </p:nvSpPr>
        <p:spPr>
          <a:xfrm>
            <a:off x="7808951" y="5638642"/>
            <a:ext cx="4288962" cy="718781"/>
          </a:xfrm>
          <a:prstGeom prst="bracketPair">
            <a:avLst>
              <a:gd name="adj"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ectangle 12">
            <a:extLst>
              <a:ext uri="{FF2B5EF4-FFF2-40B4-BE49-F238E27FC236}">
                <a16:creationId xmlns:a16="http://schemas.microsoft.com/office/drawing/2014/main" id="{A2E2E984-6D84-4ECD-89B2-1D77CBF84C77}"/>
              </a:ext>
            </a:extLst>
          </p:cNvPr>
          <p:cNvSpPr/>
          <p:nvPr/>
        </p:nvSpPr>
        <p:spPr>
          <a:xfrm>
            <a:off x="0" y="1"/>
            <a:ext cx="12192000" cy="1344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E8D64518-2FEA-411F-8935-90932C475A3C}"/>
              </a:ext>
            </a:extLst>
          </p:cNvPr>
          <p:cNvPicPr>
            <a:picLocks noChangeAspect="1"/>
          </p:cNvPicPr>
          <p:nvPr/>
        </p:nvPicPr>
        <p:blipFill rotWithShape="1">
          <a:blip r:embed="rId4"/>
          <a:srcRect l="1860" t="18377" r="79792" b="21734"/>
          <a:stretch/>
        </p:blipFill>
        <p:spPr>
          <a:xfrm>
            <a:off x="7808951" y="1238673"/>
            <a:ext cx="4258648" cy="4343870"/>
          </a:xfrm>
          <a:prstGeom prst="rect">
            <a:avLst/>
          </a:prstGeom>
        </p:spPr>
      </p:pic>
    </p:spTree>
    <p:extLst>
      <p:ext uri="{BB962C8B-B14F-4D97-AF65-F5344CB8AC3E}">
        <p14:creationId xmlns:p14="http://schemas.microsoft.com/office/powerpoint/2010/main" val="3817172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48BA1E-0EEC-4D66-9455-7D41C31DF924}"/>
              </a:ext>
            </a:extLst>
          </p:cNvPr>
          <p:cNvPicPr>
            <a:picLocks noChangeAspect="1"/>
          </p:cNvPicPr>
          <p:nvPr/>
        </p:nvPicPr>
        <p:blipFill rotWithShape="1">
          <a:blip r:embed="rId2"/>
          <a:srcRect l="66196" t="30662" r="17207" b="15258"/>
          <a:stretch/>
        </p:blipFill>
        <p:spPr>
          <a:xfrm>
            <a:off x="4037911" y="3747833"/>
            <a:ext cx="2490562" cy="2535938"/>
          </a:xfrm>
          <a:prstGeom prst="rect">
            <a:avLst/>
          </a:prstGeom>
        </p:spPr>
      </p:pic>
      <p:pic>
        <p:nvPicPr>
          <p:cNvPr id="135" name="Picture 134">
            <a:hlinkClick r:id="rId3" tooltip="Trend Map"/>
            <a:extLst>
              <a:ext uri="{FF2B5EF4-FFF2-40B4-BE49-F238E27FC236}">
                <a16:creationId xmlns:a16="http://schemas.microsoft.com/office/drawing/2014/main" id="{F78EC2DF-9187-44BF-B111-F59870154E2B}"/>
              </a:ext>
            </a:extLst>
          </p:cNvPr>
          <p:cNvPicPr>
            <a:picLocks noChangeAspect="1"/>
          </p:cNvPicPr>
          <p:nvPr/>
        </p:nvPicPr>
        <p:blipFill rotWithShape="1">
          <a:blip r:embed="rId4"/>
          <a:srcRect l="66275" t="28200" r="15490" b="15259"/>
          <a:stretch/>
        </p:blipFill>
        <p:spPr>
          <a:xfrm>
            <a:off x="9606665" y="3748875"/>
            <a:ext cx="2523387" cy="2445080"/>
          </a:xfrm>
          <a:prstGeom prst="rect">
            <a:avLst/>
          </a:prstGeom>
          <a:ln w="3175">
            <a:solidFill>
              <a:schemeClr val="tx1"/>
            </a:solidFill>
          </a:ln>
        </p:spPr>
      </p:pic>
      <p:sp>
        <p:nvSpPr>
          <p:cNvPr id="6" name="TextBox 5">
            <a:extLst>
              <a:ext uri="{FF2B5EF4-FFF2-40B4-BE49-F238E27FC236}">
                <a16:creationId xmlns:a16="http://schemas.microsoft.com/office/drawing/2014/main" id="{4DD0301D-7A6F-4DC1-BA8C-5E6E489B5A0C}"/>
              </a:ext>
            </a:extLst>
          </p:cNvPr>
          <p:cNvSpPr txBox="1"/>
          <p:nvPr/>
        </p:nvSpPr>
        <p:spPr>
          <a:xfrm>
            <a:off x="9751590" y="3290281"/>
            <a:ext cx="23055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For animated playback of corridor speeds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over time, click anywhere on the map below. </a:t>
            </a:r>
          </a:p>
        </p:txBody>
      </p:sp>
      <p:sp>
        <p:nvSpPr>
          <p:cNvPr id="9" name="Rectangle 8">
            <a:extLst>
              <a:ext uri="{FF2B5EF4-FFF2-40B4-BE49-F238E27FC236}">
                <a16:creationId xmlns:a16="http://schemas.microsoft.com/office/drawing/2014/main" id="{AC41E36A-08BE-4171-BCD1-3C8A5F5E1350}"/>
              </a:ext>
            </a:extLst>
          </p:cNvPr>
          <p:cNvSpPr/>
          <p:nvPr/>
        </p:nvSpPr>
        <p:spPr>
          <a:xfrm>
            <a:off x="11063016" y="5879715"/>
            <a:ext cx="1031435" cy="267916"/>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6E85800-A780-4D7C-A01C-AFED0A02C7ED}"/>
              </a:ext>
            </a:extLst>
          </p:cNvPr>
          <p:cNvSpPr txBox="1"/>
          <p:nvPr/>
        </p:nvSpPr>
        <p:spPr>
          <a:xfrm>
            <a:off x="9749550" y="2992149"/>
            <a:ext cx="224896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Corridor Speeds Over Time</a:t>
            </a:r>
          </a:p>
        </p:txBody>
      </p:sp>
      <p:pic>
        <p:nvPicPr>
          <p:cNvPr id="22" name="Picture 21">
            <a:extLst>
              <a:ext uri="{FF2B5EF4-FFF2-40B4-BE49-F238E27FC236}">
                <a16:creationId xmlns:a16="http://schemas.microsoft.com/office/drawing/2014/main" id="{0A3AE87B-B73C-4768-9962-5DD9E012FF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6529" y="3686771"/>
            <a:ext cx="2959824" cy="2563935"/>
          </a:xfrm>
          <a:prstGeom prst="rect">
            <a:avLst/>
          </a:prstGeom>
        </p:spPr>
      </p:pic>
      <p:sp>
        <p:nvSpPr>
          <p:cNvPr id="24" name="Flowchart: Delay 23">
            <a:extLst>
              <a:ext uri="{FF2B5EF4-FFF2-40B4-BE49-F238E27FC236}">
                <a16:creationId xmlns:a16="http://schemas.microsoft.com/office/drawing/2014/main" id="{4DC95566-1499-4CE5-AEBE-681A4BC5ACA9}"/>
              </a:ext>
            </a:extLst>
          </p:cNvPr>
          <p:cNvSpPr/>
          <p:nvPr/>
        </p:nvSpPr>
        <p:spPr>
          <a:xfrm>
            <a:off x="3519655" y="306726"/>
            <a:ext cx="192492" cy="342334"/>
          </a:xfrm>
          <a:prstGeom prst="flowChartDelay">
            <a:avLst/>
          </a:prstGeom>
          <a:solidFill>
            <a:srgbClr val="51A8D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313AB0B2-9476-44AA-9D9F-05C13C359A92}"/>
              </a:ext>
            </a:extLst>
          </p:cNvPr>
          <p:cNvSpPr/>
          <p:nvPr/>
        </p:nvSpPr>
        <p:spPr>
          <a:xfrm>
            <a:off x="502920" y="306726"/>
            <a:ext cx="3016735" cy="342334"/>
          </a:xfrm>
          <a:prstGeom prst="rect">
            <a:avLst/>
          </a:prstGeom>
          <a:solidFill>
            <a:srgbClr val="51A8D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itle 1">
            <a:extLst>
              <a:ext uri="{FF2B5EF4-FFF2-40B4-BE49-F238E27FC236}">
                <a16:creationId xmlns:a16="http://schemas.microsoft.com/office/drawing/2014/main" id="{840AEAEE-B468-42A6-8E02-010AF1D57A5A}"/>
              </a:ext>
            </a:extLst>
          </p:cNvPr>
          <p:cNvSpPr txBox="1">
            <a:spLocks/>
          </p:cNvSpPr>
          <p:nvPr/>
        </p:nvSpPr>
        <p:spPr>
          <a:xfrm>
            <a:off x="596795" y="197441"/>
            <a:ext cx="3502030" cy="493776"/>
          </a:xfrm>
          <a:prstGeom prst="rect">
            <a:avLst/>
          </a:prstGeom>
        </p:spPr>
        <p:txBody>
          <a:bodyPr vert="horz" wrap="square" lIns="0" tIns="0" rIns="0" bIns="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MD-295 SB @ MD-198</a:t>
            </a:r>
          </a:p>
        </p:txBody>
      </p:sp>
      <p:sp>
        <p:nvSpPr>
          <p:cNvPr id="27" name="Rectangle 26">
            <a:extLst>
              <a:ext uri="{FF2B5EF4-FFF2-40B4-BE49-F238E27FC236}">
                <a16:creationId xmlns:a16="http://schemas.microsoft.com/office/drawing/2014/main" id="{661CC6AD-434F-4C50-B2FB-679965CEDD4E}"/>
              </a:ext>
            </a:extLst>
          </p:cNvPr>
          <p:cNvSpPr/>
          <p:nvPr/>
        </p:nvSpPr>
        <p:spPr>
          <a:xfrm>
            <a:off x="0" y="1"/>
            <a:ext cx="12192000" cy="1344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itle 1">
            <a:extLst>
              <a:ext uri="{FF2B5EF4-FFF2-40B4-BE49-F238E27FC236}">
                <a16:creationId xmlns:a16="http://schemas.microsoft.com/office/drawing/2014/main" id="{B17FC54A-6A23-4EE3-BEA4-F2726A01520F}"/>
              </a:ext>
            </a:extLst>
          </p:cNvPr>
          <p:cNvSpPr txBox="1">
            <a:spLocks/>
          </p:cNvSpPr>
          <p:nvPr/>
        </p:nvSpPr>
        <p:spPr>
          <a:xfrm>
            <a:off x="250272" y="4974982"/>
            <a:ext cx="3414315" cy="1349363"/>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j-ea"/>
                <a:cs typeface="Arial" panose="020B0604020202020204" pitchFamily="34" charset="0"/>
              </a:rPr>
              <a:t>Southbound PM congestion from MD 198 extending into  the southern portion of the Baltimore region near Fort Meade occurring during both the morning and afternoon peak periods.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1100" i="1" dirty="0">
              <a:solidFill>
                <a:prstClr val="black"/>
              </a:solidFill>
              <a:latin typeface="Calibri" panose="020F0502020204030204"/>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j-ea"/>
                <a:cs typeface="Arial" panose="020B0604020202020204" pitchFamily="34" charset="0"/>
              </a:rPr>
              <a:t>Volume-related delays are most likely caused by factors such as Baltimore commuters to DC and Fort Meade and the MD 295 merge with the heavily congested Capital Beltway.</a:t>
            </a:r>
          </a:p>
        </p:txBody>
      </p:sp>
      <p:pic>
        <p:nvPicPr>
          <p:cNvPr id="29" name="Picture 2" descr="Your Chance to Influence Transportation Policy in the Baltimore Region! -  Columbia, MD Patch">
            <a:extLst>
              <a:ext uri="{FF2B5EF4-FFF2-40B4-BE49-F238E27FC236}">
                <a16:creationId xmlns:a16="http://schemas.microsoft.com/office/drawing/2014/main" id="{F21B0464-2296-44F8-A1A4-959C66E7855A}"/>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t="28487" b="28816"/>
          <a:stretch/>
        </p:blipFill>
        <p:spPr bwMode="auto">
          <a:xfrm>
            <a:off x="185067" y="6398474"/>
            <a:ext cx="1079156" cy="345574"/>
          </a:xfrm>
          <a:prstGeom prst="rect">
            <a:avLst/>
          </a:prstGeom>
          <a:noFill/>
          <a:extLst>
            <a:ext uri="{909E8E84-426E-40DD-AFC4-6F175D3DCCD1}">
              <a14:hiddenFill xmlns:a14="http://schemas.microsoft.com/office/drawing/2010/main">
                <a:solidFill>
                  <a:srgbClr val="FFFFFF"/>
                </a:solidFill>
              </a14:hiddenFill>
            </a:ext>
          </a:extLst>
        </p:spPr>
      </p:pic>
      <p:sp>
        <p:nvSpPr>
          <p:cNvPr id="30" name="Oval 29">
            <a:extLst>
              <a:ext uri="{FF2B5EF4-FFF2-40B4-BE49-F238E27FC236}">
                <a16:creationId xmlns:a16="http://schemas.microsoft.com/office/drawing/2014/main" id="{11E04437-80CC-4357-A6FF-80678EA012DA}"/>
              </a:ext>
            </a:extLst>
          </p:cNvPr>
          <p:cNvSpPr/>
          <p:nvPr/>
        </p:nvSpPr>
        <p:spPr>
          <a:xfrm>
            <a:off x="185067" y="231005"/>
            <a:ext cx="475488" cy="493776"/>
          </a:xfrm>
          <a:prstGeom prst="ellipse">
            <a:avLst/>
          </a:prstGeom>
          <a:solidFill>
            <a:srgbClr val="51A8D9"/>
          </a:solidFill>
          <a:ln w="38100">
            <a:solidFill>
              <a:srgbClr val="387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cxnSp>
        <p:nvCxnSpPr>
          <p:cNvPr id="31" name="Straight Connector 30">
            <a:extLst>
              <a:ext uri="{FF2B5EF4-FFF2-40B4-BE49-F238E27FC236}">
                <a16:creationId xmlns:a16="http://schemas.microsoft.com/office/drawing/2014/main" id="{E12D22E5-7AB4-41E9-8872-75256B0ABA29}"/>
              </a:ext>
            </a:extLst>
          </p:cNvPr>
          <p:cNvCxnSpPr>
            <a:cxnSpLocks/>
          </p:cNvCxnSpPr>
          <p:nvPr/>
        </p:nvCxnSpPr>
        <p:spPr>
          <a:xfrm>
            <a:off x="3851687" y="897769"/>
            <a:ext cx="0" cy="575724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2" name="Title 1">
            <a:extLst>
              <a:ext uri="{FF2B5EF4-FFF2-40B4-BE49-F238E27FC236}">
                <a16:creationId xmlns:a16="http://schemas.microsoft.com/office/drawing/2014/main" id="{C1AF0675-3C40-403A-9B86-8BB3D900F874}"/>
              </a:ext>
            </a:extLst>
          </p:cNvPr>
          <p:cNvSpPr txBox="1">
            <a:spLocks/>
          </p:cNvSpPr>
          <p:nvPr/>
        </p:nvSpPr>
        <p:spPr>
          <a:xfrm>
            <a:off x="10335839" y="144667"/>
            <a:ext cx="1954635" cy="599324"/>
          </a:xfrm>
          <a:prstGeom prst="rect">
            <a:avLst/>
          </a:prstGeom>
        </p:spPr>
        <p:txBody>
          <a:bodyPr vert="horz" wrap="square" lIns="0" tIns="0" rIns="0" bIns="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3A6A"/>
                </a:solidFill>
                <a:effectLst/>
                <a:uLnTx/>
                <a:uFillTx/>
                <a:latin typeface="Arial" panose="020B0604020202020204" pitchFamily="34" charset="0"/>
                <a:ea typeface="+mj-ea"/>
                <a:cs typeface="Arial" panose="020B0604020202020204" pitchFamily="34" charset="0"/>
              </a:rPr>
              <a:t>Q1 2022</a:t>
            </a:r>
          </a:p>
        </p:txBody>
      </p:sp>
      <p:pic>
        <p:nvPicPr>
          <p:cNvPr id="34" name="Picture 33">
            <a:extLst>
              <a:ext uri="{FF2B5EF4-FFF2-40B4-BE49-F238E27FC236}">
                <a16:creationId xmlns:a16="http://schemas.microsoft.com/office/drawing/2014/main" id="{B5CE87F1-888C-45C7-AE84-9D36138A45AF}"/>
              </a:ext>
            </a:extLst>
          </p:cNvPr>
          <p:cNvPicPr>
            <a:picLocks noChangeAspect="1"/>
          </p:cNvPicPr>
          <p:nvPr/>
        </p:nvPicPr>
        <p:blipFill rotWithShape="1">
          <a:blip r:embed="rId7"/>
          <a:srcRect t="25291"/>
          <a:stretch/>
        </p:blipFill>
        <p:spPr>
          <a:xfrm>
            <a:off x="10710084" y="6356910"/>
            <a:ext cx="1270628" cy="382126"/>
          </a:xfrm>
          <a:prstGeom prst="rect">
            <a:avLst/>
          </a:prstGeom>
        </p:spPr>
      </p:pic>
      <p:sp>
        <p:nvSpPr>
          <p:cNvPr id="35" name="Double Bracket 34">
            <a:extLst>
              <a:ext uri="{FF2B5EF4-FFF2-40B4-BE49-F238E27FC236}">
                <a16:creationId xmlns:a16="http://schemas.microsoft.com/office/drawing/2014/main" id="{83EEEFF0-FFB4-4468-B6BB-E9C13FBEB950}"/>
              </a:ext>
            </a:extLst>
          </p:cNvPr>
          <p:cNvSpPr/>
          <p:nvPr/>
        </p:nvSpPr>
        <p:spPr>
          <a:xfrm>
            <a:off x="202713" y="4952795"/>
            <a:ext cx="3509433" cy="1360639"/>
          </a:xfrm>
          <a:prstGeom prst="bracketPair">
            <a:avLst>
              <a:gd name="adj"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itle 1">
            <a:extLst>
              <a:ext uri="{FF2B5EF4-FFF2-40B4-BE49-F238E27FC236}">
                <a16:creationId xmlns:a16="http://schemas.microsoft.com/office/drawing/2014/main" id="{71DE4CBE-E5CA-4959-A60F-917B1E7954A5}"/>
              </a:ext>
            </a:extLst>
          </p:cNvPr>
          <p:cNvSpPr txBox="1">
            <a:spLocks/>
          </p:cNvSpPr>
          <p:nvPr/>
        </p:nvSpPr>
        <p:spPr>
          <a:xfrm>
            <a:off x="4415511" y="250182"/>
            <a:ext cx="5629381" cy="388295"/>
          </a:xfrm>
          <a:prstGeom prst="rect">
            <a:avLst/>
          </a:prstGeom>
        </p:spPr>
        <p:txBody>
          <a:bodyPr vert="horz" wrap="square" lIns="0" tIns="0" rIns="0" bIns="0" rtlCol="0" anchor="t" anchorCtr="0">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3A6A"/>
                </a:solidFill>
                <a:effectLst/>
                <a:uLnTx/>
                <a:uFillTx/>
                <a:latin typeface="Arial" panose="020B0604020202020204" pitchFamily="34" charset="0"/>
                <a:ea typeface="+mj-ea"/>
                <a:cs typeface="Arial" panose="020B0604020202020204" pitchFamily="34" charset="0"/>
              </a:rPr>
              <a:t>Quarterly Bottleneck Evaluation Summary</a:t>
            </a:r>
          </a:p>
        </p:txBody>
      </p:sp>
      <p:sp>
        <p:nvSpPr>
          <p:cNvPr id="37" name="Rectangle: Rounded Corners 36">
            <a:extLst>
              <a:ext uri="{FF2B5EF4-FFF2-40B4-BE49-F238E27FC236}">
                <a16:creationId xmlns:a16="http://schemas.microsoft.com/office/drawing/2014/main" id="{2AEADCAD-6A2E-40A2-A656-BF25674598C3}"/>
              </a:ext>
            </a:extLst>
          </p:cNvPr>
          <p:cNvSpPr/>
          <p:nvPr/>
        </p:nvSpPr>
        <p:spPr>
          <a:xfrm>
            <a:off x="4354884" y="898067"/>
            <a:ext cx="1635396" cy="434597"/>
          </a:xfrm>
          <a:prstGeom prst="roundRect">
            <a:avLst/>
          </a:prstGeom>
          <a:solidFill>
            <a:srgbClr val="003A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8" name="Graphic 37" descr="Gauge">
            <a:extLst>
              <a:ext uri="{FF2B5EF4-FFF2-40B4-BE49-F238E27FC236}">
                <a16:creationId xmlns:a16="http://schemas.microsoft.com/office/drawing/2014/main" id="{0D1E84A5-F668-4559-BEF3-F41D3A471451}"/>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30209" y="916075"/>
            <a:ext cx="367564" cy="367564"/>
          </a:xfrm>
          <a:prstGeom prst="rect">
            <a:avLst/>
          </a:prstGeom>
        </p:spPr>
      </p:pic>
      <p:sp>
        <p:nvSpPr>
          <p:cNvPr id="39" name="TextBox 38">
            <a:extLst>
              <a:ext uri="{FF2B5EF4-FFF2-40B4-BE49-F238E27FC236}">
                <a16:creationId xmlns:a16="http://schemas.microsoft.com/office/drawing/2014/main" id="{CDA330AE-8372-4052-A96C-61A4D2860063}"/>
              </a:ext>
            </a:extLst>
          </p:cNvPr>
          <p:cNvSpPr txBox="1"/>
          <p:nvPr/>
        </p:nvSpPr>
        <p:spPr>
          <a:xfrm>
            <a:off x="4784640" y="982778"/>
            <a:ext cx="1167042"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9BD5">
                    <a:lumMod val="20000"/>
                    <a:lumOff val="80000"/>
                  </a:srgbClr>
                </a:solidFill>
                <a:effectLst/>
                <a:uLnTx/>
                <a:uFillTx/>
                <a:latin typeface="Calibri" panose="020F0502020204030204"/>
                <a:ea typeface="+mn-ea"/>
                <a:cs typeface="+mn-cs"/>
              </a:rPr>
              <a:t>PK. AVG. SPEED</a:t>
            </a:r>
          </a:p>
        </p:txBody>
      </p:sp>
      <p:sp>
        <p:nvSpPr>
          <p:cNvPr id="40" name="Rectangle 39">
            <a:extLst>
              <a:ext uri="{FF2B5EF4-FFF2-40B4-BE49-F238E27FC236}">
                <a16:creationId xmlns:a16="http://schemas.microsoft.com/office/drawing/2014/main" id="{76A26531-70E5-444D-8648-5A37D9403098}"/>
              </a:ext>
            </a:extLst>
          </p:cNvPr>
          <p:cNvSpPr/>
          <p:nvPr/>
        </p:nvSpPr>
        <p:spPr>
          <a:xfrm>
            <a:off x="4354884" y="1340110"/>
            <a:ext cx="1635396" cy="787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3A6A"/>
                </a:solidFill>
                <a:effectLst/>
                <a:uLnTx/>
                <a:uFillTx/>
                <a:latin typeface="Calibri" panose="020F0502020204030204"/>
                <a:ea typeface="+mn-ea"/>
                <a:cs typeface="+mn-cs"/>
              </a:rPr>
              <a:t>AM Peak | 7:50 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A6A"/>
                </a:solidFill>
                <a:effectLst/>
                <a:uLnTx/>
                <a:uFillTx/>
                <a:latin typeface="Calibri" panose="020F0502020204030204"/>
                <a:ea typeface="+mn-ea"/>
                <a:cs typeface="+mn-cs"/>
              </a:rPr>
              <a:t>52.6 mph</a:t>
            </a:r>
            <a:endParaRPr kumimoji="0" lang="en-US" sz="600" b="0" i="0" u="none" strike="noStrike" kern="1200" cap="none" spc="0" normalizeH="0" baseline="0" noProof="0" dirty="0">
              <a:ln>
                <a:noFill/>
              </a:ln>
              <a:solidFill>
                <a:srgbClr val="003A6A"/>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3A6A"/>
                </a:solidFill>
                <a:effectLst/>
                <a:uLnTx/>
                <a:uFillTx/>
                <a:latin typeface="Calibri" panose="020F0502020204030204"/>
                <a:ea typeface="+mn-ea"/>
                <a:cs typeface="+mn-cs"/>
              </a:rPr>
              <a:t>(</a:t>
            </a: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24% slower </a:t>
            </a:r>
            <a:r>
              <a:rPr kumimoji="0" lang="en-US" sz="1000" b="0" i="0" u="none" strike="noStrike" kern="1200" cap="none" spc="0" normalizeH="0" baseline="0" noProof="0" dirty="0">
                <a:ln>
                  <a:noFill/>
                </a:ln>
                <a:solidFill>
                  <a:srgbClr val="003A6A"/>
                </a:solidFill>
                <a:effectLst/>
                <a:uLnTx/>
                <a:uFillTx/>
                <a:latin typeface="Calibri" panose="020F0502020204030204"/>
                <a:ea typeface="+mn-ea"/>
                <a:cs typeface="+mn-cs"/>
              </a:rPr>
              <a:t>than free flow)</a:t>
            </a:r>
          </a:p>
        </p:txBody>
      </p:sp>
      <p:sp>
        <p:nvSpPr>
          <p:cNvPr id="41" name="Rectangle 40">
            <a:extLst>
              <a:ext uri="{FF2B5EF4-FFF2-40B4-BE49-F238E27FC236}">
                <a16:creationId xmlns:a16="http://schemas.microsoft.com/office/drawing/2014/main" id="{A5000BC2-0C2C-4E5E-A2DD-F4A3411D2D43}"/>
              </a:ext>
            </a:extLst>
          </p:cNvPr>
          <p:cNvSpPr/>
          <p:nvPr/>
        </p:nvSpPr>
        <p:spPr>
          <a:xfrm>
            <a:off x="4354884" y="2097410"/>
            <a:ext cx="1635396" cy="787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3A6A"/>
                </a:solidFill>
                <a:effectLst/>
                <a:uLnTx/>
                <a:uFillTx/>
                <a:latin typeface="Calibri" panose="020F0502020204030204"/>
                <a:ea typeface="+mn-ea"/>
                <a:cs typeface="+mn-cs"/>
              </a:rPr>
              <a:t>PM Peak | 5:35 PM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A6A"/>
                </a:solidFill>
                <a:effectLst/>
                <a:uLnTx/>
                <a:uFillTx/>
                <a:latin typeface="Calibri" panose="020F0502020204030204"/>
                <a:ea typeface="+mn-ea"/>
                <a:cs typeface="+mn-cs"/>
              </a:rPr>
              <a:t>43.1 mph</a:t>
            </a:r>
            <a:endParaRPr kumimoji="0" lang="en-US" sz="600" b="0" i="0" u="none" strike="noStrike" kern="1200" cap="none" spc="0" normalizeH="0" baseline="0" noProof="0" dirty="0">
              <a:ln>
                <a:noFill/>
              </a:ln>
              <a:solidFill>
                <a:srgbClr val="003A6A"/>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3A6A"/>
                </a:solidFill>
                <a:effectLst/>
                <a:uLnTx/>
                <a:uFillTx/>
                <a:latin typeface="Calibri" panose="020F0502020204030204"/>
                <a:ea typeface="+mn-ea"/>
                <a:cs typeface="+mn-cs"/>
              </a:rPr>
              <a:t>(</a:t>
            </a: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34% slower </a:t>
            </a:r>
            <a:r>
              <a:rPr kumimoji="0" lang="en-US" sz="1000" b="0" i="0" u="none" strike="noStrike" kern="1200" cap="none" spc="0" normalizeH="0" baseline="0" noProof="0" dirty="0">
                <a:ln>
                  <a:noFill/>
                </a:ln>
                <a:solidFill>
                  <a:srgbClr val="003A6A"/>
                </a:solidFill>
                <a:effectLst/>
                <a:uLnTx/>
                <a:uFillTx/>
                <a:latin typeface="Calibri" panose="020F0502020204030204"/>
                <a:ea typeface="+mn-ea"/>
                <a:cs typeface="+mn-cs"/>
              </a:rPr>
              <a:t>than free flow)</a:t>
            </a:r>
          </a:p>
        </p:txBody>
      </p:sp>
      <p:cxnSp>
        <p:nvCxnSpPr>
          <p:cNvPr id="42" name="Straight Connector 41">
            <a:extLst>
              <a:ext uri="{FF2B5EF4-FFF2-40B4-BE49-F238E27FC236}">
                <a16:creationId xmlns:a16="http://schemas.microsoft.com/office/drawing/2014/main" id="{E324C39D-9AA8-478C-A556-FC31206568BA}"/>
              </a:ext>
            </a:extLst>
          </p:cNvPr>
          <p:cNvCxnSpPr>
            <a:cxnSpLocks/>
          </p:cNvCxnSpPr>
          <p:nvPr/>
        </p:nvCxnSpPr>
        <p:spPr>
          <a:xfrm>
            <a:off x="4477811" y="2127367"/>
            <a:ext cx="138954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3" name="Rectangle: Rounded Corners 42">
            <a:extLst>
              <a:ext uri="{FF2B5EF4-FFF2-40B4-BE49-F238E27FC236}">
                <a16:creationId xmlns:a16="http://schemas.microsoft.com/office/drawing/2014/main" id="{D6C2BA45-788C-46D4-88EA-FC161CA5026E}"/>
              </a:ext>
            </a:extLst>
          </p:cNvPr>
          <p:cNvSpPr/>
          <p:nvPr/>
        </p:nvSpPr>
        <p:spPr>
          <a:xfrm>
            <a:off x="7236071" y="898067"/>
            <a:ext cx="1635396" cy="434597"/>
          </a:xfrm>
          <a:prstGeom prst="roundRect">
            <a:avLst/>
          </a:prstGeom>
          <a:solidFill>
            <a:srgbClr val="003A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6932B4D3-D91F-4D8D-BC73-0D9AD7796F4E}"/>
              </a:ext>
            </a:extLst>
          </p:cNvPr>
          <p:cNvSpPr txBox="1"/>
          <p:nvPr/>
        </p:nvSpPr>
        <p:spPr>
          <a:xfrm>
            <a:off x="7515684" y="966394"/>
            <a:ext cx="130504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9BD5">
                    <a:lumMod val="20000"/>
                    <a:lumOff val="80000"/>
                  </a:srgbClr>
                </a:solidFill>
                <a:effectLst/>
                <a:uLnTx/>
                <a:uFillTx/>
                <a:latin typeface="Calibri" panose="020F0502020204030204"/>
                <a:ea typeface="+mn-ea"/>
                <a:cs typeface="+mn-cs"/>
              </a:rPr>
              <a:t>PK. TRAVEL TIME</a:t>
            </a:r>
          </a:p>
        </p:txBody>
      </p:sp>
      <p:pic>
        <p:nvPicPr>
          <p:cNvPr id="45" name="Graphic 44" descr="Hourglass">
            <a:extLst>
              <a:ext uri="{FF2B5EF4-FFF2-40B4-BE49-F238E27FC236}">
                <a16:creationId xmlns:a16="http://schemas.microsoft.com/office/drawing/2014/main" id="{30B639CF-19F2-427D-B10F-4E6434CAD19C}"/>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271493" y="952626"/>
            <a:ext cx="303415" cy="303415"/>
          </a:xfrm>
          <a:prstGeom prst="rect">
            <a:avLst/>
          </a:prstGeom>
        </p:spPr>
      </p:pic>
      <p:sp>
        <p:nvSpPr>
          <p:cNvPr id="46" name="Rectangle 45">
            <a:extLst>
              <a:ext uri="{FF2B5EF4-FFF2-40B4-BE49-F238E27FC236}">
                <a16:creationId xmlns:a16="http://schemas.microsoft.com/office/drawing/2014/main" id="{4B33F703-B9C6-4CD7-92FF-2C31C95D6A90}"/>
              </a:ext>
            </a:extLst>
          </p:cNvPr>
          <p:cNvSpPr/>
          <p:nvPr/>
        </p:nvSpPr>
        <p:spPr>
          <a:xfrm>
            <a:off x="7236071" y="1318109"/>
            <a:ext cx="1635396" cy="787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3A6A"/>
                </a:solidFill>
                <a:effectLst/>
                <a:uLnTx/>
                <a:uFillTx/>
                <a:latin typeface="Calibri" panose="020F0502020204030204"/>
                <a:ea typeface="+mn-ea"/>
                <a:cs typeface="+mn-cs"/>
              </a:rPr>
              <a:t>AM Peak | 7:50 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A6A"/>
                </a:solidFill>
                <a:effectLst/>
                <a:uLnTx/>
                <a:uFillTx/>
                <a:latin typeface="Calibri" panose="020F0502020204030204"/>
                <a:ea typeface="+mn-ea"/>
                <a:cs typeface="+mn-cs"/>
              </a:rPr>
              <a:t>17.1 min</a:t>
            </a:r>
            <a:endParaRPr kumimoji="0" lang="en-US" sz="600" b="0" i="0" u="none" strike="noStrike" kern="1200" cap="none" spc="0" normalizeH="0" baseline="0" noProof="0" dirty="0">
              <a:ln>
                <a:noFill/>
              </a:ln>
              <a:solidFill>
                <a:srgbClr val="003A6A"/>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27759A7A-8533-4ABC-A447-B6EC7F798224}"/>
              </a:ext>
            </a:extLst>
          </p:cNvPr>
          <p:cNvSpPr/>
          <p:nvPr/>
        </p:nvSpPr>
        <p:spPr>
          <a:xfrm>
            <a:off x="7236071" y="2097410"/>
            <a:ext cx="1635396" cy="787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3A6A"/>
                </a:solidFill>
                <a:effectLst/>
                <a:uLnTx/>
                <a:uFillTx/>
                <a:latin typeface="Calibri" panose="020F0502020204030204"/>
                <a:ea typeface="+mn-ea"/>
                <a:cs typeface="+mn-cs"/>
              </a:rPr>
              <a:t>PM Peak | 5:35 PM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A6A"/>
                </a:solidFill>
                <a:effectLst/>
                <a:uLnTx/>
                <a:uFillTx/>
                <a:latin typeface="Calibri" panose="020F0502020204030204"/>
                <a:ea typeface="+mn-ea"/>
                <a:cs typeface="+mn-cs"/>
              </a:rPr>
              <a:t>20.8 min</a:t>
            </a:r>
            <a:endParaRPr kumimoji="0" lang="en-US" sz="600" b="0" i="0" u="none" strike="noStrike" kern="1200" cap="none" spc="0" normalizeH="0" baseline="0" noProof="0" dirty="0">
              <a:ln>
                <a:noFill/>
              </a:ln>
              <a:solidFill>
                <a:srgbClr val="003A6A"/>
              </a:solidFill>
              <a:effectLst/>
              <a:uLnTx/>
              <a:uFillTx/>
              <a:latin typeface="Calibri" panose="020F0502020204030204"/>
              <a:ea typeface="+mn-ea"/>
              <a:cs typeface="+mn-cs"/>
            </a:endParaRPr>
          </a:p>
        </p:txBody>
      </p:sp>
      <p:cxnSp>
        <p:nvCxnSpPr>
          <p:cNvPr id="48" name="Straight Connector 47">
            <a:extLst>
              <a:ext uri="{FF2B5EF4-FFF2-40B4-BE49-F238E27FC236}">
                <a16:creationId xmlns:a16="http://schemas.microsoft.com/office/drawing/2014/main" id="{D5581E4E-8D4C-4754-B6D9-36E6CC96E2FA}"/>
              </a:ext>
            </a:extLst>
          </p:cNvPr>
          <p:cNvCxnSpPr>
            <a:cxnSpLocks/>
          </p:cNvCxnSpPr>
          <p:nvPr/>
        </p:nvCxnSpPr>
        <p:spPr>
          <a:xfrm>
            <a:off x="7358998" y="2091368"/>
            <a:ext cx="138954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342D1283-4E59-4DBF-93C8-AB4532E4B583}"/>
              </a:ext>
            </a:extLst>
          </p:cNvPr>
          <p:cNvGrpSpPr/>
          <p:nvPr/>
        </p:nvGrpSpPr>
        <p:grpSpPr>
          <a:xfrm>
            <a:off x="10078302" y="898067"/>
            <a:ext cx="1635396" cy="434597"/>
            <a:chOff x="10015380" y="898067"/>
            <a:chExt cx="1635396" cy="434597"/>
          </a:xfrm>
        </p:grpSpPr>
        <p:sp>
          <p:nvSpPr>
            <p:cNvPr id="50" name="Rectangle: Rounded Corners 49">
              <a:extLst>
                <a:ext uri="{FF2B5EF4-FFF2-40B4-BE49-F238E27FC236}">
                  <a16:creationId xmlns:a16="http://schemas.microsoft.com/office/drawing/2014/main" id="{372D11F6-54B1-499A-A1EC-B3B229580647}"/>
                </a:ext>
              </a:extLst>
            </p:cNvPr>
            <p:cNvSpPr/>
            <p:nvPr/>
          </p:nvSpPr>
          <p:spPr>
            <a:xfrm>
              <a:off x="10015380" y="898067"/>
              <a:ext cx="1635396" cy="434597"/>
            </a:xfrm>
            <a:prstGeom prst="roundRect">
              <a:avLst/>
            </a:prstGeom>
            <a:solidFill>
              <a:srgbClr val="003A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1" name="Graphic 50" descr="Money">
              <a:extLst>
                <a:ext uri="{FF2B5EF4-FFF2-40B4-BE49-F238E27FC236}">
                  <a16:creationId xmlns:a16="http://schemas.microsoft.com/office/drawing/2014/main" id="{3E75E061-F701-4899-BAF2-D4CDF9D6DD68}"/>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060317" y="907481"/>
              <a:ext cx="380593" cy="380593"/>
            </a:xfrm>
            <a:prstGeom prst="rect">
              <a:avLst/>
            </a:prstGeom>
          </p:spPr>
        </p:pic>
        <p:sp>
          <p:nvSpPr>
            <p:cNvPr id="52" name="TextBox 51">
              <a:extLst>
                <a:ext uri="{FF2B5EF4-FFF2-40B4-BE49-F238E27FC236}">
                  <a16:creationId xmlns:a16="http://schemas.microsoft.com/office/drawing/2014/main" id="{BBD6BBF0-6F26-4C0C-9C65-683CF2AE6D79}"/>
                </a:ext>
              </a:extLst>
            </p:cNvPr>
            <p:cNvSpPr txBox="1"/>
            <p:nvPr/>
          </p:nvSpPr>
          <p:spPr>
            <a:xfrm>
              <a:off x="10381752" y="967021"/>
              <a:ext cx="121466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9BD5">
                      <a:lumMod val="20000"/>
                      <a:lumOff val="80000"/>
                    </a:srgbClr>
                  </a:solidFill>
                  <a:effectLst/>
                  <a:uLnTx/>
                  <a:uFillTx/>
                  <a:latin typeface="Calibri" panose="020F0502020204030204"/>
                  <a:ea typeface="+mn-ea"/>
                  <a:cs typeface="+mn-cs"/>
                </a:rPr>
                <a:t>Q1 DELAY COST</a:t>
              </a:r>
            </a:p>
          </p:txBody>
        </p:sp>
      </p:grpSp>
      <p:grpSp>
        <p:nvGrpSpPr>
          <p:cNvPr id="53" name="Group 52">
            <a:extLst>
              <a:ext uri="{FF2B5EF4-FFF2-40B4-BE49-F238E27FC236}">
                <a16:creationId xmlns:a16="http://schemas.microsoft.com/office/drawing/2014/main" id="{9C37F67B-A093-480F-ACDD-A8E25FF95BBC}"/>
              </a:ext>
            </a:extLst>
          </p:cNvPr>
          <p:cNvGrpSpPr/>
          <p:nvPr/>
        </p:nvGrpSpPr>
        <p:grpSpPr>
          <a:xfrm>
            <a:off x="10133620" y="1324472"/>
            <a:ext cx="1635396" cy="1560195"/>
            <a:chOff x="10030339" y="1324472"/>
            <a:chExt cx="1635396" cy="1560195"/>
          </a:xfrm>
        </p:grpSpPr>
        <p:sp>
          <p:nvSpPr>
            <p:cNvPr id="54" name="Rectangle 53">
              <a:extLst>
                <a:ext uri="{FF2B5EF4-FFF2-40B4-BE49-F238E27FC236}">
                  <a16:creationId xmlns:a16="http://schemas.microsoft.com/office/drawing/2014/main" id="{C0AC150F-001B-4BD4-831A-D862359B3F0D}"/>
                </a:ext>
              </a:extLst>
            </p:cNvPr>
            <p:cNvSpPr/>
            <p:nvPr/>
          </p:nvSpPr>
          <p:spPr>
            <a:xfrm>
              <a:off x="10030339" y="1324472"/>
              <a:ext cx="1635396" cy="787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3A6A"/>
                  </a:solidFill>
                  <a:effectLst/>
                  <a:uLnTx/>
                  <a:uFillTx/>
                  <a:latin typeface="Calibri" panose="020F0502020204030204"/>
                  <a:ea typeface="+mn-ea"/>
                  <a:cs typeface="+mn-cs"/>
                </a:rPr>
                <a:t>Delay 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A6A"/>
                  </a:solidFill>
                  <a:effectLst/>
                  <a:uLnTx/>
                  <a:uFillTx/>
                  <a:latin typeface="Calibri" panose="020F0502020204030204"/>
                  <a:ea typeface="+mn-ea"/>
                  <a:cs typeface="+mn-cs"/>
                </a:rPr>
                <a:t>$2.273M</a:t>
              </a:r>
              <a:endParaRPr kumimoji="0" lang="en-US" sz="600" b="0" i="0" u="none" strike="noStrike" kern="1200" cap="none" spc="0" normalizeH="0" baseline="0" noProof="0" dirty="0">
                <a:ln>
                  <a:noFill/>
                </a:ln>
                <a:solidFill>
                  <a:srgbClr val="003A6A"/>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2712E3E5-B202-48C1-9869-B3232A7CA30D}"/>
                </a:ext>
              </a:extLst>
            </p:cNvPr>
            <p:cNvSpPr/>
            <p:nvPr/>
          </p:nvSpPr>
          <p:spPr>
            <a:xfrm>
              <a:off x="10030339" y="2097410"/>
              <a:ext cx="1635396" cy="787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3A6A"/>
                  </a:solidFill>
                  <a:effectLst/>
                  <a:uLnTx/>
                  <a:uFillTx/>
                  <a:latin typeface="Calibri" panose="020F0502020204030204"/>
                  <a:ea typeface="+mn-ea"/>
                  <a:cs typeface="+mn-cs"/>
                </a:rPr>
                <a:t>Veh</a:t>
              </a:r>
              <a:r>
                <a:rPr kumimoji="0" lang="en-US" sz="1200" b="0" i="0" u="none" strike="noStrike" kern="1200" cap="none" spc="0" normalizeH="0" baseline="0" noProof="0" dirty="0">
                  <a:ln>
                    <a:noFill/>
                  </a:ln>
                  <a:solidFill>
                    <a:srgbClr val="003A6A"/>
                  </a:solidFill>
                  <a:effectLst/>
                  <a:uLnTx/>
                  <a:uFillTx/>
                  <a:latin typeface="Calibri" panose="020F0502020204030204"/>
                  <a:ea typeface="+mn-ea"/>
                  <a:cs typeface="+mn-cs"/>
                </a:rPr>
                <a:t>-hrs. of Delay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A6A"/>
                  </a:solidFill>
                  <a:effectLst/>
                  <a:uLnTx/>
                  <a:uFillTx/>
                  <a:latin typeface="Calibri" panose="020F0502020204030204"/>
                  <a:ea typeface="+mn-ea"/>
                  <a:cs typeface="+mn-cs"/>
                </a:rPr>
                <a:t>75,293 h</a:t>
              </a:r>
              <a:endParaRPr kumimoji="0" lang="en-US" sz="600" b="0" i="0" u="none" strike="noStrike" kern="1200" cap="none" spc="0" normalizeH="0" baseline="0" noProof="0" dirty="0">
                <a:ln>
                  <a:noFill/>
                </a:ln>
                <a:solidFill>
                  <a:srgbClr val="003A6A"/>
                </a:solidFill>
                <a:effectLst/>
                <a:uLnTx/>
                <a:uFillTx/>
                <a:latin typeface="Calibri" panose="020F0502020204030204"/>
                <a:ea typeface="+mn-ea"/>
                <a:cs typeface="+mn-cs"/>
              </a:endParaRPr>
            </a:p>
          </p:txBody>
        </p:sp>
        <p:cxnSp>
          <p:nvCxnSpPr>
            <p:cNvPr id="56" name="Straight Connector 55">
              <a:extLst>
                <a:ext uri="{FF2B5EF4-FFF2-40B4-BE49-F238E27FC236}">
                  <a16:creationId xmlns:a16="http://schemas.microsoft.com/office/drawing/2014/main" id="{5DE13A8F-1684-4F97-BCE6-C6AE67F0AC64}"/>
                </a:ext>
              </a:extLst>
            </p:cNvPr>
            <p:cNvCxnSpPr>
              <a:cxnSpLocks/>
            </p:cNvCxnSpPr>
            <p:nvPr/>
          </p:nvCxnSpPr>
          <p:spPr>
            <a:xfrm>
              <a:off x="10153266" y="2091368"/>
              <a:ext cx="138954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a:extLst>
              <a:ext uri="{FF2B5EF4-FFF2-40B4-BE49-F238E27FC236}">
                <a16:creationId xmlns:a16="http://schemas.microsoft.com/office/drawing/2014/main" id="{A763D2A6-D96E-4FD8-89C0-039D024B8D7F}"/>
              </a:ext>
            </a:extLst>
          </p:cNvPr>
          <p:cNvCxnSpPr>
            <a:cxnSpLocks/>
          </p:cNvCxnSpPr>
          <p:nvPr/>
        </p:nvCxnSpPr>
        <p:spPr>
          <a:xfrm flipH="1">
            <a:off x="4419501" y="2910931"/>
            <a:ext cx="748565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D79EB237-9032-4506-BC3A-CB8C28457488}"/>
              </a:ext>
            </a:extLst>
          </p:cNvPr>
          <p:cNvSpPr txBox="1"/>
          <p:nvPr/>
        </p:nvSpPr>
        <p:spPr>
          <a:xfrm>
            <a:off x="4098825" y="3291461"/>
            <a:ext cx="23505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6AM – 8AM </a:t>
            </a:r>
            <a:r>
              <a:rPr kumimoji="0" lang="en-US" sz="9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Arundel Mills Blvd. to MD-175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2PM – 6PM   </a:t>
            </a:r>
            <a:r>
              <a:rPr kumimoji="0" lang="en-US" sz="9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MD-175 to MD-198</a:t>
            </a:r>
          </a:p>
        </p:txBody>
      </p:sp>
      <p:sp>
        <p:nvSpPr>
          <p:cNvPr id="59" name="TextBox 58">
            <a:extLst>
              <a:ext uri="{FF2B5EF4-FFF2-40B4-BE49-F238E27FC236}">
                <a16:creationId xmlns:a16="http://schemas.microsoft.com/office/drawing/2014/main" id="{C37E7EB6-12FF-44F0-8336-02EED021790B}"/>
              </a:ext>
            </a:extLst>
          </p:cNvPr>
          <p:cNvSpPr txBox="1"/>
          <p:nvPr/>
        </p:nvSpPr>
        <p:spPr>
          <a:xfrm>
            <a:off x="4262485" y="2983877"/>
            <a:ext cx="177626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Congested Locations</a:t>
            </a:r>
          </a:p>
        </p:txBody>
      </p:sp>
      <p:sp>
        <p:nvSpPr>
          <p:cNvPr id="74" name="Partial Circle 73">
            <a:extLst>
              <a:ext uri="{FF2B5EF4-FFF2-40B4-BE49-F238E27FC236}">
                <a16:creationId xmlns:a16="http://schemas.microsoft.com/office/drawing/2014/main" id="{1545A1EC-22D3-498A-9FD6-CEB2FB0757BE}"/>
              </a:ext>
            </a:extLst>
          </p:cNvPr>
          <p:cNvSpPr/>
          <p:nvPr/>
        </p:nvSpPr>
        <p:spPr>
          <a:xfrm rot="21449761">
            <a:off x="6952405" y="3827272"/>
            <a:ext cx="2261201" cy="2348532"/>
          </a:xfrm>
          <a:prstGeom prst="pie">
            <a:avLst>
              <a:gd name="adj1" fmla="val 7334396"/>
              <a:gd name="adj2" fmla="val 11803955"/>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4" name="Title 1">
            <a:extLst>
              <a:ext uri="{FF2B5EF4-FFF2-40B4-BE49-F238E27FC236}">
                <a16:creationId xmlns:a16="http://schemas.microsoft.com/office/drawing/2014/main" id="{6BCAE811-FC88-4557-85A0-37C21B46A03D}"/>
              </a:ext>
            </a:extLst>
          </p:cNvPr>
          <p:cNvSpPr txBox="1">
            <a:spLocks/>
          </p:cNvSpPr>
          <p:nvPr/>
        </p:nvSpPr>
        <p:spPr>
          <a:xfrm>
            <a:off x="6925805" y="3334076"/>
            <a:ext cx="2256954" cy="284102"/>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900" b="0" i="0" u="none" strike="noStrike" kern="1200" cap="none" spc="0" normalizeH="0" baseline="0" noProof="0" dirty="0">
                <a:ln>
                  <a:noFill/>
                </a:ln>
                <a:solidFill>
                  <a:srgbClr val="4472C4">
                    <a:lumMod val="50000"/>
                  </a:srgbClr>
                </a:solidFill>
                <a:effectLst/>
                <a:uLnTx/>
                <a:uFillTx/>
                <a:latin typeface="Calibri" panose="020F0502020204030204"/>
                <a:ea typeface="+mj-ea"/>
                <a:cs typeface="Arial" panose="020B0604020202020204" pitchFamily="34" charset="0"/>
              </a:rPr>
              <a:t>The center represents the beginning </a:t>
            </a:r>
            <a:r>
              <a:rPr kumimoji="0" lang="en-US" sz="900" b="1" i="0" u="none" strike="noStrike" kern="1200" cap="none" spc="0" normalizeH="0" baseline="0" noProof="0" dirty="0">
                <a:ln>
                  <a:noFill/>
                </a:ln>
                <a:solidFill>
                  <a:srgbClr val="4472C4">
                    <a:lumMod val="50000"/>
                  </a:srgbClr>
                </a:solidFill>
                <a:effectLst/>
                <a:uLnTx/>
                <a:uFillTx/>
                <a:latin typeface="Calibri" panose="020F0502020204030204"/>
                <a:ea typeface="+mj-ea"/>
                <a:cs typeface="Arial" panose="020B0604020202020204" pitchFamily="34" charset="0"/>
              </a:rPr>
              <a:t>of 01.01.22 </a:t>
            </a:r>
            <a:r>
              <a:rPr kumimoji="0" lang="en-US" sz="900" b="0" i="0" u="none" strike="noStrike" kern="1200" cap="none" spc="0" normalizeH="0" baseline="0" noProof="0" dirty="0">
                <a:ln>
                  <a:noFill/>
                </a:ln>
                <a:solidFill>
                  <a:srgbClr val="4472C4">
                    <a:lumMod val="50000"/>
                  </a:srgbClr>
                </a:solidFill>
                <a:effectLst/>
                <a:uLnTx/>
                <a:uFillTx/>
                <a:latin typeface="Calibri" panose="020F0502020204030204"/>
                <a:ea typeface="+mj-ea"/>
                <a:cs typeface="Arial" panose="020B0604020202020204" pitchFamily="34" charset="0"/>
              </a:rPr>
              <a:t>and the outer edge the end of </a:t>
            </a:r>
            <a:r>
              <a:rPr kumimoji="0" lang="en-US" sz="900" b="1" i="0" u="none" strike="noStrike" kern="1200" cap="none" spc="0" normalizeH="0" baseline="0" noProof="0" dirty="0">
                <a:ln>
                  <a:noFill/>
                </a:ln>
                <a:solidFill>
                  <a:srgbClr val="4472C4">
                    <a:lumMod val="50000"/>
                  </a:srgbClr>
                </a:solidFill>
                <a:effectLst/>
                <a:uLnTx/>
                <a:uFillTx/>
                <a:latin typeface="Calibri" panose="020F0502020204030204"/>
                <a:ea typeface="+mj-ea"/>
                <a:cs typeface="Arial" panose="020B0604020202020204" pitchFamily="34" charset="0"/>
              </a:rPr>
              <a:t>03.31.22</a:t>
            </a:r>
          </a:p>
        </p:txBody>
      </p:sp>
      <p:sp>
        <p:nvSpPr>
          <p:cNvPr id="85" name="TextBox 84">
            <a:extLst>
              <a:ext uri="{FF2B5EF4-FFF2-40B4-BE49-F238E27FC236}">
                <a16:creationId xmlns:a16="http://schemas.microsoft.com/office/drawing/2014/main" id="{3AAE4CF8-CDFD-4563-BACB-E37DD1054A5F}"/>
              </a:ext>
            </a:extLst>
          </p:cNvPr>
          <p:cNvSpPr txBox="1"/>
          <p:nvPr/>
        </p:nvSpPr>
        <p:spPr>
          <a:xfrm>
            <a:off x="6991224" y="2983877"/>
            <a:ext cx="212611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Bottleneck Occurrences</a:t>
            </a:r>
          </a:p>
        </p:txBody>
      </p:sp>
      <p:sp>
        <p:nvSpPr>
          <p:cNvPr id="87" name="Rectangle: Rounded Corners 86">
            <a:extLst>
              <a:ext uri="{FF2B5EF4-FFF2-40B4-BE49-F238E27FC236}">
                <a16:creationId xmlns:a16="http://schemas.microsoft.com/office/drawing/2014/main" id="{B41F13DA-6716-46AD-BBD8-6B6CB8BA99E8}"/>
              </a:ext>
            </a:extLst>
          </p:cNvPr>
          <p:cNvSpPr/>
          <p:nvPr/>
        </p:nvSpPr>
        <p:spPr>
          <a:xfrm>
            <a:off x="6378108" y="5903049"/>
            <a:ext cx="945780" cy="630224"/>
          </a:xfrm>
          <a:prstGeom prst="roundRect">
            <a:avLst>
              <a:gd name="adj" fmla="val 1114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Calibri" panose="020F0502020204030204"/>
                <a:ea typeface="+mn-ea"/>
                <a:cs typeface="+mn-cs"/>
              </a:rPr>
              <a:t>Most bottlenecks occurred between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Calibri" panose="020F0502020204030204"/>
                <a:ea typeface="+mn-ea"/>
                <a:cs typeface="+mn-cs"/>
              </a:rPr>
              <a:t>2-7 PM</a:t>
            </a:r>
          </a:p>
        </p:txBody>
      </p:sp>
      <p:sp>
        <p:nvSpPr>
          <p:cNvPr id="88" name="Oval 87">
            <a:extLst>
              <a:ext uri="{FF2B5EF4-FFF2-40B4-BE49-F238E27FC236}">
                <a16:creationId xmlns:a16="http://schemas.microsoft.com/office/drawing/2014/main" id="{91A5AAD4-3FC4-4CBF-B3B5-9C45B222C689}"/>
              </a:ext>
            </a:extLst>
          </p:cNvPr>
          <p:cNvSpPr/>
          <p:nvPr/>
        </p:nvSpPr>
        <p:spPr>
          <a:xfrm>
            <a:off x="4090340" y="3353016"/>
            <a:ext cx="103889" cy="103889"/>
          </a:xfrm>
          <a:prstGeom prst="ellipse">
            <a:avLst/>
          </a:prstGeom>
          <a:solidFill>
            <a:srgbClr val="003A6A"/>
          </a:solidFill>
          <a:ln>
            <a:solidFill>
              <a:srgbClr val="003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89" name="Oval 88">
            <a:extLst>
              <a:ext uri="{FF2B5EF4-FFF2-40B4-BE49-F238E27FC236}">
                <a16:creationId xmlns:a16="http://schemas.microsoft.com/office/drawing/2014/main" id="{F112C7B5-2785-4061-A4EB-129C8B8E87AA}"/>
              </a:ext>
            </a:extLst>
          </p:cNvPr>
          <p:cNvSpPr/>
          <p:nvPr/>
        </p:nvSpPr>
        <p:spPr>
          <a:xfrm>
            <a:off x="4094868" y="3490983"/>
            <a:ext cx="103889" cy="103889"/>
          </a:xfrm>
          <a:prstGeom prst="ellipse">
            <a:avLst/>
          </a:prstGeom>
          <a:solidFill>
            <a:srgbClr val="003A6A"/>
          </a:solidFill>
          <a:ln>
            <a:solidFill>
              <a:srgbClr val="003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90" name="Rectangle 89">
            <a:extLst>
              <a:ext uri="{FF2B5EF4-FFF2-40B4-BE49-F238E27FC236}">
                <a16:creationId xmlns:a16="http://schemas.microsoft.com/office/drawing/2014/main" id="{3E9E01F5-E881-4745-BFEF-CDA8B5449119}"/>
              </a:ext>
            </a:extLst>
          </p:cNvPr>
          <p:cNvSpPr/>
          <p:nvPr/>
        </p:nvSpPr>
        <p:spPr>
          <a:xfrm>
            <a:off x="4380410" y="5051607"/>
            <a:ext cx="217697" cy="741724"/>
          </a:xfrm>
          <a:prstGeom prst="rect">
            <a:avLst/>
          </a:prstGeom>
          <a:noFill/>
          <a:ln w="19050">
            <a:solidFill>
              <a:srgbClr val="003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90">
            <a:extLst>
              <a:ext uri="{FF2B5EF4-FFF2-40B4-BE49-F238E27FC236}">
                <a16:creationId xmlns:a16="http://schemas.microsoft.com/office/drawing/2014/main" id="{087D5D9F-2B83-4C9D-BF6B-FD08AB70AE2E}"/>
              </a:ext>
            </a:extLst>
          </p:cNvPr>
          <p:cNvSpPr/>
          <p:nvPr/>
        </p:nvSpPr>
        <p:spPr>
          <a:xfrm>
            <a:off x="4886308" y="5363733"/>
            <a:ext cx="421731" cy="920038"/>
          </a:xfrm>
          <a:prstGeom prst="rect">
            <a:avLst/>
          </a:prstGeom>
          <a:noFill/>
          <a:ln w="19050">
            <a:solidFill>
              <a:srgbClr val="003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Oval 91">
            <a:extLst>
              <a:ext uri="{FF2B5EF4-FFF2-40B4-BE49-F238E27FC236}">
                <a16:creationId xmlns:a16="http://schemas.microsoft.com/office/drawing/2014/main" id="{D29C961D-D588-471D-9D93-9B120CF3602B}"/>
              </a:ext>
            </a:extLst>
          </p:cNvPr>
          <p:cNvSpPr/>
          <p:nvPr/>
        </p:nvSpPr>
        <p:spPr>
          <a:xfrm>
            <a:off x="4421875" y="4989149"/>
            <a:ext cx="123183" cy="123183"/>
          </a:xfrm>
          <a:prstGeom prst="ellipse">
            <a:avLst/>
          </a:prstGeom>
          <a:solidFill>
            <a:srgbClr val="003A6A"/>
          </a:solidFill>
          <a:ln>
            <a:solidFill>
              <a:srgbClr val="003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93" name="Oval 92">
            <a:extLst>
              <a:ext uri="{FF2B5EF4-FFF2-40B4-BE49-F238E27FC236}">
                <a16:creationId xmlns:a16="http://schemas.microsoft.com/office/drawing/2014/main" id="{BF7F785E-1370-4E4A-B5D4-E09852BFD6DC}"/>
              </a:ext>
            </a:extLst>
          </p:cNvPr>
          <p:cNvSpPr/>
          <p:nvPr/>
        </p:nvSpPr>
        <p:spPr>
          <a:xfrm>
            <a:off x="5037975" y="5298560"/>
            <a:ext cx="123183" cy="123183"/>
          </a:xfrm>
          <a:prstGeom prst="ellipse">
            <a:avLst/>
          </a:prstGeom>
          <a:solidFill>
            <a:srgbClr val="003A6A"/>
          </a:solidFill>
          <a:ln>
            <a:solidFill>
              <a:srgbClr val="003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cxnSp>
        <p:nvCxnSpPr>
          <p:cNvPr id="94" name="Connector: Elbow 93">
            <a:extLst>
              <a:ext uri="{FF2B5EF4-FFF2-40B4-BE49-F238E27FC236}">
                <a16:creationId xmlns:a16="http://schemas.microsoft.com/office/drawing/2014/main" id="{9B566D2D-9CCD-490F-9932-4C4AB5557034}"/>
              </a:ext>
            </a:extLst>
          </p:cNvPr>
          <p:cNvCxnSpPr>
            <a:cxnSpLocks/>
            <a:stCxn id="87" idx="0"/>
          </p:cNvCxnSpPr>
          <p:nvPr/>
        </p:nvCxnSpPr>
        <p:spPr>
          <a:xfrm rot="5400000" flipH="1" flipV="1">
            <a:off x="6763858" y="5621051"/>
            <a:ext cx="369139" cy="194858"/>
          </a:xfrm>
          <a:prstGeom prst="bentConnector3">
            <a:avLst>
              <a:gd name="adj1" fmla="val 92609"/>
            </a:avLst>
          </a:prstGeom>
          <a:ln>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C7ED5F73-49F0-4580-9A5A-710A54A89ABB}"/>
              </a:ext>
            </a:extLst>
          </p:cNvPr>
          <p:cNvCxnSpPr>
            <a:cxnSpLocks/>
          </p:cNvCxnSpPr>
          <p:nvPr/>
        </p:nvCxnSpPr>
        <p:spPr>
          <a:xfrm>
            <a:off x="9463960" y="897769"/>
            <a:ext cx="0" cy="193272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1349C09C-86B0-462D-8819-2D732DD5A9B7}"/>
              </a:ext>
            </a:extLst>
          </p:cNvPr>
          <p:cNvCxnSpPr>
            <a:cxnSpLocks/>
          </p:cNvCxnSpPr>
          <p:nvPr/>
        </p:nvCxnSpPr>
        <p:spPr>
          <a:xfrm>
            <a:off x="6583644" y="897769"/>
            <a:ext cx="0" cy="193272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97" name="Picture 96">
            <a:extLst>
              <a:ext uri="{FF2B5EF4-FFF2-40B4-BE49-F238E27FC236}">
                <a16:creationId xmlns:a16="http://schemas.microsoft.com/office/drawing/2014/main" id="{EBA10FC7-92AA-4A6F-AA55-529E4A3D9CE4}"/>
              </a:ext>
            </a:extLst>
          </p:cNvPr>
          <p:cNvPicPr>
            <a:picLocks noChangeAspect="1"/>
          </p:cNvPicPr>
          <p:nvPr/>
        </p:nvPicPr>
        <p:blipFill rotWithShape="1">
          <a:blip r:embed="rId14"/>
          <a:srcRect l="58226" t="45242" r="29220" b="8176"/>
          <a:stretch/>
        </p:blipFill>
        <p:spPr>
          <a:xfrm>
            <a:off x="212837" y="914514"/>
            <a:ext cx="3509433" cy="3685725"/>
          </a:xfrm>
          <a:prstGeom prst="rect">
            <a:avLst/>
          </a:prstGeom>
        </p:spPr>
      </p:pic>
      <p:pic>
        <p:nvPicPr>
          <p:cNvPr id="98" name="Picture 97">
            <a:extLst>
              <a:ext uri="{FF2B5EF4-FFF2-40B4-BE49-F238E27FC236}">
                <a16:creationId xmlns:a16="http://schemas.microsoft.com/office/drawing/2014/main" id="{A3B43892-773D-4F4B-AA84-E1E55D36DFD7}"/>
              </a:ext>
            </a:extLst>
          </p:cNvPr>
          <p:cNvPicPr>
            <a:picLocks noChangeAspect="1"/>
          </p:cNvPicPr>
          <p:nvPr/>
        </p:nvPicPr>
        <p:blipFill>
          <a:blip r:embed="rId15"/>
          <a:stretch>
            <a:fillRect/>
          </a:stretch>
        </p:blipFill>
        <p:spPr>
          <a:xfrm>
            <a:off x="1934847" y="1826027"/>
            <a:ext cx="487300" cy="381925"/>
          </a:xfrm>
          <a:prstGeom prst="rect">
            <a:avLst/>
          </a:prstGeom>
        </p:spPr>
      </p:pic>
      <p:sp>
        <p:nvSpPr>
          <p:cNvPr id="99" name="Rectangle 98">
            <a:extLst>
              <a:ext uri="{FF2B5EF4-FFF2-40B4-BE49-F238E27FC236}">
                <a16:creationId xmlns:a16="http://schemas.microsoft.com/office/drawing/2014/main" id="{B45F06D3-EC39-4BF8-AF9D-F29C52094F17}"/>
              </a:ext>
            </a:extLst>
          </p:cNvPr>
          <p:cNvSpPr/>
          <p:nvPr/>
        </p:nvSpPr>
        <p:spPr>
          <a:xfrm>
            <a:off x="1617661" y="3091367"/>
            <a:ext cx="1128357" cy="336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Arundel Mills Blvd.</a:t>
            </a:r>
          </a:p>
        </p:txBody>
      </p:sp>
      <p:cxnSp>
        <p:nvCxnSpPr>
          <p:cNvPr id="100" name="Straight Arrow Connector 99">
            <a:extLst>
              <a:ext uri="{FF2B5EF4-FFF2-40B4-BE49-F238E27FC236}">
                <a16:creationId xmlns:a16="http://schemas.microsoft.com/office/drawing/2014/main" id="{9CC935E2-5409-4A25-9CEB-D7A0B8C33E99}"/>
              </a:ext>
            </a:extLst>
          </p:cNvPr>
          <p:cNvCxnSpPr>
            <a:cxnSpLocks/>
            <a:stCxn id="99" idx="0"/>
          </p:cNvCxnSpPr>
          <p:nvPr/>
        </p:nvCxnSpPr>
        <p:spPr>
          <a:xfrm flipH="1" flipV="1">
            <a:off x="1872415" y="2941164"/>
            <a:ext cx="309425" cy="1502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01" name="Group 100">
            <a:extLst>
              <a:ext uri="{FF2B5EF4-FFF2-40B4-BE49-F238E27FC236}">
                <a16:creationId xmlns:a16="http://schemas.microsoft.com/office/drawing/2014/main" id="{24A91AF3-6D1D-4DBE-9333-661114CDD257}"/>
              </a:ext>
            </a:extLst>
          </p:cNvPr>
          <p:cNvGrpSpPr/>
          <p:nvPr/>
        </p:nvGrpSpPr>
        <p:grpSpPr>
          <a:xfrm>
            <a:off x="601000" y="3611472"/>
            <a:ext cx="174426" cy="167527"/>
            <a:chOff x="1668688" y="2836831"/>
            <a:chExt cx="180542" cy="161210"/>
          </a:xfrm>
        </p:grpSpPr>
        <p:sp>
          <p:nvSpPr>
            <p:cNvPr id="102" name="Rectangle: Rounded Corners 101">
              <a:extLst>
                <a:ext uri="{FF2B5EF4-FFF2-40B4-BE49-F238E27FC236}">
                  <a16:creationId xmlns:a16="http://schemas.microsoft.com/office/drawing/2014/main" id="{E69D7794-0763-40FE-A5A1-614E6211AC1D}"/>
                </a:ext>
              </a:extLst>
            </p:cNvPr>
            <p:cNvSpPr/>
            <p:nvPr/>
          </p:nvSpPr>
          <p:spPr>
            <a:xfrm>
              <a:off x="1668689" y="2836831"/>
              <a:ext cx="180541" cy="161210"/>
            </a:xfrm>
            <a:prstGeom prst="roundRect">
              <a:avLst>
                <a:gd name="adj" fmla="val 1038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32</a:t>
              </a:r>
            </a:p>
          </p:txBody>
        </p:sp>
        <p:cxnSp>
          <p:nvCxnSpPr>
            <p:cNvPr id="103" name="Straight Connector 102">
              <a:extLst>
                <a:ext uri="{FF2B5EF4-FFF2-40B4-BE49-F238E27FC236}">
                  <a16:creationId xmlns:a16="http://schemas.microsoft.com/office/drawing/2014/main" id="{5131F716-92D8-4E64-B0DF-FF43726C38D2}"/>
                </a:ext>
              </a:extLst>
            </p:cNvPr>
            <p:cNvCxnSpPr>
              <a:cxnSpLocks/>
            </p:cNvCxnSpPr>
            <p:nvPr/>
          </p:nvCxnSpPr>
          <p:spPr>
            <a:xfrm>
              <a:off x="1668688" y="2876031"/>
              <a:ext cx="1805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6" name="Oval 105">
            <a:extLst>
              <a:ext uri="{FF2B5EF4-FFF2-40B4-BE49-F238E27FC236}">
                <a16:creationId xmlns:a16="http://schemas.microsoft.com/office/drawing/2014/main" id="{4C0D447E-B92A-4790-9499-D4F9F2317322}"/>
              </a:ext>
            </a:extLst>
          </p:cNvPr>
          <p:cNvSpPr/>
          <p:nvPr/>
        </p:nvSpPr>
        <p:spPr>
          <a:xfrm>
            <a:off x="926433" y="3748875"/>
            <a:ext cx="181103" cy="173314"/>
          </a:xfrm>
          <a:prstGeom prst="ellipse">
            <a:avLst/>
          </a:prstGeom>
          <a:solidFill>
            <a:srgbClr val="003A6A"/>
          </a:solidFill>
          <a:ln>
            <a:solidFill>
              <a:srgbClr val="003A6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B</a:t>
            </a:r>
          </a:p>
        </p:txBody>
      </p:sp>
      <p:sp>
        <p:nvSpPr>
          <p:cNvPr id="107" name="Oval 106">
            <a:extLst>
              <a:ext uri="{FF2B5EF4-FFF2-40B4-BE49-F238E27FC236}">
                <a16:creationId xmlns:a16="http://schemas.microsoft.com/office/drawing/2014/main" id="{62CFDD8A-11A9-4AB2-85A0-91FF673562DD}"/>
              </a:ext>
            </a:extLst>
          </p:cNvPr>
          <p:cNvSpPr/>
          <p:nvPr/>
        </p:nvSpPr>
        <p:spPr>
          <a:xfrm>
            <a:off x="1351162" y="2934523"/>
            <a:ext cx="181103" cy="181103"/>
          </a:xfrm>
          <a:prstGeom prst="ellipse">
            <a:avLst/>
          </a:prstGeom>
          <a:solidFill>
            <a:srgbClr val="003A6A"/>
          </a:solidFill>
          <a:ln>
            <a:solidFill>
              <a:srgbClr val="003A6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A</a:t>
            </a:r>
          </a:p>
        </p:txBody>
      </p:sp>
      <p:cxnSp>
        <p:nvCxnSpPr>
          <p:cNvPr id="108" name="Straight Connector 107">
            <a:extLst>
              <a:ext uri="{FF2B5EF4-FFF2-40B4-BE49-F238E27FC236}">
                <a16:creationId xmlns:a16="http://schemas.microsoft.com/office/drawing/2014/main" id="{74AFAD93-9E69-4785-BD61-AD3E1B3499A9}"/>
              </a:ext>
            </a:extLst>
          </p:cNvPr>
          <p:cNvCxnSpPr>
            <a:cxnSpLocks/>
          </p:cNvCxnSpPr>
          <p:nvPr/>
        </p:nvCxnSpPr>
        <p:spPr>
          <a:xfrm flipH="1" flipV="1">
            <a:off x="1473967" y="2725752"/>
            <a:ext cx="192949" cy="173005"/>
          </a:xfrm>
          <a:prstGeom prst="line">
            <a:avLst/>
          </a:prstGeom>
          <a:ln w="28575">
            <a:solidFill>
              <a:srgbClr val="003A6A"/>
            </a:solidFill>
          </a:ln>
        </p:spPr>
        <p:style>
          <a:lnRef idx="1">
            <a:schemeClr val="accent1"/>
          </a:lnRef>
          <a:fillRef idx="0">
            <a:schemeClr val="accent1"/>
          </a:fillRef>
          <a:effectRef idx="0">
            <a:schemeClr val="accent1"/>
          </a:effectRef>
          <a:fontRef idx="minor">
            <a:schemeClr val="tx1"/>
          </a:fontRef>
        </p:style>
      </p:cxnSp>
      <p:pic>
        <p:nvPicPr>
          <p:cNvPr id="109" name="Picture 108">
            <a:extLst>
              <a:ext uri="{FF2B5EF4-FFF2-40B4-BE49-F238E27FC236}">
                <a16:creationId xmlns:a16="http://schemas.microsoft.com/office/drawing/2014/main" id="{23227B00-92FB-49EB-9AD8-AD2C52AC2CF2}"/>
              </a:ext>
            </a:extLst>
          </p:cNvPr>
          <p:cNvPicPr>
            <a:picLocks noChangeAspect="1"/>
          </p:cNvPicPr>
          <p:nvPr/>
        </p:nvPicPr>
        <p:blipFill>
          <a:blip r:embed="rId16"/>
          <a:stretch>
            <a:fillRect/>
          </a:stretch>
        </p:blipFill>
        <p:spPr>
          <a:xfrm>
            <a:off x="1414621" y="3275634"/>
            <a:ext cx="276663" cy="207742"/>
          </a:xfrm>
          <a:prstGeom prst="rect">
            <a:avLst/>
          </a:prstGeom>
        </p:spPr>
      </p:pic>
      <p:cxnSp>
        <p:nvCxnSpPr>
          <p:cNvPr id="110" name="Straight Connector 109">
            <a:extLst>
              <a:ext uri="{FF2B5EF4-FFF2-40B4-BE49-F238E27FC236}">
                <a16:creationId xmlns:a16="http://schemas.microsoft.com/office/drawing/2014/main" id="{F24DEEFA-AF84-41C9-8EC9-B2E05BA2B3CC}"/>
              </a:ext>
            </a:extLst>
          </p:cNvPr>
          <p:cNvCxnSpPr>
            <a:cxnSpLocks/>
          </p:cNvCxnSpPr>
          <p:nvPr/>
        </p:nvCxnSpPr>
        <p:spPr>
          <a:xfrm flipH="1" flipV="1">
            <a:off x="1245672" y="3189872"/>
            <a:ext cx="204115" cy="105546"/>
          </a:xfrm>
          <a:prstGeom prst="line">
            <a:avLst/>
          </a:prstGeom>
          <a:ln w="28575">
            <a:solidFill>
              <a:srgbClr val="003A6A"/>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7D920E0E-5BD9-4BA1-A971-51D2866D9CF3}"/>
              </a:ext>
            </a:extLst>
          </p:cNvPr>
          <p:cNvCxnSpPr>
            <a:cxnSpLocks/>
          </p:cNvCxnSpPr>
          <p:nvPr/>
        </p:nvCxnSpPr>
        <p:spPr>
          <a:xfrm flipH="1" flipV="1">
            <a:off x="299859" y="4393568"/>
            <a:ext cx="215237" cy="102678"/>
          </a:xfrm>
          <a:prstGeom prst="line">
            <a:avLst/>
          </a:prstGeom>
          <a:ln w="28575">
            <a:solidFill>
              <a:srgbClr val="003A6A"/>
            </a:solidFill>
          </a:ln>
        </p:spPr>
        <p:style>
          <a:lnRef idx="1">
            <a:schemeClr val="accent1"/>
          </a:lnRef>
          <a:fillRef idx="0">
            <a:schemeClr val="accent1"/>
          </a:fillRef>
          <a:effectRef idx="0">
            <a:schemeClr val="accent1"/>
          </a:effectRef>
          <a:fontRef idx="minor">
            <a:schemeClr val="tx1"/>
          </a:fontRef>
        </p:style>
      </p:cxnSp>
      <p:pic>
        <p:nvPicPr>
          <p:cNvPr id="112" name="Picture 111">
            <a:extLst>
              <a:ext uri="{FF2B5EF4-FFF2-40B4-BE49-F238E27FC236}">
                <a16:creationId xmlns:a16="http://schemas.microsoft.com/office/drawing/2014/main" id="{902BD9F1-688E-4665-852C-7DFC63AD8CEC}"/>
              </a:ext>
            </a:extLst>
          </p:cNvPr>
          <p:cNvPicPr>
            <a:picLocks noChangeAspect="1"/>
          </p:cNvPicPr>
          <p:nvPr/>
        </p:nvPicPr>
        <p:blipFill>
          <a:blip r:embed="rId17"/>
          <a:stretch>
            <a:fillRect/>
          </a:stretch>
        </p:blipFill>
        <p:spPr>
          <a:xfrm>
            <a:off x="517078" y="4386000"/>
            <a:ext cx="273438" cy="214309"/>
          </a:xfrm>
          <a:prstGeom prst="rect">
            <a:avLst/>
          </a:prstGeom>
        </p:spPr>
      </p:pic>
      <p:sp>
        <p:nvSpPr>
          <p:cNvPr id="23" name="Rectangle 22">
            <a:extLst>
              <a:ext uri="{FF2B5EF4-FFF2-40B4-BE49-F238E27FC236}">
                <a16:creationId xmlns:a16="http://schemas.microsoft.com/office/drawing/2014/main" id="{53077E6D-5DC8-4284-BCB4-75A0534EAA1F}"/>
              </a:ext>
            </a:extLst>
          </p:cNvPr>
          <p:cNvSpPr/>
          <p:nvPr/>
        </p:nvSpPr>
        <p:spPr>
          <a:xfrm>
            <a:off x="1323640" y="3909109"/>
            <a:ext cx="2328693" cy="613558"/>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p>
        </p:txBody>
      </p:sp>
      <p:sp>
        <p:nvSpPr>
          <p:cNvPr id="121" name="TextBox 120">
            <a:extLst>
              <a:ext uri="{FF2B5EF4-FFF2-40B4-BE49-F238E27FC236}">
                <a16:creationId xmlns:a16="http://schemas.microsoft.com/office/drawing/2014/main" id="{428FEB4B-BE5F-4E67-BB1C-530096FEB095}"/>
              </a:ext>
            </a:extLst>
          </p:cNvPr>
          <p:cNvSpPr txBox="1"/>
          <p:nvPr/>
        </p:nvSpPr>
        <p:spPr>
          <a:xfrm>
            <a:off x="212836" y="4621237"/>
            <a:ext cx="349930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(there were </a:t>
            </a:r>
            <a:r>
              <a:rPr kumimoji="0" lang="en-US" sz="1050" b="0" i="0" u="none" strike="noStrike" kern="1200" cap="none" spc="0" normalizeH="0" baseline="0" noProof="0" dirty="0">
                <a:ln>
                  <a:noFill/>
                </a:ln>
                <a:solidFill>
                  <a:srgbClr val="FF0000"/>
                </a:solidFill>
                <a:effectLst/>
                <a:uLnTx/>
                <a:uFillTx/>
                <a:latin typeface="Calibri" panose="020F0502020204030204"/>
                <a:ea typeface="+mn-ea"/>
                <a:cs typeface="+mn-cs"/>
              </a:rPr>
              <a:t>224 Agency-reported events </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during Q1 2022)</a:t>
            </a:r>
          </a:p>
        </p:txBody>
      </p:sp>
      <p:sp>
        <p:nvSpPr>
          <p:cNvPr id="123" name="TextBox 122">
            <a:extLst>
              <a:ext uri="{FF2B5EF4-FFF2-40B4-BE49-F238E27FC236}">
                <a16:creationId xmlns:a16="http://schemas.microsoft.com/office/drawing/2014/main" id="{D7CC2C17-6148-49FD-8618-38946EA790A8}"/>
              </a:ext>
            </a:extLst>
          </p:cNvPr>
          <p:cNvSpPr txBox="1"/>
          <p:nvPr/>
        </p:nvSpPr>
        <p:spPr>
          <a:xfrm>
            <a:off x="1862691" y="3961972"/>
            <a:ext cx="1801286" cy="507831"/>
          </a:xfrm>
          <a:prstGeom prst="rect">
            <a:avLst/>
          </a:prstGeom>
          <a:noFill/>
        </p:spPr>
        <p:txBody>
          <a:bodyPr wrap="square">
            <a:spAutoFit/>
          </a:bodyPr>
          <a:lstStyle/>
          <a:p>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General areas of events/incidents</a:t>
            </a:r>
          </a:p>
          <a:p>
            <a:endParaRPr lang="en-US" sz="900" b="1" dirty="0">
              <a:solidFill>
                <a:prstClr val="black"/>
              </a:solidFill>
              <a:latin typeface="Calibri" panose="020F0502020204030204"/>
            </a:endParaRPr>
          </a:p>
          <a:p>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Congested Locations </a:t>
            </a:r>
            <a:endParaRPr lang="en-US" dirty="0"/>
          </a:p>
        </p:txBody>
      </p:sp>
      <p:grpSp>
        <p:nvGrpSpPr>
          <p:cNvPr id="113" name="Group 112">
            <a:extLst>
              <a:ext uri="{FF2B5EF4-FFF2-40B4-BE49-F238E27FC236}">
                <a16:creationId xmlns:a16="http://schemas.microsoft.com/office/drawing/2014/main" id="{A194D189-FD7C-480C-9050-27E7B8D9949C}"/>
              </a:ext>
            </a:extLst>
          </p:cNvPr>
          <p:cNvGrpSpPr/>
          <p:nvPr/>
        </p:nvGrpSpPr>
        <p:grpSpPr>
          <a:xfrm>
            <a:off x="1414621" y="4276572"/>
            <a:ext cx="446627" cy="143403"/>
            <a:chOff x="1260243" y="4414473"/>
            <a:chExt cx="446627" cy="143403"/>
          </a:xfrm>
        </p:grpSpPr>
        <p:sp>
          <p:nvSpPr>
            <p:cNvPr id="114" name="Oval 113">
              <a:extLst>
                <a:ext uri="{FF2B5EF4-FFF2-40B4-BE49-F238E27FC236}">
                  <a16:creationId xmlns:a16="http://schemas.microsoft.com/office/drawing/2014/main" id="{1BB68649-9D8E-4CAD-8701-413F0D805A09}"/>
                </a:ext>
              </a:extLst>
            </p:cNvPr>
            <p:cNvSpPr/>
            <p:nvPr/>
          </p:nvSpPr>
          <p:spPr>
            <a:xfrm>
              <a:off x="1300199" y="4414473"/>
              <a:ext cx="143403" cy="143403"/>
            </a:xfrm>
            <a:prstGeom prst="ellipse">
              <a:avLst/>
            </a:prstGeom>
            <a:solidFill>
              <a:srgbClr val="003A6A"/>
            </a:solidFill>
            <a:ln>
              <a:solidFill>
                <a:srgbClr val="003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115" name="Oval 114">
              <a:extLst>
                <a:ext uri="{FF2B5EF4-FFF2-40B4-BE49-F238E27FC236}">
                  <a16:creationId xmlns:a16="http://schemas.microsoft.com/office/drawing/2014/main" id="{58AE3883-6AF2-46E2-B87F-21DC4E59EA37}"/>
                </a:ext>
              </a:extLst>
            </p:cNvPr>
            <p:cNvSpPr/>
            <p:nvPr/>
          </p:nvSpPr>
          <p:spPr>
            <a:xfrm>
              <a:off x="1523513" y="4414473"/>
              <a:ext cx="143403" cy="143403"/>
            </a:xfrm>
            <a:prstGeom prst="ellipse">
              <a:avLst/>
            </a:prstGeom>
            <a:solidFill>
              <a:srgbClr val="003A6A"/>
            </a:solidFill>
            <a:ln>
              <a:solidFill>
                <a:srgbClr val="003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cxnSp>
          <p:nvCxnSpPr>
            <p:cNvPr id="116" name="Straight Connector 115">
              <a:extLst>
                <a:ext uri="{FF2B5EF4-FFF2-40B4-BE49-F238E27FC236}">
                  <a16:creationId xmlns:a16="http://schemas.microsoft.com/office/drawing/2014/main" id="{8725C87B-E94F-45C8-A686-830AB4EA20B6}"/>
                </a:ext>
              </a:extLst>
            </p:cNvPr>
            <p:cNvCxnSpPr>
              <a:cxnSpLocks/>
            </p:cNvCxnSpPr>
            <p:nvPr/>
          </p:nvCxnSpPr>
          <p:spPr>
            <a:xfrm flipV="1">
              <a:off x="1260243" y="4418631"/>
              <a:ext cx="0" cy="135086"/>
            </a:xfrm>
            <a:prstGeom prst="line">
              <a:avLst/>
            </a:prstGeom>
            <a:ln w="19050">
              <a:solidFill>
                <a:srgbClr val="003A6A"/>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AEE9A93-6076-4141-87EC-E9130E43E51E}"/>
                </a:ext>
              </a:extLst>
            </p:cNvPr>
            <p:cNvCxnSpPr>
              <a:cxnSpLocks/>
            </p:cNvCxnSpPr>
            <p:nvPr/>
          </p:nvCxnSpPr>
          <p:spPr>
            <a:xfrm flipV="1">
              <a:off x="1706870" y="4418631"/>
              <a:ext cx="0" cy="135086"/>
            </a:xfrm>
            <a:prstGeom prst="line">
              <a:avLst/>
            </a:prstGeom>
            <a:ln w="19050">
              <a:solidFill>
                <a:srgbClr val="003A6A"/>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8484F617-34DF-4451-8355-D4D831892579}"/>
                </a:ext>
              </a:extLst>
            </p:cNvPr>
            <p:cNvCxnSpPr>
              <a:cxnSpLocks/>
            </p:cNvCxnSpPr>
            <p:nvPr/>
          </p:nvCxnSpPr>
          <p:spPr>
            <a:xfrm flipV="1">
              <a:off x="1483557" y="4418631"/>
              <a:ext cx="0" cy="135086"/>
            </a:xfrm>
            <a:prstGeom prst="line">
              <a:avLst/>
            </a:prstGeom>
            <a:ln w="19050">
              <a:solidFill>
                <a:srgbClr val="003A6A"/>
              </a:solidFill>
            </a:ln>
          </p:spPr>
          <p:style>
            <a:lnRef idx="1">
              <a:schemeClr val="accent1"/>
            </a:lnRef>
            <a:fillRef idx="0">
              <a:schemeClr val="accent1"/>
            </a:fillRef>
            <a:effectRef idx="0">
              <a:schemeClr val="accent1"/>
            </a:effectRef>
            <a:fontRef idx="minor">
              <a:schemeClr val="tx1"/>
            </a:fontRef>
          </p:style>
        </p:cxnSp>
      </p:grpSp>
      <p:pic>
        <p:nvPicPr>
          <p:cNvPr id="105" name="Picture 104" descr="Logo&#10;&#10;Description automatically generated">
            <a:extLst>
              <a:ext uri="{FF2B5EF4-FFF2-40B4-BE49-F238E27FC236}">
                <a16:creationId xmlns:a16="http://schemas.microsoft.com/office/drawing/2014/main" id="{C117D181-0428-4160-9102-28040F9018D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17908" y="3965674"/>
            <a:ext cx="241497" cy="237751"/>
          </a:xfrm>
          <a:prstGeom prst="diamond">
            <a:avLst/>
          </a:prstGeom>
        </p:spPr>
      </p:pic>
      <p:grpSp>
        <p:nvGrpSpPr>
          <p:cNvPr id="147" name="Group 146">
            <a:extLst>
              <a:ext uri="{FF2B5EF4-FFF2-40B4-BE49-F238E27FC236}">
                <a16:creationId xmlns:a16="http://schemas.microsoft.com/office/drawing/2014/main" id="{B7133B47-51BB-41AE-A14B-22D98C9F6125}"/>
              </a:ext>
            </a:extLst>
          </p:cNvPr>
          <p:cNvGrpSpPr/>
          <p:nvPr/>
        </p:nvGrpSpPr>
        <p:grpSpPr>
          <a:xfrm>
            <a:off x="7197327" y="6319859"/>
            <a:ext cx="1930006" cy="408111"/>
            <a:chOff x="7236796" y="6300463"/>
            <a:chExt cx="1930006" cy="408111"/>
          </a:xfrm>
        </p:grpSpPr>
        <p:sp>
          <p:nvSpPr>
            <p:cNvPr id="148" name="TextBox 147">
              <a:extLst>
                <a:ext uri="{FF2B5EF4-FFF2-40B4-BE49-F238E27FC236}">
                  <a16:creationId xmlns:a16="http://schemas.microsoft.com/office/drawing/2014/main" id="{C59C2FD0-A275-47B1-BB27-AF1022075CD5}"/>
                </a:ext>
              </a:extLst>
            </p:cNvPr>
            <p:cNvSpPr txBox="1"/>
            <p:nvPr/>
          </p:nvSpPr>
          <p:spPr>
            <a:xfrm>
              <a:off x="7790424" y="6493130"/>
              <a:ext cx="394333"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2-4.9</a:t>
              </a:r>
            </a:p>
          </p:txBody>
        </p:sp>
        <p:sp>
          <p:nvSpPr>
            <p:cNvPr id="149" name="Rectangle 148">
              <a:extLst>
                <a:ext uri="{FF2B5EF4-FFF2-40B4-BE49-F238E27FC236}">
                  <a16:creationId xmlns:a16="http://schemas.microsoft.com/office/drawing/2014/main" id="{6D727666-49C8-4079-9A79-A8BF88701CC3}"/>
                </a:ext>
              </a:extLst>
            </p:cNvPr>
            <p:cNvSpPr/>
            <p:nvPr/>
          </p:nvSpPr>
          <p:spPr>
            <a:xfrm>
              <a:off x="7755179" y="6554658"/>
              <a:ext cx="105898" cy="97269"/>
            </a:xfrm>
            <a:prstGeom prst="rect">
              <a:avLst/>
            </a:prstGeom>
            <a:solidFill>
              <a:srgbClr val="1C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TextBox 149">
              <a:extLst>
                <a:ext uri="{FF2B5EF4-FFF2-40B4-BE49-F238E27FC236}">
                  <a16:creationId xmlns:a16="http://schemas.microsoft.com/office/drawing/2014/main" id="{22A50900-DC68-43AB-BDF1-61ACAC6259B6}"/>
                </a:ext>
              </a:extLst>
            </p:cNvPr>
            <p:cNvSpPr txBox="1"/>
            <p:nvPr/>
          </p:nvSpPr>
          <p:spPr>
            <a:xfrm>
              <a:off x="8807936" y="6493130"/>
              <a:ext cx="358866"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&gt; 8 </a:t>
              </a:r>
            </a:p>
          </p:txBody>
        </p:sp>
        <p:sp>
          <p:nvSpPr>
            <p:cNvPr id="151" name="Rectangle 150">
              <a:extLst>
                <a:ext uri="{FF2B5EF4-FFF2-40B4-BE49-F238E27FC236}">
                  <a16:creationId xmlns:a16="http://schemas.microsoft.com/office/drawing/2014/main" id="{82114DB5-1A4E-4092-9BBB-25ABACD5E9AB}"/>
                </a:ext>
              </a:extLst>
            </p:cNvPr>
            <p:cNvSpPr/>
            <p:nvPr/>
          </p:nvSpPr>
          <p:spPr>
            <a:xfrm>
              <a:off x="8791944" y="6554658"/>
              <a:ext cx="105898" cy="97269"/>
            </a:xfrm>
            <a:prstGeom prst="rect">
              <a:avLst/>
            </a:prstGeom>
            <a:solidFill>
              <a:srgbClr val="9E1F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TextBox 151">
              <a:extLst>
                <a:ext uri="{FF2B5EF4-FFF2-40B4-BE49-F238E27FC236}">
                  <a16:creationId xmlns:a16="http://schemas.microsoft.com/office/drawing/2014/main" id="{875B075B-8E6B-4423-B676-5A63BC0AFFE2}"/>
                </a:ext>
              </a:extLst>
            </p:cNvPr>
            <p:cNvSpPr txBox="1"/>
            <p:nvPr/>
          </p:nvSpPr>
          <p:spPr>
            <a:xfrm>
              <a:off x="8310331" y="6493130"/>
              <a:ext cx="407457"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5-7.9 </a:t>
              </a:r>
            </a:p>
          </p:txBody>
        </p:sp>
        <p:sp>
          <p:nvSpPr>
            <p:cNvPr id="153" name="Rectangle 152">
              <a:extLst>
                <a:ext uri="{FF2B5EF4-FFF2-40B4-BE49-F238E27FC236}">
                  <a16:creationId xmlns:a16="http://schemas.microsoft.com/office/drawing/2014/main" id="{D760F3A6-15FA-4396-8468-4AD608722CB8}"/>
                </a:ext>
              </a:extLst>
            </p:cNvPr>
            <p:cNvSpPr/>
            <p:nvPr/>
          </p:nvSpPr>
          <p:spPr>
            <a:xfrm>
              <a:off x="8273561" y="6554658"/>
              <a:ext cx="105898" cy="97269"/>
            </a:xfrm>
            <a:prstGeom prst="rect">
              <a:avLst/>
            </a:prstGeom>
            <a:solidFill>
              <a:srgbClr val="6E3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4" name="Rectangle 153">
              <a:extLst>
                <a:ext uri="{FF2B5EF4-FFF2-40B4-BE49-F238E27FC236}">
                  <a16:creationId xmlns:a16="http://schemas.microsoft.com/office/drawing/2014/main" id="{81182F4E-24E4-4A7F-BBDF-E58B27C925DB}"/>
                </a:ext>
              </a:extLst>
            </p:cNvPr>
            <p:cNvSpPr/>
            <p:nvPr/>
          </p:nvSpPr>
          <p:spPr>
            <a:xfrm>
              <a:off x="7236796" y="6554658"/>
              <a:ext cx="105899" cy="97269"/>
            </a:xfrm>
            <a:prstGeom prst="rect">
              <a:avLst/>
            </a:prstGeom>
            <a:solidFill>
              <a:srgbClr val="00A7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5" name="TextBox 154">
              <a:extLst>
                <a:ext uri="{FF2B5EF4-FFF2-40B4-BE49-F238E27FC236}">
                  <a16:creationId xmlns:a16="http://schemas.microsoft.com/office/drawing/2014/main" id="{93B984E9-8A3F-490F-B873-F5D5D5603F3A}"/>
                </a:ext>
              </a:extLst>
            </p:cNvPr>
            <p:cNvSpPr txBox="1"/>
            <p:nvPr/>
          </p:nvSpPr>
          <p:spPr>
            <a:xfrm>
              <a:off x="7276117" y="6493130"/>
              <a:ext cx="299930"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&lt;2</a:t>
              </a:r>
            </a:p>
          </p:txBody>
        </p:sp>
        <p:sp>
          <p:nvSpPr>
            <p:cNvPr id="156" name="Rectangle 155">
              <a:extLst>
                <a:ext uri="{FF2B5EF4-FFF2-40B4-BE49-F238E27FC236}">
                  <a16:creationId xmlns:a16="http://schemas.microsoft.com/office/drawing/2014/main" id="{C52E5B4B-8B45-4784-B83A-98C502331B47}"/>
                </a:ext>
              </a:extLst>
            </p:cNvPr>
            <p:cNvSpPr/>
            <p:nvPr/>
          </p:nvSpPr>
          <p:spPr>
            <a:xfrm>
              <a:off x="7407446" y="6300463"/>
              <a:ext cx="1430056" cy="2308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Max Queue Length (miles)</a:t>
              </a:r>
            </a:p>
          </p:txBody>
        </p:sp>
      </p:grpSp>
      <p:grpSp>
        <p:nvGrpSpPr>
          <p:cNvPr id="173" name="Group 172">
            <a:extLst>
              <a:ext uri="{FF2B5EF4-FFF2-40B4-BE49-F238E27FC236}">
                <a16:creationId xmlns:a16="http://schemas.microsoft.com/office/drawing/2014/main" id="{45273F90-06B9-4185-ADAF-DFB7A9D9432D}"/>
              </a:ext>
            </a:extLst>
          </p:cNvPr>
          <p:cNvGrpSpPr/>
          <p:nvPr/>
        </p:nvGrpSpPr>
        <p:grpSpPr>
          <a:xfrm>
            <a:off x="4525354" y="6335511"/>
            <a:ext cx="1523454" cy="407219"/>
            <a:chOff x="7175917" y="3766621"/>
            <a:chExt cx="2304445" cy="743462"/>
          </a:xfrm>
        </p:grpSpPr>
        <p:sp>
          <p:nvSpPr>
            <p:cNvPr id="174" name="TextBox 173">
              <a:extLst>
                <a:ext uri="{FF2B5EF4-FFF2-40B4-BE49-F238E27FC236}">
                  <a16:creationId xmlns:a16="http://schemas.microsoft.com/office/drawing/2014/main" id="{28288EF9-ABA3-4A79-A63C-7D61309EF47A}"/>
                </a:ext>
              </a:extLst>
            </p:cNvPr>
            <p:cNvSpPr txBox="1"/>
            <p:nvPr/>
          </p:nvSpPr>
          <p:spPr>
            <a:xfrm>
              <a:off x="7260974" y="3766621"/>
              <a:ext cx="2219388" cy="468241"/>
            </a:xfrm>
            <a:prstGeom prst="rect">
              <a:avLst/>
            </a:prstGeom>
            <a:noFill/>
          </p:spPr>
          <p:txBody>
            <a:bodyPr wrap="square" rtlCol="0">
              <a:spAutoFit/>
            </a:bodyPr>
            <a:lstStyle/>
            <a:p>
              <a:pPr algn="ctr"/>
              <a:r>
                <a:rPr lang="en-US" sz="1200" dirty="0">
                  <a:solidFill>
                    <a:prstClr val="black"/>
                  </a:solidFill>
                  <a:latin typeface="Gill Sans MT"/>
                </a:rPr>
                <a:t>Speed (mph)</a:t>
              </a:r>
            </a:p>
          </p:txBody>
        </p:sp>
        <p:grpSp>
          <p:nvGrpSpPr>
            <p:cNvPr id="175" name="Group 174">
              <a:extLst>
                <a:ext uri="{FF2B5EF4-FFF2-40B4-BE49-F238E27FC236}">
                  <a16:creationId xmlns:a16="http://schemas.microsoft.com/office/drawing/2014/main" id="{DD757B6D-AA16-4EAE-AB82-95332770C1AF}"/>
                </a:ext>
              </a:extLst>
            </p:cNvPr>
            <p:cNvGrpSpPr/>
            <p:nvPr/>
          </p:nvGrpSpPr>
          <p:grpSpPr>
            <a:xfrm>
              <a:off x="7175917" y="4272237"/>
              <a:ext cx="2303637" cy="237846"/>
              <a:chOff x="7175917" y="4272237"/>
              <a:chExt cx="2303637" cy="237846"/>
            </a:xfrm>
          </p:grpSpPr>
          <p:cxnSp>
            <p:nvCxnSpPr>
              <p:cNvPr id="176" name="Straight Connector 175">
                <a:extLst>
                  <a:ext uri="{FF2B5EF4-FFF2-40B4-BE49-F238E27FC236}">
                    <a16:creationId xmlns:a16="http://schemas.microsoft.com/office/drawing/2014/main" id="{72E58303-0F09-4B95-9FF9-B5367F170655}"/>
                  </a:ext>
                </a:extLst>
              </p:cNvPr>
              <p:cNvCxnSpPr>
                <a:cxnSpLocks/>
              </p:cNvCxnSpPr>
              <p:nvPr/>
            </p:nvCxnSpPr>
            <p:spPr>
              <a:xfrm>
                <a:off x="7272351" y="4272237"/>
                <a:ext cx="371271" cy="0"/>
              </a:xfrm>
              <a:prstGeom prst="line">
                <a:avLst/>
              </a:prstGeom>
              <a:ln w="38100">
                <a:solidFill>
                  <a:srgbClr val="CC1414"/>
                </a:solidFill>
              </a:ln>
            </p:spPr>
            <p:style>
              <a:lnRef idx="1">
                <a:schemeClr val="accent1"/>
              </a:lnRef>
              <a:fillRef idx="0">
                <a:schemeClr val="accent1"/>
              </a:fillRef>
              <a:effectRef idx="0">
                <a:schemeClr val="accent1"/>
              </a:effectRef>
              <a:fontRef idx="minor">
                <a:schemeClr val="tx1"/>
              </a:fontRef>
            </p:style>
          </p:cxnSp>
          <p:sp>
            <p:nvSpPr>
              <p:cNvPr id="177" name="Rectangle 176">
                <a:extLst>
                  <a:ext uri="{FF2B5EF4-FFF2-40B4-BE49-F238E27FC236}">
                    <a16:creationId xmlns:a16="http://schemas.microsoft.com/office/drawing/2014/main" id="{BB03EF67-2031-49DA-B048-699018BFEDDC}"/>
                  </a:ext>
                </a:extLst>
              </p:cNvPr>
              <p:cNvSpPr/>
              <p:nvPr/>
            </p:nvSpPr>
            <p:spPr>
              <a:xfrm>
                <a:off x="7544880" y="4285318"/>
                <a:ext cx="190353" cy="224765"/>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10</a:t>
                </a:r>
              </a:p>
            </p:txBody>
          </p:sp>
          <p:sp>
            <p:nvSpPr>
              <p:cNvPr id="178" name="Rectangle 177">
                <a:extLst>
                  <a:ext uri="{FF2B5EF4-FFF2-40B4-BE49-F238E27FC236}">
                    <a16:creationId xmlns:a16="http://schemas.microsoft.com/office/drawing/2014/main" id="{BAC3236E-340E-4AF6-8E7B-A7F783AF86F6}"/>
                  </a:ext>
                </a:extLst>
              </p:cNvPr>
              <p:cNvSpPr/>
              <p:nvPr/>
            </p:nvSpPr>
            <p:spPr>
              <a:xfrm>
                <a:off x="7175917" y="4285318"/>
                <a:ext cx="190353" cy="224765"/>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sp>
            <p:nvSpPr>
              <p:cNvPr id="179" name="Rectangle 178">
                <a:extLst>
                  <a:ext uri="{FF2B5EF4-FFF2-40B4-BE49-F238E27FC236}">
                    <a16:creationId xmlns:a16="http://schemas.microsoft.com/office/drawing/2014/main" id="{6158E79C-259C-4C83-A4BE-C5549CF439C9}"/>
                  </a:ext>
                </a:extLst>
              </p:cNvPr>
              <p:cNvSpPr/>
              <p:nvPr/>
            </p:nvSpPr>
            <p:spPr>
              <a:xfrm>
                <a:off x="7913843" y="4285318"/>
                <a:ext cx="190353" cy="224765"/>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a:t>
                </a:r>
              </a:p>
            </p:txBody>
          </p:sp>
          <p:sp>
            <p:nvSpPr>
              <p:cNvPr id="180" name="Rectangle 179">
                <a:extLst>
                  <a:ext uri="{FF2B5EF4-FFF2-40B4-BE49-F238E27FC236}">
                    <a16:creationId xmlns:a16="http://schemas.microsoft.com/office/drawing/2014/main" id="{C709135E-820B-4521-A396-D9D633A3E29F}"/>
                  </a:ext>
                </a:extLst>
              </p:cNvPr>
              <p:cNvSpPr/>
              <p:nvPr/>
            </p:nvSpPr>
            <p:spPr>
              <a:xfrm>
                <a:off x="8282805" y="4285318"/>
                <a:ext cx="190353" cy="224765"/>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30</a:t>
                </a:r>
              </a:p>
            </p:txBody>
          </p:sp>
          <p:sp>
            <p:nvSpPr>
              <p:cNvPr id="181" name="Rectangle 180">
                <a:extLst>
                  <a:ext uri="{FF2B5EF4-FFF2-40B4-BE49-F238E27FC236}">
                    <a16:creationId xmlns:a16="http://schemas.microsoft.com/office/drawing/2014/main" id="{C7CF147F-8979-4632-A44F-CFCBB038BAF1}"/>
                  </a:ext>
                </a:extLst>
              </p:cNvPr>
              <p:cNvSpPr/>
              <p:nvPr/>
            </p:nvSpPr>
            <p:spPr>
              <a:xfrm>
                <a:off x="8651770" y="4285318"/>
                <a:ext cx="190353" cy="224765"/>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40</a:t>
                </a:r>
              </a:p>
            </p:txBody>
          </p:sp>
          <p:sp>
            <p:nvSpPr>
              <p:cNvPr id="182" name="Rectangle 181">
                <a:extLst>
                  <a:ext uri="{FF2B5EF4-FFF2-40B4-BE49-F238E27FC236}">
                    <a16:creationId xmlns:a16="http://schemas.microsoft.com/office/drawing/2014/main" id="{BEB40022-DC69-4B27-94C5-724452A8CE78}"/>
                  </a:ext>
                </a:extLst>
              </p:cNvPr>
              <p:cNvSpPr/>
              <p:nvPr/>
            </p:nvSpPr>
            <p:spPr>
              <a:xfrm>
                <a:off x="9020733" y="4285318"/>
                <a:ext cx="190353" cy="224765"/>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50</a:t>
                </a:r>
              </a:p>
            </p:txBody>
          </p:sp>
          <p:cxnSp>
            <p:nvCxnSpPr>
              <p:cNvPr id="183" name="Straight Connector 182">
                <a:extLst>
                  <a:ext uri="{FF2B5EF4-FFF2-40B4-BE49-F238E27FC236}">
                    <a16:creationId xmlns:a16="http://schemas.microsoft.com/office/drawing/2014/main" id="{85662AE9-365D-4D8B-8206-95ABEC8E8F37}"/>
                  </a:ext>
                </a:extLst>
              </p:cNvPr>
              <p:cNvCxnSpPr>
                <a:cxnSpLocks/>
              </p:cNvCxnSpPr>
              <p:nvPr/>
            </p:nvCxnSpPr>
            <p:spPr>
              <a:xfrm>
                <a:off x="7643622" y="4272237"/>
                <a:ext cx="371271" cy="0"/>
              </a:xfrm>
              <a:prstGeom prst="line">
                <a:avLst/>
              </a:prstGeom>
              <a:ln w="38100">
                <a:solidFill>
                  <a:srgbClr val="FF4719"/>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F1C4B4C6-1C40-492B-8AF8-23CFBB0A2F51}"/>
                  </a:ext>
                </a:extLst>
              </p:cNvPr>
              <p:cNvCxnSpPr>
                <a:cxnSpLocks/>
              </p:cNvCxnSpPr>
              <p:nvPr/>
            </p:nvCxnSpPr>
            <p:spPr>
              <a:xfrm>
                <a:off x="8014893" y="4272237"/>
                <a:ext cx="371271" cy="0"/>
              </a:xfrm>
              <a:prstGeom prst="line">
                <a:avLst/>
              </a:prstGeom>
              <a:ln w="38100">
                <a:solidFill>
                  <a:srgbClr val="FFA319"/>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1E03F757-9F9F-4197-9338-FBDAFFB68791}"/>
                  </a:ext>
                </a:extLst>
              </p:cNvPr>
              <p:cNvCxnSpPr>
                <a:cxnSpLocks/>
              </p:cNvCxnSpPr>
              <p:nvPr/>
            </p:nvCxnSpPr>
            <p:spPr>
              <a:xfrm>
                <a:off x="8382905" y="4272237"/>
                <a:ext cx="371271" cy="0"/>
              </a:xfrm>
              <a:prstGeom prst="line">
                <a:avLst/>
              </a:prstGeom>
              <a:ln w="38100">
                <a:solidFill>
                  <a:srgbClr val="FFE01A"/>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D832C617-BDFA-4EB8-9476-0E4558121C7C}"/>
                  </a:ext>
                </a:extLst>
              </p:cNvPr>
              <p:cNvCxnSpPr>
                <a:cxnSpLocks/>
              </p:cNvCxnSpPr>
              <p:nvPr/>
            </p:nvCxnSpPr>
            <p:spPr>
              <a:xfrm>
                <a:off x="8754176" y="4272237"/>
                <a:ext cx="371271" cy="0"/>
              </a:xfrm>
              <a:prstGeom prst="line">
                <a:avLst/>
              </a:prstGeom>
              <a:ln w="38100">
                <a:solidFill>
                  <a:srgbClr val="A5FC19"/>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BAF22392-66B8-46A0-9643-D0C3238DAE92}"/>
                  </a:ext>
                </a:extLst>
              </p:cNvPr>
              <p:cNvCxnSpPr>
                <a:cxnSpLocks/>
              </p:cNvCxnSpPr>
              <p:nvPr/>
            </p:nvCxnSpPr>
            <p:spPr>
              <a:xfrm>
                <a:off x="9108283" y="4272237"/>
                <a:ext cx="371271" cy="0"/>
              </a:xfrm>
              <a:prstGeom prst="line">
                <a:avLst/>
              </a:prstGeom>
              <a:ln w="38100">
                <a:solidFill>
                  <a:srgbClr val="32FA32"/>
                </a:solidFill>
              </a:ln>
            </p:spPr>
            <p:style>
              <a:lnRef idx="1">
                <a:schemeClr val="accent1"/>
              </a:lnRef>
              <a:fillRef idx="0">
                <a:schemeClr val="accent1"/>
              </a:fillRef>
              <a:effectRef idx="0">
                <a:schemeClr val="accent1"/>
              </a:effectRef>
              <a:fontRef idx="minor">
                <a:schemeClr val="tx1"/>
              </a:fontRef>
            </p:style>
          </p:cxnSp>
        </p:grpSp>
      </p:grpSp>
      <p:grpSp>
        <p:nvGrpSpPr>
          <p:cNvPr id="188" name="Group 187">
            <a:extLst>
              <a:ext uri="{FF2B5EF4-FFF2-40B4-BE49-F238E27FC236}">
                <a16:creationId xmlns:a16="http://schemas.microsoft.com/office/drawing/2014/main" id="{9D21C758-4B2D-4F93-A11E-FB56462CB97F}"/>
              </a:ext>
            </a:extLst>
          </p:cNvPr>
          <p:cNvGrpSpPr/>
          <p:nvPr/>
        </p:nvGrpSpPr>
        <p:grpSpPr>
          <a:xfrm>
            <a:off x="11089041" y="5846216"/>
            <a:ext cx="972430" cy="279286"/>
            <a:chOff x="7175917" y="3706775"/>
            <a:chExt cx="2303638" cy="798544"/>
          </a:xfrm>
        </p:grpSpPr>
        <p:sp>
          <p:nvSpPr>
            <p:cNvPr id="189" name="TextBox 188">
              <a:extLst>
                <a:ext uri="{FF2B5EF4-FFF2-40B4-BE49-F238E27FC236}">
                  <a16:creationId xmlns:a16="http://schemas.microsoft.com/office/drawing/2014/main" id="{9F14EF67-E53C-4965-B70B-EABE53B06E11}"/>
                </a:ext>
              </a:extLst>
            </p:cNvPr>
            <p:cNvSpPr txBox="1"/>
            <p:nvPr/>
          </p:nvSpPr>
          <p:spPr>
            <a:xfrm>
              <a:off x="7260169" y="3706775"/>
              <a:ext cx="2219386" cy="572004"/>
            </a:xfrm>
            <a:prstGeom prst="rect">
              <a:avLst/>
            </a:prstGeom>
            <a:noFill/>
          </p:spPr>
          <p:txBody>
            <a:bodyPr wrap="square" rtlCol="0">
              <a:spAutoFit/>
            </a:bodyPr>
            <a:lstStyle/>
            <a:p>
              <a:pPr algn="ctr"/>
              <a:r>
                <a:rPr lang="en-US" sz="700" dirty="0">
                  <a:solidFill>
                    <a:prstClr val="black"/>
                  </a:solidFill>
                  <a:latin typeface="Gill Sans MT"/>
                </a:rPr>
                <a:t>Speed (mph)</a:t>
              </a:r>
            </a:p>
          </p:txBody>
        </p:sp>
        <p:grpSp>
          <p:nvGrpSpPr>
            <p:cNvPr id="190" name="Group 189">
              <a:extLst>
                <a:ext uri="{FF2B5EF4-FFF2-40B4-BE49-F238E27FC236}">
                  <a16:creationId xmlns:a16="http://schemas.microsoft.com/office/drawing/2014/main" id="{0C67B7D8-2BC2-4AA5-A4C7-907F664E3FCB}"/>
                </a:ext>
              </a:extLst>
            </p:cNvPr>
            <p:cNvGrpSpPr/>
            <p:nvPr/>
          </p:nvGrpSpPr>
          <p:grpSpPr>
            <a:xfrm>
              <a:off x="7175917" y="4272237"/>
              <a:ext cx="2303637" cy="233082"/>
              <a:chOff x="7175917" y="4272237"/>
              <a:chExt cx="2303637" cy="233082"/>
            </a:xfrm>
          </p:grpSpPr>
          <p:cxnSp>
            <p:nvCxnSpPr>
              <p:cNvPr id="191" name="Straight Connector 190">
                <a:extLst>
                  <a:ext uri="{FF2B5EF4-FFF2-40B4-BE49-F238E27FC236}">
                    <a16:creationId xmlns:a16="http://schemas.microsoft.com/office/drawing/2014/main" id="{3FF804CB-D0EC-4FB3-8734-3A51B66FAFFF}"/>
                  </a:ext>
                </a:extLst>
              </p:cNvPr>
              <p:cNvCxnSpPr>
                <a:cxnSpLocks/>
              </p:cNvCxnSpPr>
              <p:nvPr/>
            </p:nvCxnSpPr>
            <p:spPr>
              <a:xfrm>
                <a:off x="7272351" y="4272237"/>
                <a:ext cx="371271" cy="0"/>
              </a:xfrm>
              <a:prstGeom prst="line">
                <a:avLst/>
              </a:prstGeom>
              <a:ln w="38100">
                <a:solidFill>
                  <a:srgbClr val="CC1414"/>
                </a:solidFill>
              </a:ln>
            </p:spPr>
            <p:style>
              <a:lnRef idx="1">
                <a:schemeClr val="accent1"/>
              </a:lnRef>
              <a:fillRef idx="0">
                <a:schemeClr val="accent1"/>
              </a:fillRef>
              <a:effectRef idx="0">
                <a:schemeClr val="accent1"/>
              </a:effectRef>
              <a:fontRef idx="minor">
                <a:schemeClr val="tx1"/>
              </a:fontRef>
            </p:style>
          </p:cxnSp>
          <p:sp>
            <p:nvSpPr>
              <p:cNvPr id="192" name="Rectangle 191">
                <a:extLst>
                  <a:ext uri="{FF2B5EF4-FFF2-40B4-BE49-F238E27FC236}">
                    <a16:creationId xmlns:a16="http://schemas.microsoft.com/office/drawing/2014/main" id="{82A3EE3A-231B-4A35-8236-8C3E6168C3D2}"/>
                  </a:ext>
                </a:extLst>
              </p:cNvPr>
              <p:cNvSpPr/>
              <p:nvPr/>
            </p:nvSpPr>
            <p:spPr>
              <a:xfrm>
                <a:off x="7544881" y="4285318"/>
                <a:ext cx="190352" cy="22000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Calibri" panose="020F0502020204030204"/>
                    <a:ea typeface="+mn-ea"/>
                    <a:cs typeface="+mn-cs"/>
                  </a:rPr>
                  <a:t>10</a:t>
                </a:r>
              </a:p>
            </p:txBody>
          </p:sp>
          <p:sp>
            <p:nvSpPr>
              <p:cNvPr id="193" name="Rectangle 192">
                <a:extLst>
                  <a:ext uri="{FF2B5EF4-FFF2-40B4-BE49-F238E27FC236}">
                    <a16:creationId xmlns:a16="http://schemas.microsoft.com/office/drawing/2014/main" id="{E38AAEE8-2D36-4678-8675-0BE53C4B3A81}"/>
                  </a:ext>
                </a:extLst>
              </p:cNvPr>
              <p:cNvSpPr/>
              <p:nvPr/>
            </p:nvSpPr>
            <p:spPr>
              <a:xfrm>
                <a:off x="7175917" y="4285318"/>
                <a:ext cx="190352" cy="22000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sp>
            <p:nvSpPr>
              <p:cNvPr id="194" name="Rectangle 193">
                <a:extLst>
                  <a:ext uri="{FF2B5EF4-FFF2-40B4-BE49-F238E27FC236}">
                    <a16:creationId xmlns:a16="http://schemas.microsoft.com/office/drawing/2014/main" id="{5A218DDD-23B4-4BC1-B5C5-E62BFDEFC3F4}"/>
                  </a:ext>
                </a:extLst>
              </p:cNvPr>
              <p:cNvSpPr/>
              <p:nvPr/>
            </p:nvSpPr>
            <p:spPr>
              <a:xfrm>
                <a:off x="7913842" y="4285318"/>
                <a:ext cx="190352" cy="22000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Calibri" panose="020F0502020204030204"/>
                    <a:ea typeface="+mn-ea"/>
                    <a:cs typeface="+mn-cs"/>
                  </a:rPr>
                  <a:t>20</a:t>
                </a:r>
              </a:p>
            </p:txBody>
          </p:sp>
          <p:sp>
            <p:nvSpPr>
              <p:cNvPr id="195" name="Rectangle 194">
                <a:extLst>
                  <a:ext uri="{FF2B5EF4-FFF2-40B4-BE49-F238E27FC236}">
                    <a16:creationId xmlns:a16="http://schemas.microsoft.com/office/drawing/2014/main" id="{5A805D25-EA67-4FEA-9A16-8B8922B2CF93}"/>
                  </a:ext>
                </a:extLst>
              </p:cNvPr>
              <p:cNvSpPr/>
              <p:nvPr/>
            </p:nvSpPr>
            <p:spPr>
              <a:xfrm>
                <a:off x="8282806" y="4285318"/>
                <a:ext cx="190352" cy="22000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Calibri" panose="020F0502020204030204"/>
                    <a:ea typeface="+mn-ea"/>
                    <a:cs typeface="+mn-cs"/>
                  </a:rPr>
                  <a:t>30</a:t>
                </a:r>
              </a:p>
            </p:txBody>
          </p:sp>
          <p:sp>
            <p:nvSpPr>
              <p:cNvPr id="196" name="Rectangle 195">
                <a:extLst>
                  <a:ext uri="{FF2B5EF4-FFF2-40B4-BE49-F238E27FC236}">
                    <a16:creationId xmlns:a16="http://schemas.microsoft.com/office/drawing/2014/main" id="{31AA5B13-555F-4A26-94D2-482A2EB3DF9A}"/>
                  </a:ext>
                </a:extLst>
              </p:cNvPr>
              <p:cNvSpPr/>
              <p:nvPr/>
            </p:nvSpPr>
            <p:spPr>
              <a:xfrm>
                <a:off x="8651770" y="4285318"/>
                <a:ext cx="190352" cy="22000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Calibri" panose="020F0502020204030204"/>
                    <a:ea typeface="+mn-ea"/>
                    <a:cs typeface="+mn-cs"/>
                  </a:rPr>
                  <a:t>40</a:t>
                </a:r>
              </a:p>
            </p:txBody>
          </p:sp>
          <p:sp>
            <p:nvSpPr>
              <p:cNvPr id="197" name="Rectangle 196">
                <a:extLst>
                  <a:ext uri="{FF2B5EF4-FFF2-40B4-BE49-F238E27FC236}">
                    <a16:creationId xmlns:a16="http://schemas.microsoft.com/office/drawing/2014/main" id="{A2AF942F-C01E-43B5-860E-CBB8FE4C1D1F}"/>
                  </a:ext>
                </a:extLst>
              </p:cNvPr>
              <p:cNvSpPr/>
              <p:nvPr/>
            </p:nvSpPr>
            <p:spPr>
              <a:xfrm>
                <a:off x="9020734" y="4285318"/>
                <a:ext cx="190352" cy="22000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Calibri" panose="020F0502020204030204"/>
                    <a:ea typeface="+mn-ea"/>
                    <a:cs typeface="+mn-cs"/>
                  </a:rPr>
                  <a:t>50</a:t>
                </a:r>
              </a:p>
            </p:txBody>
          </p:sp>
          <p:cxnSp>
            <p:nvCxnSpPr>
              <p:cNvPr id="198" name="Straight Connector 197">
                <a:extLst>
                  <a:ext uri="{FF2B5EF4-FFF2-40B4-BE49-F238E27FC236}">
                    <a16:creationId xmlns:a16="http://schemas.microsoft.com/office/drawing/2014/main" id="{04959A9F-0FFF-41E9-A1BE-20C95CC18C30}"/>
                  </a:ext>
                </a:extLst>
              </p:cNvPr>
              <p:cNvCxnSpPr>
                <a:cxnSpLocks/>
              </p:cNvCxnSpPr>
              <p:nvPr/>
            </p:nvCxnSpPr>
            <p:spPr>
              <a:xfrm>
                <a:off x="7643622" y="4272237"/>
                <a:ext cx="371271" cy="0"/>
              </a:xfrm>
              <a:prstGeom prst="line">
                <a:avLst/>
              </a:prstGeom>
              <a:ln w="38100">
                <a:solidFill>
                  <a:srgbClr val="FF4719"/>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2FDD6D79-6C5A-410A-A23E-5546270A5C72}"/>
                  </a:ext>
                </a:extLst>
              </p:cNvPr>
              <p:cNvCxnSpPr>
                <a:cxnSpLocks/>
              </p:cNvCxnSpPr>
              <p:nvPr/>
            </p:nvCxnSpPr>
            <p:spPr>
              <a:xfrm>
                <a:off x="8014893" y="4272237"/>
                <a:ext cx="371271" cy="0"/>
              </a:xfrm>
              <a:prstGeom prst="line">
                <a:avLst/>
              </a:prstGeom>
              <a:ln w="38100">
                <a:solidFill>
                  <a:srgbClr val="FFA319"/>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3141C7BE-5D20-4A2C-930F-C657E56F8E71}"/>
                  </a:ext>
                </a:extLst>
              </p:cNvPr>
              <p:cNvCxnSpPr>
                <a:cxnSpLocks/>
              </p:cNvCxnSpPr>
              <p:nvPr/>
            </p:nvCxnSpPr>
            <p:spPr>
              <a:xfrm>
                <a:off x="8382905" y="4272237"/>
                <a:ext cx="371271" cy="0"/>
              </a:xfrm>
              <a:prstGeom prst="line">
                <a:avLst/>
              </a:prstGeom>
              <a:ln w="38100">
                <a:solidFill>
                  <a:srgbClr val="FFE01A"/>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909AE36C-2C74-48E3-BB20-8E9E320CB369}"/>
                  </a:ext>
                </a:extLst>
              </p:cNvPr>
              <p:cNvCxnSpPr>
                <a:cxnSpLocks/>
              </p:cNvCxnSpPr>
              <p:nvPr/>
            </p:nvCxnSpPr>
            <p:spPr>
              <a:xfrm>
                <a:off x="8754176" y="4272237"/>
                <a:ext cx="371271" cy="0"/>
              </a:xfrm>
              <a:prstGeom prst="line">
                <a:avLst/>
              </a:prstGeom>
              <a:ln w="38100">
                <a:solidFill>
                  <a:srgbClr val="A5FC19"/>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DD68DC2F-5817-43CD-A7A8-3B3AD64A5E3D}"/>
                  </a:ext>
                </a:extLst>
              </p:cNvPr>
              <p:cNvCxnSpPr>
                <a:cxnSpLocks/>
              </p:cNvCxnSpPr>
              <p:nvPr/>
            </p:nvCxnSpPr>
            <p:spPr>
              <a:xfrm>
                <a:off x="9108283" y="4272237"/>
                <a:ext cx="371271" cy="0"/>
              </a:xfrm>
              <a:prstGeom prst="line">
                <a:avLst/>
              </a:prstGeom>
              <a:ln w="38100">
                <a:solidFill>
                  <a:srgbClr val="32FA32"/>
                </a:solidFill>
              </a:ln>
            </p:spPr>
            <p:style>
              <a:lnRef idx="1">
                <a:schemeClr val="accent1"/>
              </a:lnRef>
              <a:fillRef idx="0">
                <a:schemeClr val="accent1"/>
              </a:fillRef>
              <a:effectRef idx="0">
                <a:schemeClr val="accent1"/>
              </a:effectRef>
              <a:fontRef idx="minor">
                <a:schemeClr val="tx1"/>
              </a:fontRef>
            </p:style>
          </p:cxnSp>
        </p:grpSp>
      </p:grpSp>
      <p:sp>
        <p:nvSpPr>
          <p:cNvPr id="203" name="Rectangle 202">
            <a:extLst>
              <a:ext uri="{FF2B5EF4-FFF2-40B4-BE49-F238E27FC236}">
                <a16:creationId xmlns:a16="http://schemas.microsoft.com/office/drawing/2014/main" id="{7A507DA9-88BB-4C85-8CC9-B1A11603956D}"/>
              </a:ext>
            </a:extLst>
          </p:cNvPr>
          <p:cNvSpPr/>
          <p:nvPr/>
        </p:nvSpPr>
        <p:spPr>
          <a:xfrm>
            <a:off x="1206815" y="3651478"/>
            <a:ext cx="558153" cy="251356"/>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Calibri" panose="020F0502020204030204"/>
                <a:ea typeface="+mn-ea"/>
                <a:cs typeface="+mn-cs"/>
              </a:rPr>
              <a:t>Fort </a:t>
            </a:r>
          </a:p>
          <a:p>
            <a:pPr marL="0" marR="0" lvl="0" indent="0" algn="ctr" defTabSz="914400" eaLnBrk="1" fontAlgn="auto" latinLnBrk="0" hangingPunct="1">
              <a:lnSpc>
                <a:spcPts val="8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Calibri" panose="020F0502020204030204"/>
                <a:ea typeface="+mn-ea"/>
                <a:cs typeface="+mn-cs"/>
              </a:rPr>
              <a:t>Meade</a:t>
            </a:r>
          </a:p>
        </p:txBody>
      </p:sp>
    </p:spTree>
    <p:extLst>
      <p:ext uri="{BB962C8B-B14F-4D97-AF65-F5344CB8AC3E}">
        <p14:creationId xmlns:p14="http://schemas.microsoft.com/office/powerpoint/2010/main" val="1017929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7ABC5C6-52FA-4C9C-83AF-1EDD802ED380}"/>
              </a:ext>
            </a:extLst>
          </p:cNvPr>
          <p:cNvGrpSpPr/>
          <p:nvPr/>
        </p:nvGrpSpPr>
        <p:grpSpPr>
          <a:xfrm>
            <a:off x="0" y="1"/>
            <a:ext cx="12203134" cy="6925582"/>
            <a:chOff x="-11134" y="-1"/>
            <a:chExt cx="12203134" cy="6900253"/>
          </a:xfrm>
        </p:grpSpPr>
        <p:pic>
          <p:nvPicPr>
            <p:cNvPr id="4" name="Picture 3" descr="Cars in a traffic jam">
              <a:extLst>
                <a:ext uri="{FF2B5EF4-FFF2-40B4-BE49-F238E27FC236}">
                  <a16:creationId xmlns:a16="http://schemas.microsoft.com/office/drawing/2014/main" id="{12A645C7-1041-4791-A1D5-89652B4C09C6}"/>
                </a:ext>
              </a:extLst>
            </p:cNvPr>
            <p:cNvPicPr>
              <a:picLocks noChangeAspect="1"/>
            </p:cNvPicPr>
            <p:nvPr/>
          </p:nvPicPr>
          <p:blipFill rotWithShape="1">
            <a:blip r:embed="rId2">
              <a:extLst>
                <a:ext uri="{28A0092B-C50C-407E-A947-70E740481C1C}">
                  <a14:useLocalDpi xmlns:a14="http://schemas.microsoft.com/office/drawing/2010/main" val="0"/>
                </a:ext>
              </a:extLst>
            </a:blip>
            <a:srcRect b="13357"/>
            <a:stretch/>
          </p:blipFill>
          <p:spPr>
            <a:xfrm>
              <a:off x="-11134" y="-1"/>
              <a:ext cx="12193509" cy="6857999"/>
            </a:xfrm>
            <a:prstGeom prst="rect">
              <a:avLst/>
            </a:prstGeom>
          </p:spPr>
        </p:pic>
        <p:sp>
          <p:nvSpPr>
            <p:cNvPr id="6" name="Rectangle 5">
              <a:extLst>
                <a:ext uri="{FF2B5EF4-FFF2-40B4-BE49-F238E27FC236}">
                  <a16:creationId xmlns:a16="http://schemas.microsoft.com/office/drawing/2014/main" id="{8B02C709-804D-4123-A6A9-CC2BBFDEE3AB}"/>
                </a:ext>
              </a:extLst>
            </p:cNvPr>
            <p:cNvSpPr/>
            <p:nvPr/>
          </p:nvSpPr>
          <p:spPr>
            <a:xfrm>
              <a:off x="-9623" y="6030551"/>
              <a:ext cx="12201623" cy="8274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7" name="Freeform: Shape 6">
              <a:extLst>
                <a:ext uri="{FF2B5EF4-FFF2-40B4-BE49-F238E27FC236}">
                  <a16:creationId xmlns:a16="http://schemas.microsoft.com/office/drawing/2014/main" id="{934ED447-011D-4149-9C2C-7E6E919EC4B0}"/>
                </a:ext>
              </a:extLst>
            </p:cNvPr>
            <p:cNvSpPr/>
            <p:nvPr/>
          </p:nvSpPr>
          <p:spPr>
            <a:xfrm flipH="1">
              <a:off x="-9624" y="4414432"/>
              <a:ext cx="6858001" cy="2452334"/>
            </a:xfrm>
            <a:custGeom>
              <a:avLst/>
              <a:gdLst>
                <a:gd name="connsiteX0" fmla="*/ 7772144 w 7789606"/>
                <a:gd name="connsiteY0" fmla="*/ 0 h 3654465"/>
                <a:gd name="connsiteX1" fmla="*/ 7789606 w 7789606"/>
                <a:gd name="connsiteY1" fmla="*/ 0 h 3654465"/>
                <a:gd name="connsiteX2" fmla="*/ 7789606 w 7789606"/>
                <a:gd name="connsiteY2" fmla="*/ 3654465 h 3654465"/>
                <a:gd name="connsiteX3" fmla="*/ 0 w 7789606"/>
                <a:gd name="connsiteY3" fmla="*/ 3654465 h 3654465"/>
                <a:gd name="connsiteX4" fmla="*/ 0 w 7789606"/>
                <a:gd name="connsiteY4" fmla="*/ 2856368 h 3654465"/>
                <a:gd name="connsiteX5" fmla="*/ 429171 w 7789606"/>
                <a:gd name="connsiteY5" fmla="*/ 2877395 h 3654465"/>
                <a:gd name="connsiteX6" fmla="*/ 2601623 w 7789606"/>
                <a:gd name="connsiteY6" fmla="*/ 2770954 h 3654465"/>
                <a:gd name="connsiteX7" fmla="*/ 7648664 w 7789606"/>
                <a:gd name="connsiteY7" fmla="*/ 241555 h 365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89606" h="3654465">
                  <a:moveTo>
                    <a:pt x="7772144" y="0"/>
                  </a:moveTo>
                  <a:lnTo>
                    <a:pt x="7789606" y="0"/>
                  </a:lnTo>
                  <a:lnTo>
                    <a:pt x="7789606" y="3654465"/>
                  </a:lnTo>
                  <a:lnTo>
                    <a:pt x="0" y="3654465"/>
                  </a:lnTo>
                  <a:lnTo>
                    <a:pt x="0" y="2856368"/>
                  </a:lnTo>
                  <a:lnTo>
                    <a:pt x="429171" y="2877395"/>
                  </a:lnTo>
                  <a:cubicBezTo>
                    <a:pt x="1155821" y="2901118"/>
                    <a:pt x="1888673" y="2865801"/>
                    <a:pt x="2601623" y="2770954"/>
                  </a:cubicBezTo>
                  <a:cubicBezTo>
                    <a:pt x="5016863" y="2449644"/>
                    <a:pt x="6923473" y="1485981"/>
                    <a:pt x="7648664" y="241555"/>
                  </a:cubicBezTo>
                  <a:close/>
                </a:path>
              </a:pathLst>
            </a:custGeom>
            <a:solidFill>
              <a:srgbClr val="ECAC1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CAC1F"/>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45BD9E87-CBC1-498E-A3A3-E4B89E1657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6599"/>
            <a:stretch/>
          </p:blipFill>
          <p:spPr>
            <a:xfrm flipH="1">
              <a:off x="-9624" y="3671298"/>
              <a:ext cx="12201624" cy="3228954"/>
            </a:xfrm>
            <a:prstGeom prst="rect">
              <a:avLst/>
            </a:prstGeom>
          </p:spPr>
        </p:pic>
        <p:sp>
          <p:nvSpPr>
            <p:cNvPr id="9" name="Rectangle 8">
              <a:extLst>
                <a:ext uri="{FF2B5EF4-FFF2-40B4-BE49-F238E27FC236}">
                  <a16:creationId xmlns:a16="http://schemas.microsoft.com/office/drawing/2014/main" id="{9FF00F1C-81F7-4EB6-9E78-A13A48A9E9D6}"/>
                </a:ext>
              </a:extLst>
            </p:cNvPr>
            <p:cNvSpPr/>
            <p:nvPr/>
          </p:nvSpPr>
          <p:spPr>
            <a:xfrm>
              <a:off x="5393808" y="5173020"/>
              <a:ext cx="6719133" cy="1600438"/>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CAC1F"/>
                  </a:solidFill>
                  <a:effectLst/>
                  <a:uLnTx/>
                  <a:uFillTx/>
                  <a:latin typeface="Arial" panose="020B0604020202020204" pitchFamily="34" charset="0"/>
                  <a:ea typeface="+mn-ea"/>
                  <a:cs typeface="+mn-cs"/>
                </a:rPr>
                <a:t>Ed </a:t>
              </a:r>
              <a:r>
                <a:rPr kumimoji="0" lang="en-US" sz="1600" b="1" i="0" u="none" strike="noStrike" kern="1200" cap="none" spc="0" normalizeH="0" baseline="0" noProof="0" dirty="0" err="1">
                  <a:ln>
                    <a:noFill/>
                  </a:ln>
                  <a:solidFill>
                    <a:srgbClr val="ECAC1F"/>
                  </a:solidFill>
                  <a:effectLst/>
                  <a:uLnTx/>
                  <a:uFillTx/>
                  <a:latin typeface="Arial" panose="020B0604020202020204" pitchFamily="34" charset="0"/>
                  <a:ea typeface="+mn-ea"/>
                  <a:cs typeface="+mn-cs"/>
                </a:rPr>
                <a:t>Stylc</a:t>
              </a:r>
              <a:r>
                <a:rPr kumimoji="0" lang="en-US" sz="1600" b="1" i="0" u="none" strike="noStrike" kern="1200" cap="none" spc="0" normalizeH="0" baseline="0" noProof="0" dirty="0">
                  <a:ln>
                    <a:noFill/>
                  </a:ln>
                  <a:solidFill>
                    <a:srgbClr val="ECAC1F"/>
                  </a:solidFill>
                  <a:effectLst/>
                  <a:uLnTx/>
                  <a:uFillTx/>
                  <a:latin typeface="Arial" panose="020B0604020202020204" pitchFamily="34" charset="0"/>
                  <a:ea typeface="+mn-ea"/>
                  <a:cs typeface="+mn-cs"/>
                </a:rPr>
                <a:t>, Planner Analyst</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Baltimore Metropolitan Council</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Offices at McHenry Row</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1500 Whetstone Way, Suite 300</a:t>
              </a:r>
            </a:p>
            <a:p>
              <a:pPr marL="0" marR="0" lvl="0" indent="0" algn="r" defTabSz="457200" rtl="0" eaLnBrk="1" fontAlgn="auto" latinLnBrk="0" hangingPunct="1">
                <a:lnSpc>
                  <a:spcPct val="100000"/>
                </a:lnSpc>
                <a:spcBef>
                  <a:spcPts val="0"/>
                </a:spcBef>
                <a:spcAft>
                  <a:spcPts val="0"/>
                </a:spcAft>
                <a:buClrTx/>
                <a:buSzTx/>
                <a:buFontTx/>
                <a:buNone/>
                <a:tabLst/>
                <a:defRPr/>
              </a:pPr>
              <a:r>
                <a:rPr lang="en-US" sz="1400" dirty="0">
                  <a:solidFill>
                    <a:srgbClr val="FFFFFF"/>
                  </a:solidFill>
                  <a:latin typeface="Arial" panose="020B0604020202020204" pitchFamily="34" charset="0"/>
                </a:rPr>
                <a:t>Baltimore, MD 21230</a:t>
              </a:r>
              <a:endPar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410.732.0500 </a:t>
              </a:r>
              <a:r>
                <a:rPr lang="en-US" sz="1400" dirty="0">
                  <a:solidFill>
                    <a:srgbClr val="FFFFFF"/>
                  </a:solidFill>
                  <a:latin typeface="Arial" panose="020B0604020202020204" pitchFamily="34" charset="0"/>
                </a:rPr>
                <a:t>ext. 1031</a:t>
              </a:r>
              <a:r>
                <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office | 443.562.9751 cell |</a:t>
              </a:r>
              <a:r>
                <a:rPr lang="en-US" sz="1050" b="0" i="0" dirty="0">
                  <a:solidFill>
                    <a:srgbClr val="222222"/>
                  </a:solidFill>
                  <a:effectLst/>
                  <a:latin typeface="Arial" panose="020B0604020202020204" pitchFamily="34" charset="0"/>
                </a:rPr>
                <a:t> </a:t>
              </a:r>
              <a:r>
                <a:rPr lang="en-US" sz="1050" b="0" i="0" dirty="0">
                  <a:solidFill>
                    <a:srgbClr val="64C3EA"/>
                  </a:solidFill>
                  <a:effectLst/>
                  <a:latin typeface="Arial" panose="020B0604020202020204" pitchFamily="34" charset="0"/>
                  <a:hlinkClick r:id="rId4">
                    <a:extLst>
                      <a:ext uri="{A12FA001-AC4F-418D-AE19-62706E023703}">
                        <ahyp:hlinkClr xmlns:ahyp="http://schemas.microsoft.com/office/drawing/2018/hyperlinkcolor" val="tx"/>
                      </a:ext>
                    </a:extLst>
                  </a:hlinkClick>
                </a:rPr>
                <a:t>estylc@baltometro.org</a:t>
              </a:r>
              <a:r>
                <a:rPr kumimoji="0" lang="en-US" sz="1050" b="0" i="0" u="none" strike="noStrike" kern="1200" cap="none" spc="0" normalizeH="0" baseline="0" noProof="0" dirty="0">
                  <a:ln>
                    <a:noFill/>
                  </a:ln>
                  <a:solidFill>
                    <a:srgbClr val="64C3EA"/>
                  </a:solidFill>
                  <a:effectLst/>
                  <a:uLnTx/>
                  <a:uFillTx/>
                  <a:latin typeface="Arial" panose="020B0604020202020204" pitchFamily="34" charset="0"/>
                  <a:ea typeface="+mn-ea"/>
                  <a:cs typeface="+mn-cs"/>
                </a:rPr>
                <a:t> </a:t>
              </a:r>
              <a:endParaRPr kumimoji="0" lang="en-US" sz="1050" b="0" i="0" u="none" strike="noStrike" kern="1200" cap="none" spc="0" normalizeH="0" baseline="0" noProof="0" dirty="0">
                <a:ln>
                  <a:noFill/>
                </a:ln>
                <a:solidFill>
                  <a:srgbClr val="64C3EA"/>
                </a:solidFill>
                <a:effectLst/>
                <a:uLnTx/>
                <a:uFillTx/>
                <a:latin typeface="Calibri" panose="020F0502020204030204" pitchFamily="34" charset="0"/>
                <a:ea typeface="+mn-ea"/>
                <a:cs typeface="+mn-cs"/>
              </a:endParaRPr>
            </a:p>
          </p:txBody>
        </p:sp>
        <p:sp>
          <p:nvSpPr>
            <p:cNvPr id="10" name="TextBox 9">
              <a:extLst>
                <a:ext uri="{FF2B5EF4-FFF2-40B4-BE49-F238E27FC236}">
                  <a16:creationId xmlns:a16="http://schemas.microsoft.com/office/drawing/2014/main" id="{6B4AA13C-09E0-48AD-9A4B-06A15FBC2DBC}"/>
                </a:ext>
              </a:extLst>
            </p:cNvPr>
            <p:cNvSpPr txBox="1"/>
            <p:nvPr/>
          </p:nvSpPr>
          <p:spPr>
            <a:xfrm>
              <a:off x="9569086" y="4739366"/>
              <a:ext cx="2613289" cy="363241"/>
            </a:xfrm>
            <a:prstGeom prst="rect">
              <a:avLst/>
            </a:prstGeom>
            <a:noFill/>
          </p:spPr>
          <p:txBody>
            <a:bodyPr wrap="square" lIns="0" tIns="0" rIns="0" bIns="0" rtlCol="0">
              <a:spAutoFit/>
            </a:bodyPr>
            <a:lstStyle/>
            <a:p>
              <a:pPr marL="0" marR="0" lvl="0" indent="0" algn="ctr" defTabSz="457200" rtl="0" eaLnBrk="1" fontAlgn="auto" latinLnBrk="0" hangingPunct="1">
                <a:lnSpc>
                  <a:spcPts val="14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For more information, contact:</a:t>
              </a:r>
            </a:p>
            <a:p>
              <a:pPr marL="0" marR="0" lvl="0" indent="0" algn="ctr" defTabSz="457200" rtl="0" eaLnBrk="1" fontAlgn="auto" latinLnBrk="0" hangingPunct="1">
                <a:lnSpc>
                  <a:spcPts val="14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3" panose="05040102010807070707" pitchFamily="18" charset="2"/>
                </a:rPr>
                <a:t></a:t>
              </a:r>
              <a:endPar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1" name="Picture 10">
            <a:extLst>
              <a:ext uri="{FF2B5EF4-FFF2-40B4-BE49-F238E27FC236}">
                <a16:creationId xmlns:a16="http://schemas.microsoft.com/office/drawing/2014/main" id="{ABFD5EE3-3684-4AC6-9EF4-FC4ADD927C53}"/>
              </a:ext>
            </a:extLst>
          </p:cNvPr>
          <p:cNvPicPr>
            <a:picLocks noChangeAspect="1"/>
          </p:cNvPicPr>
          <p:nvPr/>
        </p:nvPicPr>
        <p:blipFill rotWithShape="1">
          <a:blip r:embed="rId5">
            <a:lum bright="70000" contrast="-70000"/>
          </a:blip>
          <a:srcRect t="25291"/>
          <a:stretch/>
        </p:blipFill>
        <p:spPr>
          <a:xfrm>
            <a:off x="376163" y="150986"/>
            <a:ext cx="2669673" cy="802871"/>
          </a:xfrm>
          <a:prstGeom prst="rect">
            <a:avLst/>
          </a:prstGeom>
        </p:spPr>
      </p:pic>
      <p:pic>
        <p:nvPicPr>
          <p:cNvPr id="12" name="Picture 2" descr="Your Chance to Influence Transportation Policy in the Baltimore Region! -  Columbia, MD Patch">
            <a:extLst>
              <a:ext uri="{FF2B5EF4-FFF2-40B4-BE49-F238E27FC236}">
                <a16:creationId xmlns:a16="http://schemas.microsoft.com/office/drawing/2014/main" id="{7E78A14D-D408-4DBA-950D-313117D64F16}"/>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t="28487" b="28816"/>
          <a:stretch/>
        </p:blipFill>
        <p:spPr bwMode="auto">
          <a:xfrm>
            <a:off x="10242231" y="290363"/>
            <a:ext cx="1636711" cy="524118"/>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71FAEDFA-744D-414B-8C80-56B416E2F5E2}"/>
              </a:ext>
            </a:extLst>
          </p:cNvPr>
          <p:cNvGrpSpPr/>
          <p:nvPr/>
        </p:nvGrpSpPr>
        <p:grpSpPr>
          <a:xfrm>
            <a:off x="142546" y="6362492"/>
            <a:ext cx="1857199" cy="467234"/>
            <a:chOff x="10084982" y="4579855"/>
            <a:chExt cx="2143365" cy="539228"/>
          </a:xfrm>
        </p:grpSpPr>
        <p:pic>
          <p:nvPicPr>
            <p:cNvPr id="14" name="Picture 4">
              <a:extLst>
                <a:ext uri="{FF2B5EF4-FFF2-40B4-BE49-F238E27FC236}">
                  <a16:creationId xmlns:a16="http://schemas.microsoft.com/office/drawing/2014/main" id="{5F61EC8F-9FF8-4EBC-ADAD-3D1A59841B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84982" y="4579855"/>
              <a:ext cx="539228" cy="53922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F766E63-8195-44D6-A259-604776A033A7}"/>
                </a:ext>
              </a:extLst>
            </p:cNvPr>
            <p:cNvSpPr txBox="1"/>
            <p:nvPr/>
          </p:nvSpPr>
          <p:spPr>
            <a:xfrm>
              <a:off x="10668215" y="4863845"/>
              <a:ext cx="1560132" cy="159840"/>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white"/>
                  </a:solidFill>
                  <a:effectLst/>
                  <a:uLnTx/>
                  <a:uFillTx/>
                </a:rPr>
                <a:t>RITIS</a:t>
              </a:r>
              <a:r>
                <a:rPr kumimoji="0" lang="en-US" sz="900" b="0" i="0" u="none" strike="noStrike" kern="0" cap="none" spc="0" normalizeH="0" baseline="0" noProof="0" dirty="0">
                  <a:ln>
                    <a:noFill/>
                  </a:ln>
                  <a:solidFill>
                    <a:prstClr val="white"/>
                  </a:solidFill>
                  <a:effectLst/>
                  <a:uLnTx/>
                  <a:uFillTx/>
                </a:rPr>
                <a:t> Performance Report</a:t>
              </a:r>
            </a:p>
          </p:txBody>
        </p:sp>
      </p:grpSp>
    </p:spTree>
    <p:extLst>
      <p:ext uri="{BB962C8B-B14F-4D97-AF65-F5344CB8AC3E}">
        <p14:creationId xmlns:p14="http://schemas.microsoft.com/office/powerpoint/2010/main" val="28995688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563</Words>
  <Application>Microsoft Office PowerPoint</Application>
  <PresentationFormat>Widescreen</PresentationFormat>
  <Paragraphs>166</Paragraphs>
  <Slides>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vt:i4>
      </vt:variant>
    </vt:vector>
  </HeadingPairs>
  <TitlesOfParts>
    <vt:vector size="10" baseType="lpstr">
      <vt:lpstr>Arial</vt:lpstr>
      <vt:lpstr>Calibri</vt:lpstr>
      <vt:lpstr>Calibri Light</vt:lpstr>
      <vt:lpstr>Gill Sans MT</vt:lpstr>
      <vt:lpstr>Roboto</vt:lpstr>
      <vt:lpstr>Office Theme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Tyler Davis Cariaga</dc:creator>
  <cp:lastModifiedBy>Tyler Davis Cariaga</cp:lastModifiedBy>
  <cp:revision>1</cp:revision>
  <dcterms:created xsi:type="dcterms:W3CDTF">2022-08-25T13:31:01Z</dcterms:created>
  <dcterms:modified xsi:type="dcterms:W3CDTF">2022-08-25T13:36:13Z</dcterms:modified>
</cp:coreProperties>
</file>