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2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7" autoAdjust="0"/>
    <p:restoredTop sz="94660"/>
  </p:normalViewPr>
  <p:slideViewPr>
    <p:cSldViewPr snapToGrid="0">
      <p:cViewPr varScale="1">
        <p:scale>
          <a:sx n="55" d="100"/>
          <a:sy n="55" d="100"/>
        </p:scale>
        <p:origin x="766" y="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C9F9AC-167C-46FE-987B-FC25C5EE804B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991F9-C197-4B94-B696-AF70F8A49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357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DDBACE-0F8F-43FD-98F0-DEE13552DA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204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2" name="Google Shape;35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/>
              <a:t>Ran the Bottleneck Ranking tool with what I think you used as query inputs – it’s close anyway. That gives me access to results so I can play with content.</a:t>
            </a:r>
            <a:endParaRPr/>
          </a:p>
        </p:txBody>
      </p:sp>
      <p:sp>
        <p:nvSpPr>
          <p:cNvPr id="353" name="Google Shape;353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6546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6" name="Google Shape;44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/>
              <a:t>Ran the Bottleneck Ranking tool with what I think you used as query inputs – it’s close anyway. That gives me access to results so I can play with content.</a:t>
            </a:r>
            <a:endParaRPr/>
          </a:p>
        </p:txBody>
      </p:sp>
      <p:sp>
        <p:nvSpPr>
          <p:cNvPr id="447" name="Google Shape;44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3890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2" name="Google Shape;53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/>
              <a:t>Ran the Bottleneck Ranking tool with what I think you used as query inputs – it’s close anyway. That gives me access to results so I can play with content.</a:t>
            </a:r>
            <a:endParaRPr/>
          </a:p>
        </p:txBody>
      </p:sp>
      <p:sp>
        <p:nvSpPr>
          <p:cNvPr id="533" name="Google Shape;533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2652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4F86D-4C4C-42C4-BC6C-E47898CFDE52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31988-E304-4541-8988-6A82C14D3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836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4F86D-4C4C-42C4-BC6C-E47898CFDE52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31988-E304-4541-8988-6A82C14D3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309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4F86D-4C4C-42C4-BC6C-E47898CFDE52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31988-E304-4541-8988-6A82C14D3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447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4F86D-4C4C-42C4-BC6C-E47898CFDE52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31988-E304-4541-8988-6A82C14D3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607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4F86D-4C4C-42C4-BC6C-E47898CFDE52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31988-E304-4541-8988-6A82C14D3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145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4F86D-4C4C-42C4-BC6C-E47898CFDE52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31988-E304-4541-8988-6A82C14D3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75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4F86D-4C4C-42C4-BC6C-E47898CFDE52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31988-E304-4541-8988-6A82C14D3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957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4F86D-4C4C-42C4-BC6C-E47898CFDE52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31988-E304-4541-8988-6A82C14D3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642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4F86D-4C4C-42C4-BC6C-E47898CFDE52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31988-E304-4541-8988-6A82C14D3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99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4F86D-4C4C-42C4-BC6C-E47898CFDE52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31988-E304-4541-8988-6A82C14D3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58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4F86D-4C4C-42C4-BC6C-E47898CFDE52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31988-E304-4541-8988-6A82C14D3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147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4F86D-4C4C-42C4-BC6C-E47898CFDE52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31988-E304-4541-8988-6A82C14D3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95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.svg"/><Relationship Id="rId18" Type="http://schemas.openxmlformats.org/officeDocument/2006/relationships/image" Target="../media/image9.png"/><Relationship Id="rId26" Type="http://schemas.openxmlformats.org/officeDocument/2006/relationships/image" Target="../media/image34.svg"/><Relationship Id="rId21" Type="http://schemas.openxmlformats.org/officeDocument/2006/relationships/image" Target="../media/image12.png"/><Relationship Id="rId34" Type="http://schemas.openxmlformats.org/officeDocument/2006/relationships/image" Target="../media/image19.png"/><Relationship Id="rId7" Type="http://schemas.openxmlformats.org/officeDocument/2006/relationships/image" Target="../media/image23.svg"/><Relationship Id="rId12" Type="http://schemas.openxmlformats.org/officeDocument/2006/relationships/image" Target="../media/image5.png"/><Relationship Id="rId17" Type="http://schemas.openxmlformats.org/officeDocument/2006/relationships/image" Target="../media/image8.png"/><Relationship Id="rId25" Type="http://schemas.openxmlformats.org/officeDocument/2006/relationships/image" Target="../media/image15.png"/><Relationship Id="rId33" Type="http://schemas.openxmlformats.org/officeDocument/2006/relationships/hyperlink" Target="https://pda.ritis.org/embed/trend-map/?performanceMetric=speed&amp;showWazeTrafficEvents=true&amp;thresholds=%5B10%2C20%2C30%2C40%2C50%5D&amp;layout=grid&amp;showPercentReadings=false&amp;colors=%5B%22%23CC1414%22%2C%22%23FF4719%22%2C%22%23FFA319%22%2C%22%23FFE019%22%2C%22%23A5FC19%22%2C%22%2332FA32%22%5D&amp;showAgencyTrafficEvents=true&amp;title=MD-295%20S%20%40%20MD-198&amp;showAllMaps=true&amp;uuid=cef1ec8b-6116-402f-be68-17b1830ac520" TargetMode="External"/><Relationship Id="rId38" Type="http://schemas.openxmlformats.org/officeDocument/2006/relationships/image" Target="../media/image40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7.png"/><Relationship Id="rId20" Type="http://schemas.openxmlformats.org/officeDocument/2006/relationships/image" Target="../media/image11.jpeg"/><Relationship Id="rId29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11" Type="http://schemas.openxmlformats.org/officeDocument/2006/relationships/hyperlink" Target="https://pda.ritis.org/suite/ranking/?uuid=38130d75-a6e3-41f0-9ba8-f46d9c7a27e1" TargetMode="External"/><Relationship Id="rId24" Type="http://schemas.openxmlformats.org/officeDocument/2006/relationships/image" Target="../media/image33.svg"/><Relationship Id="rId32" Type="http://schemas.openxmlformats.org/officeDocument/2006/relationships/image" Target="../media/image18.png"/><Relationship Id="rId37" Type="http://schemas.openxmlformats.org/officeDocument/2006/relationships/image" Target="../media/image21.png"/><Relationship Id="rId5" Type="http://schemas.openxmlformats.org/officeDocument/2006/relationships/hyperlink" Target="https://pda.ritis.org/suite/performance-charts/?uuid=8aea9f9b-408c-47a8-9342-6736afebc271" TargetMode="External"/><Relationship Id="rId15" Type="http://schemas.openxmlformats.org/officeDocument/2006/relationships/image" Target="../media/image26.svg"/><Relationship Id="rId23" Type="http://schemas.openxmlformats.org/officeDocument/2006/relationships/image" Target="../media/image14.png"/><Relationship Id="rId28" Type="http://schemas.openxmlformats.org/officeDocument/2006/relationships/image" Target="../media/image35.svg"/><Relationship Id="rId36" Type="http://schemas.openxmlformats.org/officeDocument/2006/relationships/image" Target="../media/image39.svg"/><Relationship Id="rId10" Type="http://schemas.openxmlformats.org/officeDocument/2006/relationships/image" Target="../media/image24.svg"/><Relationship Id="rId19" Type="http://schemas.openxmlformats.org/officeDocument/2006/relationships/image" Target="../media/image10.png"/><Relationship Id="rId31" Type="http://schemas.openxmlformats.org/officeDocument/2006/relationships/hyperlink" Target="https://pda.ritis.org/suite/cscan/?uuid=90c9903f-e8a3-42df-a3d3-d77535ba46d8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4.png"/><Relationship Id="rId14" Type="http://schemas.openxmlformats.org/officeDocument/2006/relationships/image" Target="../media/image6.png"/><Relationship Id="rId22" Type="http://schemas.openxmlformats.org/officeDocument/2006/relationships/image" Target="../media/image13.png"/><Relationship Id="rId27" Type="http://schemas.openxmlformats.org/officeDocument/2006/relationships/image" Target="../media/image16.png"/><Relationship Id="rId30" Type="http://schemas.openxmlformats.org/officeDocument/2006/relationships/image" Target="../media/image36.svg"/><Relationship Id="rId35" Type="http://schemas.openxmlformats.org/officeDocument/2006/relationships/image" Target="../media/image20.png"/><Relationship Id="rId8" Type="http://schemas.openxmlformats.org/officeDocument/2006/relationships/hyperlink" Target="https://pda.ritis.org/delay-analysis/report/8879bd7c-5984-44e8-99ed-c0ce39633c7f/" TargetMode="External"/><Relationship Id="rId3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image" Target="../media/image22.jp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jp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4" Type="http://schemas.openxmlformats.org/officeDocument/2006/relationships/image" Target="../media/image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22.jpg"/><Relationship Id="rId7" Type="http://schemas.openxmlformats.org/officeDocument/2006/relationships/image" Target="../media/image40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3.png"/><Relationship Id="rId5" Type="http://schemas.openxmlformats.org/officeDocument/2006/relationships/image" Target="../media/image38.png"/><Relationship Id="rId15" Type="http://schemas.openxmlformats.org/officeDocument/2006/relationships/image" Target="../media/image34.png"/><Relationship Id="rId10" Type="http://schemas.openxmlformats.org/officeDocument/2006/relationships/image" Target="../media/image42.png"/><Relationship Id="rId4" Type="http://schemas.openxmlformats.org/officeDocument/2006/relationships/image" Target="../media/image2.png"/><Relationship Id="rId9" Type="http://schemas.openxmlformats.org/officeDocument/2006/relationships/image" Target="../media/image29.png"/><Relationship Id="rId1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22.jpg"/><Relationship Id="rId7" Type="http://schemas.openxmlformats.org/officeDocument/2006/relationships/image" Target="../media/image40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3.png"/><Relationship Id="rId5" Type="http://schemas.openxmlformats.org/officeDocument/2006/relationships/image" Target="../media/image38.png"/><Relationship Id="rId15" Type="http://schemas.openxmlformats.org/officeDocument/2006/relationships/image" Target="../media/image34.png"/><Relationship Id="rId10" Type="http://schemas.openxmlformats.org/officeDocument/2006/relationships/image" Target="../media/image42.png"/><Relationship Id="rId4" Type="http://schemas.openxmlformats.org/officeDocument/2006/relationships/image" Target="../media/image2.png"/><Relationship Id="rId9" Type="http://schemas.openxmlformats.org/officeDocument/2006/relationships/image" Target="../media/image29.png"/><Relationship Id="rId1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Oval 240">
            <a:extLst>
              <a:ext uri="{FF2B5EF4-FFF2-40B4-BE49-F238E27FC236}">
                <a16:creationId xmlns:a16="http://schemas.microsoft.com/office/drawing/2014/main" id="{26119309-0D40-4D72-BB7D-BD0157839920}"/>
              </a:ext>
            </a:extLst>
          </p:cNvPr>
          <p:cNvSpPr/>
          <p:nvPr/>
        </p:nvSpPr>
        <p:spPr>
          <a:xfrm>
            <a:off x="6098281" y="1920722"/>
            <a:ext cx="3695782" cy="365957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sm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72C940D1-3811-40D2-A770-C9D3BCE0EA0E}"/>
              </a:ext>
            </a:extLst>
          </p:cNvPr>
          <p:cNvSpPr/>
          <p:nvPr/>
        </p:nvSpPr>
        <p:spPr>
          <a:xfrm>
            <a:off x="502920" y="306726"/>
            <a:ext cx="3168057" cy="342334"/>
          </a:xfrm>
          <a:prstGeom prst="rect">
            <a:avLst/>
          </a:prstGeom>
          <a:solidFill>
            <a:srgbClr val="51A8D9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Title 1">
            <a:extLst>
              <a:ext uri="{FF2B5EF4-FFF2-40B4-BE49-F238E27FC236}">
                <a16:creationId xmlns:a16="http://schemas.microsoft.com/office/drawing/2014/main" id="{9E9AF767-99F3-48DA-90E2-9BD0B222C949}"/>
              </a:ext>
            </a:extLst>
          </p:cNvPr>
          <p:cNvSpPr txBox="1">
            <a:spLocks/>
          </p:cNvSpPr>
          <p:nvPr/>
        </p:nvSpPr>
        <p:spPr>
          <a:xfrm>
            <a:off x="596795" y="197441"/>
            <a:ext cx="3502030" cy="49377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MD-295 S @ MD-198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06760388-8A93-41B2-9B3B-1C92E125C8C5}"/>
              </a:ext>
            </a:extLst>
          </p:cNvPr>
          <p:cNvSpPr/>
          <p:nvPr/>
        </p:nvSpPr>
        <p:spPr>
          <a:xfrm>
            <a:off x="0" y="-4237"/>
            <a:ext cx="12192000" cy="1344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9C77C328-F7BC-43FF-84F0-DE39E87A3764}"/>
              </a:ext>
            </a:extLst>
          </p:cNvPr>
          <p:cNvSpPr/>
          <p:nvPr/>
        </p:nvSpPr>
        <p:spPr>
          <a:xfrm>
            <a:off x="185067" y="231005"/>
            <a:ext cx="475488" cy="493776"/>
          </a:xfrm>
          <a:prstGeom prst="ellipse">
            <a:avLst/>
          </a:prstGeom>
          <a:solidFill>
            <a:srgbClr val="51A8D9"/>
          </a:solidFill>
          <a:ln w="38100">
            <a:solidFill>
              <a:srgbClr val="3870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09" name="Title 1">
            <a:extLst>
              <a:ext uri="{FF2B5EF4-FFF2-40B4-BE49-F238E27FC236}">
                <a16:creationId xmlns:a16="http://schemas.microsoft.com/office/drawing/2014/main" id="{1A4867DD-2126-4644-90B0-8EE498CCA1EE}"/>
              </a:ext>
            </a:extLst>
          </p:cNvPr>
          <p:cNvSpPr txBox="1">
            <a:spLocks/>
          </p:cNvSpPr>
          <p:nvPr/>
        </p:nvSpPr>
        <p:spPr>
          <a:xfrm>
            <a:off x="4414111" y="250182"/>
            <a:ext cx="5629381" cy="38829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A6A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Quarterly Bottleneck Evaluation Report</a:t>
            </a:r>
          </a:p>
        </p:txBody>
      </p:sp>
      <p:sp>
        <p:nvSpPr>
          <p:cNvPr id="110" name="Flowchart: Delay 109">
            <a:extLst>
              <a:ext uri="{FF2B5EF4-FFF2-40B4-BE49-F238E27FC236}">
                <a16:creationId xmlns:a16="http://schemas.microsoft.com/office/drawing/2014/main" id="{7F3F52C5-43A0-40FB-93C6-6815369A0FDA}"/>
              </a:ext>
            </a:extLst>
          </p:cNvPr>
          <p:cNvSpPr/>
          <p:nvPr/>
        </p:nvSpPr>
        <p:spPr>
          <a:xfrm>
            <a:off x="3670977" y="306726"/>
            <a:ext cx="192492" cy="342334"/>
          </a:xfrm>
          <a:prstGeom prst="flowChartDelay">
            <a:avLst/>
          </a:prstGeom>
          <a:solidFill>
            <a:srgbClr val="51A8D9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Title 1">
            <a:extLst>
              <a:ext uri="{FF2B5EF4-FFF2-40B4-BE49-F238E27FC236}">
                <a16:creationId xmlns:a16="http://schemas.microsoft.com/office/drawing/2014/main" id="{09980537-1B68-4B76-B138-3613646694B9}"/>
              </a:ext>
            </a:extLst>
          </p:cNvPr>
          <p:cNvSpPr txBox="1">
            <a:spLocks/>
          </p:cNvSpPr>
          <p:nvPr/>
        </p:nvSpPr>
        <p:spPr>
          <a:xfrm>
            <a:off x="358298" y="823400"/>
            <a:ext cx="3371787" cy="184492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Arial" panose="020B0604020202020204" pitchFamily="34" charset="0"/>
              </a:rPr>
              <a:t>Southbound PM congestion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Arial" panose="020B0604020202020204" pitchFamily="34" charset="0"/>
              </a:rPr>
              <a:t>from MD 198 extends into the southern portion of the Baltimore region near Fort Meade occurring during both the morning and afternoon peak periods.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Arial" panose="020B0604020202020204" pitchFamily="34" charset="0"/>
              </a:rPr>
              <a:t>Volume-related delays are most likely caused by factors such as: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Arial" panose="020B0604020202020204" pitchFamily="34" charset="0"/>
              </a:rPr>
              <a:t>Baltimore commuters to DC and Fort Meade, and;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Arial" panose="020B0604020202020204" pitchFamily="34" charset="0"/>
              </a:rPr>
              <a:t>The MD 295 merge with the heavily congested Capital Beltway.</a:t>
            </a:r>
          </a:p>
        </p:txBody>
      </p:sp>
      <p:pic>
        <p:nvPicPr>
          <p:cNvPr id="113" name="Picture 2" descr="Your Chance to Influence Transportation Policy in the Baltimore Region! -  Columbia, MD Patch">
            <a:extLst>
              <a:ext uri="{FF2B5EF4-FFF2-40B4-BE49-F238E27FC236}">
                <a16:creationId xmlns:a16="http://schemas.microsoft.com/office/drawing/2014/main" id="{1FBC9162-31C2-4671-A664-5C4230DAA4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87" b="28816"/>
          <a:stretch/>
        </p:blipFill>
        <p:spPr bwMode="auto">
          <a:xfrm>
            <a:off x="185067" y="6443140"/>
            <a:ext cx="1079156" cy="34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8" name="Picture 237">
            <a:extLst>
              <a:ext uri="{FF2B5EF4-FFF2-40B4-BE49-F238E27FC236}">
                <a16:creationId xmlns:a16="http://schemas.microsoft.com/office/drawing/2014/main" id="{50577680-7769-4223-BCB2-8E7B24163B7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5291"/>
          <a:stretch/>
        </p:blipFill>
        <p:spPr>
          <a:xfrm>
            <a:off x="10736305" y="6357423"/>
            <a:ext cx="1270628" cy="382126"/>
          </a:xfrm>
          <a:prstGeom prst="rect">
            <a:avLst/>
          </a:prstGeom>
        </p:spPr>
      </p:pic>
      <p:sp>
        <p:nvSpPr>
          <p:cNvPr id="239" name="Oval 238">
            <a:extLst>
              <a:ext uri="{FF2B5EF4-FFF2-40B4-BE49-F238E27FC236}">
                <a16:creationId xmlns:a16="http://schemas.microsoft.com/office/drawing/2014/main" id="{15400A03-7D56-46E3-97F0-1D79400BA833}"/>
              </a:ext>
            </a:extLst>
          </p:cNvPr>
          <p:cNvSpPr/>
          <p:nvPr/>
        </p:nvSpPr>
        <p:spPr>
          <a:xfrm>
            <a:off x="5969846" y="1774185"/>
            <a:ext cx="3952652" cy="395265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id="{DBF51968-DB3F-4D49-A10A-E954E25E0EAE}"/>
              </a:ext>
            </a:extLst>
          </p:cNvPr>
          <p:cNvSpPr txBox="1"/>
          <p:nvPr/>
        </p:nvSpPr>
        <p:spPr>
          <a:xfrm>
            <a:off x="3777668" y="3036295"/>
            <a:ext cx="2006777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average minimum speed,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evening rush @ 4:55 PM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31% lower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 free flow speed</a:t>
            </a:r>
          </a:p>
        </p:txBody>
      </p:sp>
      <p:sp>
        <p:nvSpPr>
          <p:cNvPr id="242" name="Oval 241">
            <a:extLst>
              <a:ext uri="{FF2B5EF4-FFF2-40B4-BE49-F238E27FC236}">
                <a16:creationId xmlns:a16="http://schemas.microsoft.com/office/drawing/2014/main" id="{45EF4BBF-98B8-4D27-8B27-AF94B14E6112}"/>
              </a:ext>
            </a:extLst>
          </p:cNvPr>
          <p:cNvSpPr/>
          <p:nvPr/>
        </p:nvSpPr>
        <p:spPr>
          <a:xfrm>
            <a:off x="6981218" y="2784489"/>
            <a:ext cx="1929909" cy="1932044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sm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Segoe UI" panose="020B05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sm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Segoe UI" panose="020B05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Segoe UI" panose="020B0502040204020203" pitchFamily="34" charset="0"/>
              </a:rPr>
              <a:t>There were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1500" b="1" i="0" u="none" strike="noStrike" kern="1200" cap="small" spc="0" normalizeH="0" baseline="0" noProof="0" dirty="0">
                <a:ln>
                  <a:noFill/>
                </a:ln>
                <a:solidFill>
                  <a:srgbClr val="EA1D24"/>
                </a:solidFill>
                <a:effectLst/>
                <a:uLnTx/>
                <a:uFillTx/>
                <a:latin typeface="Calibri" panose="020F0502020204030204"/>
                <a:ea typeface="+mn-ea"/>
                <a:cs typeface="Segoe UI" panose="020B0502040204020203" pitchFamily="34" charset="0"/>
              </a:rPr>
              <a:t>224 Agency-reported events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Segoe UI" panose="020B0502040204020203" pitchFamily="34" charset="0"/>
              </a:rPr>
              <a:t>during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Segoe UI" panose="020B0502040204020203" pitchFamily="34" charset="0"/>
              </a:rPr>
              <a:t>Q1 2022 </a:t>
            </a:r>
            <a:endParaRPr kumimoji="0" lang="en-US" sz="1200" b="0" i="0" u="none" strike="noStrike" kern="1200" cap="sm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Segoe UI" panose="020B0502040204020203" pitchFamily="34" charset="0"/>
            </a:endParaRPr>
          </a:p>
        </p:txBody>
      </p:sp>
      <p:sp>
        <p:nvSpPr>
          <p:cNvPr id="243" name="Oval 242">
            <a:extLst>
              <a:ext uri="{FF2B5EF4-FFF2-40B4-BE49-F238E27FC236}">
                <a16:creationId xmlns:a16="http://schemas.microsoft.com/office/drawing/2014/main" id="{51FD839F-36C7-4261-A2BA-1ED4510496A2}"/>
              </a:ext>
            </a:extLst>
          </p:cNvPr>
          <p:cNvSpPr/>
          <p:nvPr/>
        </p:nvSpPr>
        <p:spPr>
          <a:xfrm>
            <a:off x="7861547" y="1681659"/>
            <a:ext cx="169251" cy="1692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4" name="Oval 243">
            <a:extLst>
              <a:ext uri="{FF2B5EF4-FFF2-40B4-BE49-F238E27FC236}">
                <a16:creationId xmlns:a16="http://schemas.microsoft.com/office/drawing/2014/main" id="{9393BEF5-A096-4000-8481-15139C2BB27F}"/>
              </a:ext>
            </a:extLst>
          </p:cNvPr>
          <p:cNvSpPr/>
          <p:nvPr/>
        </p:nvSpPr>
        <p:spPr>
          <a:xfrm rot="887505">
            <a:off x="9586782" y="2692583"/>
            <a:ext cx="169251" cy="1692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" name="Oval 244">
            <a:extLst>
              <a:ext uri="{FF2B5EF4-FFF2-40B4-BE49-F238E27FC236}">
                <a16:creationId xmlns:a16="http://schemas.microsoft.com/office/drawing/2014/main" id="{E287AE7A-0129-4A7A-9427-D376F8A64163}"/>
              </a:ext>
            </a:extLst>
          </p:cNvPr>
          <p:cNvSpPr/>
          <p:nvPr/>
        </p:nvSpPr>
        <p:spPr>
          <a:xfrm rot="1601126">
            <a:off x="6092883" y="4545109"/>
            <a:ext cx="169251" cy="1692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6" name="Oval 245">
            <a:extLst>
              <a:ext uri="{FF2B5EF4-FFF2-40B4-BE49-F238E27FC236}">
                <a16:creationId xmlns:a16="http://schemas.microsoft.com/office/drawing/2014/main" id="{9FEA30D5-2F56-4BE5-A6B7-72370B864C85}"/>
              </a:ext>
            </a:extLst>
          </p:cNvPr>
          <p:cNvSpPr/>
          <p:nvPr/>
        </p:nvSpPr>
        <p:spPr>
          <a:xfrm>
            <a:off x="6155094" y="2692583"/>
            <a:ext cx="169251" cy="1692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7" name="Oval 246">
            <a:extLst>
              <a:ext uri="{FF2B5EF4-FFF2-40B4-BE49-F238E27FC236}">
                <a16:creationId xmlns:a16="http://schemas.microsoft.com/office/drawing/2014/main" id="{9BBB168E-36A8-45ED-AD2D-FD99DDD3188E}"/>
              </a:ext>
            </a:extLst>
          </p:cNvPr>
          <p:cNvSpPr/>
          <p:nvPr/>
        </p:nvSpPr>
        <p:spPr>
          <a:xfrm>
            <a:off x="9638477" y="4545109"/>
            <a:ext cx="169251" cy="1692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8" name="Oval 247">
            <a:extLst>
              <a:ext uri="{FF2B5EF4-FFF2-40B4-BE49-F238E27FC236}">
                <a16:creationId xmlns:a16="http://schemas.microsoft.com/office/drawing/2014/main" id="{B6BD5511-3F41-4B6F-B9EC-34C0E07EF04C}"/>
              </a:ext>
            </a:extLst>
          </p:cNvPr>
          <p:cNvSpPr/>
          <p:nvPr/>
        </p:nvSpPr>
        <p:spPr>
          <a:xfrm>
            <a:off x="7861547" y="5653098"/>
            <a:ext cx="169251" cy="1692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49" name="Straight Connector 248">
            <a:extLst>
              <a:ext uri="{FF2B5EF4-FFF2-40B4-BE49-F238E27FC236}">
                <a16:creationId xmlns:a16="http://schemas.microsoft.com/office/drawing/2014/main" id="{876888CD-AD7C-49BD-8342-92D528288CF1}"/>
              </a:ext>
            </a:extLst>
          </p:cNvPr>
          <p:cNvCxnSpPr/>
          <p:nvPr/>
        </p:nvCxnSpPr>
        <p:spPr>
          <a:xfrm>
            <a:off x="10063977" y="3738139"/>
            <a:ext cx="106571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Connector 249">
            <a:extLst>
              <a:ext uri="{FF2B5EF4-FFF2-40B4-BE49-F238E27FC236}">
                <a16:creationId xmlns:a16="http://schemas.microsoft.com/office/drawing/2014/main" id="{26B039B9-F146-4713-BE6D-68925AE7042E}"/>
              </a:ext>
            </a:extLst>
          </p:cNvPr>
          <p:cNvCxnSpPr/>
          <p:nvPr/>
        </p:nvCxnSpPr>
        <p:spPr>
          <a:xfrm>
            <a:off x="4778705" y="3738139"/>
            <a:ext cx="106571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Connector 250">
            <a:extLst>
              <a:ext uri="{FF2B5EF4-FFF2-40B4-BE49-F238E27FC236}">
                <a16:creationId xmlns:a16="http://schemas.microsoft.com/office/drawing/2014/main" id="{F3B29DB9-7A17-43F4-9FB9-FE545DFE4F9A}"/>
              </a:ext>
            </a:extLst>
          </p:cNvPr>
          <p:cNvCxnSpPr>
            <a:cxnSpLocks/>
          </p:cNvCxnSpPr>
          <p:nvPr/>
        </p:nvCxnSpPr>
        <p:spPr>
          <a:xfrm flipV="1">
            <a:off x="9207208" y="1782278"/>
            <a:ext cx="137358" cy="254448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>
            <a:extLst>
              <a:ext uri="{FF2B5EF4-FFF2-40B4-BE49-F238E27FC236}">
                <a16:creationId xmlns:a16="http://schemas.microsoft.com/office/drawing/2014/main" id="{8476381A-26F7-4230-B8DE-3E59CB26EC2A}"/>
              </a:ext>
            </a:extLst>
          </p:cNvPr>
          <p:cNvCxnSpPr>
            <a:cxnSpLocks/>
          </p:cNvCxnSpPr>
          <p:nvPr/>
        </p:nvCxnSpPr>
        <p:spPr>
          <a:xfrm>
            <a:off x="6576946" y="1786214"/>
            <a:ext cx="143364" cy="246575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252">
            <a:extLst>
              <a:ext uri="{FF2B5EF4-FFF2-40B4-BE49-F238E27FC236}">
                <a16:creationId xmlns:a16="http://schemas.microsoft.com/office/drawing/2014/main" id="{BB880A39-5EED-494D-BF33-35DCAAB0382A}"/>
              </a:ext>
            </a:extLst>
          </p:cNvPr>
          <p:cNvCxnSpPr>
            <a:cxnSpLocks/>
          </p:cNvCxnSpPr>
          <p:nvPr/>
        </p:nvCxnSpPr>
        <p:spPr>
          <a:xfrm flipV="1">
            <a:off x="6523937" y="5453751"/>
            <a:ext cx="196373" cy="281179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>
            <a:extLst>
              <a:ext uri="{FF2B5EF4-FFF2-40B4-BE49-F238E27FC236}">
                <a16:creationId xmlns:a16="http://schemas.microsoft.com/office/drawing/2014/main" id="{4896CF54-7239-4398-88D0-FD022E015F80}"/>
              </a:ext>
            </a:extLst>
          </p:cNvPr>
          <p:cNvCxnSpPr>
            <a:cxnSpLocks/>
          </p:cNvCxnSpPr>
          <p:nvPr/>
        </p:nvCxnSpPr>
        <p:spPr>
          <a:xfrm>
            <a:off x="9207208" y="5468465"/>
            <a:ext cx="203141" cy="25175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5" name="Graphic 254" descr="Gauge">
            <a:hlinkClick r:id="rId5" tooltip="Performance Charts"/>
            <a:extLst>
              <a:ext uri="{FF2B5EF4-FFF2-40B4-BE49-F238E27FC236}">
                <a16:creationId xmlns:a16="http://schemas.microsoft.com/office/drawing/2014/main" id="{C19FB4E2-CA33-4F71-8A7A-AF2B62AF776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t="20479" b="20722"/>
          <a:stretch/>
        </p:blipFill>
        <p:spPr>
          <a:xfrm>
            <a:off x="6439596" y="2801664"/>
            <a:ext cx="525806" cy="309168"/>
          </a:xfrm>
          <a:prstGeom prst="rect">
            <a:avLst/>
          </a:prstGeom>
        </p:spPr>
      </p:pic>
      <p:sp>
        <p:nvSpPr>
          <p:cNvPr id="256" name="Rectangle 255">
            <a:extLst>
              <a:ext uri="{FF2B5EF4-FFF2-40B4-BE49-F238E27FC236}">
                <a16:creationId xmlns:a16="http://schemas.microsoft.com/office/drawing/2014/main" id="{D946D2B7-9161-4D5C-B8AF-29099DB78CE4}"/>
              </a:ext>
            </a:extLst>
          </p:cNvPr>
          <p:cNvSpPr/>
          <p:nvPr/>
        </p:nvSpPr>
        <p:spPr>
          <a:xfrm>
            <a:off x="6177859" y="3095577"/>
            <a:ext cx="10307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Average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Speed</a:t>
            </a:r>
          </a:p>
        </p:txBody>
      </p:sp>
      <p:sp>
        <p:nvSpPr>
          <p:cNvPr id="257" name="Rectangle 256">
            <a:extLst>
              <a:ext uri="{FF2B5EF4-FFF2-40B4-BE49-F238E27FC236}">
                <a16:creationId xmlns:a16="http://schemas.microsoft.com/office/drawing/2014/main" id="{18341B9C-A5F2-4135-9517-4FB8A8A0B671}"/>
              </a:ext>
            </a:extLst>
          </p:cNvPr>
          <p:cNvSpPr/>
          <p:nvPr/>
        </p:nvSpPr>
        <p:spPr>
          <a:xfrm>
            <a:off x="7208597" y="864322"/>
            <a:ext cx="1475150" cy="3060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$2.273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</a:t>
            </a:r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id="{80CD3C91-568E-4799-AA2D-DF20F8EA5D15}"/>
              </a:ext>
            </a:extLst>
          </p:cNvPr>
          <p:cNvSpPr txBox="1"/>
          <p:nvPr/>
        </p:nvSpPr>
        <p:spPr>
          <a:xfrm>
            <a:off x="7080778" y="1183907"/>
            <a:ext cx="17307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Total Delay Cost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Q1 of 2022</a:t>
            </a:r>
          </a:p>
        </p:txBody>
      </p:sp>
      <p:sp>
        <p:nvSpPr>
          <p:cNvPr id="259" name="TextBox 258">
            <a:extLst>
              <a:ext uri="{FF2B5EF4-FFF2-40B4-BE49-F238E27FC236}">
                <a16:creationId xmlns:a16="http://schemas.microsoft.com/office/drawing/2014/main" id="{A28D68A3-F5EA-46E2-9353-AD288E7AEDB7}"/>
              </a:ext>
            </a:extLst>
          </p:cNvPr>
          <p:cNvSpPr txBox="1"/>
          <p:nvPr/>
        </p:nvSpPr>
        <p:spPr>
          <a:xfrm>
            <a:off x="9385279" y="2176729"/>
            <a:ext cx="20432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75,293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hr</a:t>
            </a:r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8052DF59-1A07-476F-8DAC-86AE80619D93}"/>
              </a:ext>
            </a:extLst>
          </p:cNvPr>
          <p:cNvSpPr txBox="1"/>
          <p:nvPr/>
        </p:nvSpPr>
        <p:spPr>
          <a:xfrm>
            <a:off x="9784920" y="2576653"/>
            <a:ext cx="186059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Vehicle-hrs. of Delay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Q1 of 2022</a:t>
            </a:r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E1F93CBE-01A9-4177-9897-26935DB6F329}"/>
              </a:ext>
            </a:extLst>
          </p:cNvPr>
          <p:cNvSpPr/>
          <p:nvPr/>
        </p:nvSpPr>
        <p:spPr>
          <a:xfrm>
            <a:off x="4440096" y="2744974"/>
            <a:ext cx="1412133" cy="3060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43.1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mph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DC4469CD-BC99-4A2F-B089-1D5C535337CF}"/>
              </a:ext>
            </a:extLst>
          </p:cNvPr>
          <p:cNvSpPr txBox="1"/>
          <p:nvPr/>
        </p:nvSpPr>
        <p:spPr>
          <a:xfrm>
            <a:off x="9637950" y="5338776"/>
            <a:ext cx="255404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average maximum travel time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evening rush @ 4:55 PM </a:t>
            </a:r>
          </a:p>
        </p:txBody>
      </p:sp>
      <p:sp>
        <p:nvSpPr>
          <p:cNvPr id="263" name="Rectangle 262">
            <a:extLst>
              <a:ext uri="{FF2B5EF4-FFF2-40B4-BE49-F238E27FC236}">
                <a16:creationId xmlns:a16="http://schemas.microsoft.com/office/drawing/2014/main" id="{C94C3647-9A5E-4134-8016-41F82F36DC24}"/>
              </a:ext>
            </a:extLst>
          </p:cNvPr>
          <p:cNvSpPr/>
          <p:nvPr/>
        </p:nvSpPr>
        <p:spPr>
          <a:xfrm>
            <a:off x="9391304" y="5021140"/>
            <a:ext cx="1412133" cy="3060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20.8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8F0F07DA-92F6-4F24-96D1-09EBDD3164E0}"/>
              </a:ext>
            </a:extLst>
          </p:cNvPr>
          <p:cNvSpPr/>
          <p:nvPr/>
        </p:nvSpPr>
        <p:spPr>
          <a:xfrm>
            <a:off x="7310858" y="5857287"/>
            <a:ext cx="1270628" cy="364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pm</a:t>
            </a:r>
          </a:p>
        </p:txBody>
      </p:sp>
      <p:sp>
        <p:nvSpPr>
          <p:cNvPr id="265" name="Rectangle 264">
            <a:extLst>
              <a:ext uri="{FF2B5EF4-FFF2-40B4-BE49-F238E27FC236}">
                <a16:creationId xmlns:a16="http://schemas.microsoft.com/office/drawing/2014/main" id="{6FD27A2E-30BA-4717-A0C3-69507378C30D}"/>
              </a:ext>
            </a:extLst>
          </p:cNvPr>
          <p:cNvSpPr/>
          <p:nvPr/>
        </p:nvSpPr>
        <p:spPr>
          <a:xfrm>
            <a:off x="6817107" y="6225479"/>
            <a:ext cx="2258131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Most of the Bottlenecks along this roadway occurred between these times</a:t>
            </a:r>
          </a:p>
        </p:txBody>
      </p:sp>
      <p:sp>
        <p:nvSpPr>
          <p:cNvPr id="266" name="TextBox 265">
            <a:extLst>
              <a:ext uri="{FF2B5EF4-FFF2-40B4-BE49-F238E27FC236}">
                <a16:creationId xmlns:a16="http://schemas.microsoft.com/office/drawing/2014/main" id="{C2AB95A5-7F0D-414F-980D-6928A9DA53AB}"/>
              </a:ext>
            </a:extLst>
          </p:cNvPr>
          <p:cNvSpPr txBox="1"/>
          <p:nvPr/>
        </p:nvSpPr>
        <p:spPr>
          <a:xfrm>
            <a:off x="4086584" y="4198870"/>
            <a:ext cx="1786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6AM – 8AM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Arundel Mills Blvd. to MD-175</a:t>
            </a:r>
          </a:p>
        </p:txBody>
      </p:sp>
      <p:sp>
        <p:nvSpPr>
          <p:cNvPr id="267" name="Oval 266">
            <a:extLst>
              <a:ext uri="{FF2B5EF4-FFF2-40B4-BE49-F238E27FC236}">
                <a16:creationId xmlns:a16="http://schemas.microsoft.com/office/drawing/2014/main" id="{00EE2273-C480-4CD6-88D1-C735DDBA169A}"/>
              </a:ext>
            </a:extLst>
          </p:cNvPr>
          <p:cNvSpPr/>
          <p:nvPr/>
        </p:nvSpPr>
        <p:spPr>
          <a:xfrm>
            <a:off x="4785938" y="4049370"/>
            <a:ext cx="307777" cy="307777"/>
          </a:xfrm>
          <a:prstGeom prst="ellipse">
            <a:avLst/>
          </a:prstGeom>
          <a:solidFill>
            <a:srgbClr val="003A6A"/>
          </a:solidFill>
          <a:ln>
            <a:solidFill>
              <a:srgbClr val="003A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268" name="Oval 267">
            <a:extLst>
              <a:ext uri="{FF2B5EF4-FFF2-40B4-BE49-F238E27FC236}">
                <a16:creationId xmlns:a16="http://schemas.microsoft.com/office/drawing/2014/main" id="{4C7ABFB3-DD8B-4145-BA0B-15806BB26BDE}"/>
              </a:ext>
            </a:extLst>
          </p:cNvPr>
          <p:cNvSpPr/>
          <p:nvPr/>
        </p:nvSpPr>
        <p:spPr>
          <a:xfrm>
            <a:off x="5280352" y="4999715"/>
            <a:ext cx="307777" cy="307777"/>
          </a:xfrm>
          <a:prstGeom prst="ellipse">
            <a:avLst/>
          </a:prstGeom>
          <a:solidFill>
            <a:srgbClr val="003A6A"/>
          </a:solidFill>
          <a:ln>
            <a:solidFill>
              <a:srgbClr val="003A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269" name="TextBox 268">
            <a:extLst>
              <a:ext uri="{FF2B5EF4-FFF2-40B4-BE49-F238E27FC236}">
                <a16:creationId xmlns:a16="http://schemas.microsoft.com/office/drawing/2014/main" id="{586B7C00-BEA2-4DF7-B5F7-75B3AD0AB7BB}"/>
              </a:ext>
            </a:extLst>
          </p:cNvPr>
          <p:cNvSpPr txBox="1"/>
          <p:nvPr/>
        </p:nvSpPr>
        <p:spPr>
          <a:xfrm>
            <a:off x="4635524" y="5140613"/>
            <a:ext cx="17165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2PM – 6PM  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Md-198 to MD-175</a:t>
            </a:r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id="{C77EF8A7-E094-46EE-A875-36920B8F053B}"/>
              </a:ext>
            </a:extLst>
          </p:cNvPr>
          <p:cNvSpPr txBox="1"/>
          <p:nvPr/>
        </p:nvSpPr>
        <p:spPr>
          <a:xfrm>
            <a:off x="4245186" y="1865946"/>
            <a:ext cx="2011375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average minimum speed,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morning rush @ 7:50 AM 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25% lower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 free flow speed</a:t>
            </a:r>
          </a:p>
        </p:txBody>
      </p:sp>
      <p:sp>
        <p:nvSpPr>
          <p:cNvPr id="271" name="Rectangle 270">
            <a:extLst>
              <a:ext uri="{FF2B5EF4-FFF2-40B4-BE49-F238E27FC236}">
                <a16:creationId xmlns:a16="http://schemas.microsoft.com/office/drawing/2014/main" id="{9261A3BE-C67A-4678-9085-19CEFFCE1062}"/>
              </a:ext>
            </a:extLst>
          </p:cNvPr>
          <p:cNvSpPr/>
          <p:nvPr/>
        </p:nvSpPr>
        <p:spPr>
          <a:xfrm>
            <a:off x="4912212" y="1574625"/>
            <a:ext cx="1412133" cy="3060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52.6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mph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2" name="TextBox 271">
            <a:extLst>
              <a:ext uri="{FF2B5EF4-FFF2-40B4-BE49-F238E27FC236}">
                <a16:creationId xmlns:a16="http://schemas.microsoft.com/office/drawing/2014/main" id="{ACA32554-7285-4308-9DED-AB2969A2F770}"/>
              </a:ext>
            </a:extLst>
          </p:cNvPr>
          <p:cNvSpPr txBox="1"/>
          <p:nvPr/>
        </p:nvSpPr>
        <p:spPr>
          <a:xfrm>
            <a:off x="9922498" y="4221725"/>
            <a:ext cx="226950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average maximum travel time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morning rush @ 7:50 AM </a:t>
            </a:r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85462BC2-2AD0-4B25-95C8-9F4E546C4DBB}"/>
              </a:ext>
            </a:extLst>
          </p:cNvPr>
          <p:cNvSpPr/>
          <p:nvPr/>
        </p:nvSpPr>
        <p:spPr>
          <a:xfrm>
            <a:off x="9793468" y="3904089"/>
            <a:ext cx="1412133" cy="3060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17.1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5" name="Rectangle 274">
            <a:extLst>
              <a:ext uri="{FF2B5EF4-FFF2-40B4-BE49-F238E27FC236}">
                <a16:creationId xmlns:a16="http://schemas.microsoft.com/office/drawing/2014/main" id="{28423A10-0583-4CD8-BDA0-0B31F98F4974}"/>
              </a:ext>
            </a:extLst>
          </p:cNvPr>
          <p:cNvSpPr/>
          <p:nvPr/>
        </p:nvSpPr>
        <p:spPr>
          <a:xfrm>
            <a:off x="7430803" y="2467308"/>
            <a:ext cx="103073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User Cost</a:t>
            </a:r>
          </a:p>
        </p:txBody>
      </p:sp>
      <p:pic>
        <p:nvPicPr>
          <p:cNvPr id="277" name="Graphic 276" descr="Money">
            <a:hlinkClick r:id="rId8" tooltip="User Delay Cost"/>
            <a:extLst>
              <a:ext uri="{FF2B5EF4-FFF2-40B4-BE49-F238E27FC236}">
                <a16:creationId xmlns:a16="http://schemas.microsoft.com/office/drawing/2014/main" id="{454F9DB6-4135-4767-A68D-1B23C12F419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7681077" y="1990789"/>
            <a:ext cx="530190" cy="530190"/>
          </a:xfrm>
          <a:prstGeom prst="rect">
            <a:avLst/>
          </a:prstGeom>
        </p:spPr>
      </p:pic>
      <p:pic>
        <p:nvPicPr>
          <p:cNvPr id="279" name="Graphic 278" descr="Bottle with solid fill">
            <a:hlinkClick r:id="rId11" tooltip="Bottleneck Ranking"/>
            <a:extLst>
              <a:ext uri="{FF2B5EF4-FFF2-40B4-BE49-F238E27FC236}">
                <a16:creationId xmlns:a16="http://schemas.microsoft.com/office/drawing/2014/main" id="{AE505C38-6F12-47DC-8D5C-D403C68C437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7688167" y="4810694"/>
            <a:ext cx="516010" cy="516010"/>
          </a:xfrm>
          <a:prstGeom prst="rect">
            <a:avLst/>
          </a:prstGeom>
        </p:spPr>
      </p:pic>
      <p:sp>
        <p:nvSpPr>
          <p:cNvPr id="280" name="Rectangle 279">
            <a:extLst>
              <a:ext uri="{FF2B5EF4-FFF2-40B4-BE49-F238E27FC236}">
                <a16:creationId xmlns:a16="http://schemas.microsoft.com/office/drawing/2014/main" id="{E18F3948-38D0-4EB7-9B70-2BED5A32945D}"/>
              </a:ext>
            </a:extLst>
          </p:cNvPr>
          <p:cNvSpPr/>
          <p:nvPr/>
        </p:nvSpPr>
        <p:spPr>
          <a:xfrm>
            <a:off x="7430803" y="5290101"/>
            <a:ext cx="103073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Bottlenecks</a:t>
            </a:r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id="{62227C9A-066F-4CD3-B6A0-A9301ACD7089}"/>
              </a:ext>
            </a:extLst>
          </p:cNvPr>
          <p:cNvSpPr/>
          <p:nvPr/>
        </p:nvSpPr>
        <p:spPr>
          <a:xfrm>
            <a:off x="6268657" y="4509484"/>
            <a:ext cx="10307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Congested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Locations</a:t>
            </a:r>
          </a:p>
        </p:txBody>
      </p:sp>
      <p:sp>
        <p:nvSpPr>
          <p:cNvPr id="282" name="Rectangle 281">
            <a:extLst>
              <a:ext uri="{FF2B5EF4-FFF2-40B4-BE49-F238E27FC236}">
                <a16:creationId xmlns:a16="http://schemas.microsoft.com/office/drawing/2014/main" id="{FE2090DB-E41C-4D32-B21C-C377F0FFCEC9}"/>
              </a:ext>
            </a:extLst>
          </p:cNvPr>
          <p:cNvSpPr/>
          <p:nvPr/>
        </p:nvSpPr>
        <p:spPr>
          <a:xfrm>
            <a:off x="8627310" y="4482638"/>
            <a:ext cx="10307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Average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Travel  Time</a:t>
            </a:r>
          </a:p>
        </p:txBody>
      </p:sp>
      <p:sp>
        <p:nvSpPr>
          <p:cNvPr id="283" name="Rectangle 282">
            <a:extLst>
              <a:ext uri="{FF2B5EF4-FFF2-40B4-BE49-F238E27FC236}">
                <a16:creationId xmlns:a16="http://schemas.microsoft.com/office/drawing/2014/main" id="{53A6A81A-F9DE-42E1-AE53-EC4303AFDA2A}"/>
              </a:ext>
            </a:extLst>
          </p:cNvPr>
          <p:cNvSpPr/>
          <p:nvPr/>
        </p:nvSpPr>
        <p:spPr>
          <a:xfrm>
            <a:off x="8705655" y="3153043"/>
            <a:ext cx="10307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Vehicle-hrs.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of Delay</a:t>
            </a:r>
          </a:p>
        </p:txBody>
      </p:sp>
      <p:sp>
        <p:nvSpPr>
          <p:cNvPr id="284" name="Rectangle 283">
            <a:extLst>
              <a:ext uri="{FF2B5EF4-FFF2-40B4-BE49-F238E27FC236}">
                <a16:creationId xmlns:a16="http://schemas.microsoft.com/office/drawing/2014/main" id="{D499FC4C-1D0E-4E91-8F76-466B88A41D6C}"/>
              </a:ext>
            </a:extLst>
          </p:cNvPr>
          <p:cNvSpPr/>
          <p:nvPr/>
        </p:nvSpPr>
        <p:spPr>
          <a:xfrm>
            <a:off x="10148701" y="973592"/>
            <a:ext cx="2043299" cy="38212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Click on an icon for more detail</a:t>
            </a:r>
          </a:p>
        </p:txBody>
      </p:sp>
      <p:pic>
        <p:nvPicPr>
          <p:cNvPr id="285" name="Graphic 284" descr="Right pointing backhand index with solid fill">
            <a:extLst>
              <a:ext uri="{FF2B5EF4-FFF2-40B4-BE49-F238E27FC236}">
                <a16:creationId xmlns:a16="http://schemas.microsoft.com/office/drawing/2014/main" id="{CA87EADA-A74F-4D75-9C44-31AFFA4FA73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 rot="16200000">
            <a:off x="10192837" y="1019185"/>
            <a:ext cx="229681" cy="26453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3C05605-4C70-4144-8FCD-22A2FD03E710}"/>
              </a:ext>
            </a:extLst>
          </p:cNvPr>
          <p:cNvGrpSpPr/>
          <p:nvPr/>
        </p:nvGrpSpPr>
        <p:grpSpPr>
          <a:xfrm>
            <a:off x="247462" y="2613185"/>
            <a:ext cx="3530206" cy="3677256"/>
            <a:chOff x="247462" y="2613185"/>
            <a:chExt cx="3530206" cy="3677256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D0193159-1FF7-4B13-987F-B5268E3EB1EE}"/>
                </a:ext>
              </a:extLst>
            </p:cNvPr>
            <p:cNvGrpSpPr/>
            <p:nvPr/>
          </p:nvGrpSpPr>
          <p:grpSpPr>
            <a:xfrm>
              <a:off x="247462" y="2613185"/>
              <a:ext cx="3530206" cy="3677256"/>
              <a:chOff x="173566" y="1368672"/>
              <a:chExt cx="3530206" cy="3677256"/>
            </a:xfrm>
            <a:effectLst/>
          </p:grpSpPr>
          <p:pic>
            <p:nvPicPr>
              <p:cNvPr id="95" name="Picture 94">
                <a:extLst>
                  <a:ext uri="{FF2B5EF4-FFF2-40B4-BE49-F238E27FC236}">
                    <a16:creationId xmlns:a16="http://schemas.microsoft.com/office/drawing/2014/main" id="{8F6BFFEF-6A84-41C3-8E0F-C51FB27BDA4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/>
              <a:srcRect l="54095" t="35689" r="30340" b="12296"/>
              <a:stretch/>
            </p:blipFill>
            <p:spPr>
              <a:xfrm>
                <a:off x="182632" y="1368672"/>
                <a:ext cx="3521140" cy="3677256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101" name="Picture 100">
                <a:extLst>
                  <a:ext uri="{FF2B5EF4-FFF2-40B4-BE49-F238E27FC236}">
                    <a16:creationId xmlns:a16="http://schemas.microsoft.com/office/drawing/2014/main" id="{1DD2CF5A-5982-4A8D-AAB1-09E142E8C9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785349" y="2711730"/>
                <a:ext cx="487300" cy="381925"/>
              </a:xfrm>
              <a:prstGeom prst="rect">
                <a:avLst/>
              </a:prstGeom>
            </p:spPr>
          </p:pic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CB49AA98-9F2D-4D0B-9FD4-ABA3E90FFB5F}"/>
                  </a:ext>
                </a:extLst>
              </p:cNvPr>
              <p:cNvSpPr/>
              <p:nvPr/>
            </p:nvSpPr>
            <p:spPr>
              <a:xfrm>
                <a:off x="1470567" y="3932674"/>
                <a:ext cx="1128357" cy="33681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Arundel Mills Blvd.</a:t>
                </a:r>
              </a:p>
            </p:txBody>
          </p:sp>
          <p:cxnSp>
            <p:nvCxnSpPr>
              <p:cNvPr id="103" name="Straight Arrow Connector 102">
                <a:extLst>
                  <a:ext uri="{FF2B5EF4-FFF2-40B4-BE49-F238E27FC236}">
                    <a16:creationId xmlns:a16="http://schemas.microsoft.com/office/drawing/2014/main" id="{79E6459B-4EE9-4D61-9183-163EFD3B4555}"/>
                  </a:ext>
                </a:extLst>
              </p:cNvPr>
              <p:cNvCxnSpPr>
                <a:cxnSpLocks/>
                <a:stCxn id="102" idx="0"/>
              </p:cNvCxnSpPr>
              <p:nvPr/>
            </p:nvCxnSpPr>
            <p:spPr>
              <a:xfrm flipH="1" flipV="1">
                <a:off x="1725321" y="3782471"/>
                <a:ext cx="309425" cy="15020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4" name="Group 103">
                <a:extLst>
                  <a:ext uri="{FF2B5EF4-FFF2-40B4-BE49-F238E27FC236}">
                    <a16:creationId xmlns:a16="http://schemas.microsoft.com/office/drawing/2014/main" id="{231A5930-C072-4550-BB2F-45E7583DB9FE}"/>
                  </a:ext>
                </a:extLst>
              </p:cNvPr>
              <p:cNvGrpSpPr/>
              <p:nvPr/>
            </p:nvGrpSpPr>
            <p:grpSpPr>
              <a:xfrm>
                <a:off x="573230" y="4061057"/>
                <a:ext cx="174426" cy="167527"/>
                <a:chOff x="1668688" y="2836831"/>
                <a:chExt cx="180542" cy="161210"/>
              </a:xfrm>
            </p:grpSpPr>
            <p:sp>
              <p:nvSpPr>
                <p:cNvPr id="155" name="Rectangle: Rounded Corners 154">
                  <a:extLst>
                    <a:ext uri="{FF2B5EF4-FFF2-40B4-BE49-F238E27FC236}">
                      <a16:creationId xmlns:a16="http://schemas.microsoft.com/office/drawing/2014/main" id="{E8D3246A-0588-4ECA-B7E1-4C34CF5E473C}"/>
                    </a:ext>
                  </a:extLst>
                </p:cNvPr>
                <p:cNvSpPr/>
                <p:nvPr/>
              </p:nvSpPr>
              <p:spPr>
                <a:xfrm>
                  <a:off x="1668689" y="2836831"/>
                  <a:ext cx="180541" cy="161210"/>
                </a:xfrm>
                <a:prstGeom prst="roundRect">
                  <a:avLst>
                    <a:gd name="adj" fmla="val 10380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b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32</a:t>
                  </a:r>
                </a:p>
              </p:txBody>
            </p:sp>
            <p:cxnSp>
              <p:nvCxnSpPr>
                <p:cNvPr id="156" name="Straight Connector 155">
                  <a:extLst>
                    <a:ext uri="{FF2B5EF4-FFF2-40B4-BE49-F238E27FC236}">
                      <a16:creationId xmlns:a16="http://schemas.microsoft.com/office/drawing/2014/main" id="{6797D589-7528-4252-8EC9-D244557D29E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68688" y="2876031"/>
                  <a:ext cx="18054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8D012C3F-CF6A-4334-89FF-1E067414D1CC}"/>
                  </a:ext>
                </a:extLst>
              </p:cNvPr>
              <p:cNvSpPr/>
              <p:nvPr/>
            </p:nvSpPr>
            <p:spPr>
              <a:xfrm>
                <a:off x="921340" y="4394086"/>
                <a:ext cx="181103" cy="173314"/>
              </a:xfrm>
              <a:prstGeom prst="ellipse">
                <a:avLst/>
              </a:prstGeom>
              <a:solidFill>
                <a:srgbClr val="003A6A"/>
              </a:solidFill>
              <a:ln>
                <a:solidFill>
                  <a:srgbClr val="003A6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</a:t>
                </a:r>
              </a:p>
            </p:txBody>
          </p:sp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F438566F-C8DC-4E0A-8BAA-3E2A6BF22709}"/>
                  </a:ext>
                </a:extLst>
              </p:cNvPr>
              <p:cNvSpPr/>
              <p:nvPr/>
            </p:nvSpPr>
            <p:spPr>
              <a:xfrm>
                <a:off x="1283141" y="3675131"/>
                <a:ext cx="181103" cy="181103"/>
              </a:xfrm>
              <a:prstGeom prst="ellipse">
                <a:avLst/>
              </a:prstGeom>
              <a:solidFill>
                <a:srgbClr val="003A6A"/>
              </a:solidFill>
              <a:ln>
                <a:solidFill>
                  <a:srgbClr val="003A6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</a:t>
                </a:r>
              </a:p>
            </p:txBody>
          </p: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8830D7F3-BFA3-4FE1-9EB9-4A78C4CC064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389705" y="3548116"/>
                <a:ext cx="141056" cy="180898"/>
              </a:xfrm>
              <a:prstGeom prst="line">
                <a:avLst/>
              </a:prstGeom>
              <a:ln w="28575">
                <a:solidFill>
                  <a:srgbClr val="003A6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7" name="Picture 136">
                <a:extLst>
                  <a:ext uri="{FF2B5EF4-FFF2-40B4-BE49-F238E27FC236}">
                    <a16:creationId xmlns:a16="http://schemas.microsoft.com/office/drawing/2014/main" id="{B81202FB-B67E-448B-8A63-E52E0B2C44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97282" y="3789155"/>
                <a:ext cx="276663" cy="207742"/>
              </a:xfrm>
              <a:prstGeom prst="rect">
                <a:avLst/>
              </a:prstGeom>
            </p:spPr>
          </p:pic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24478D67-C4BB-4B53-B2C4-249559A8ADD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173109" y="3979136"/>
                <a:ext cx="204115" cy="105546"/>
              </a:xfrm>
              <a:prstGeom prst="line">
                <a:avLst/>
              </a:prstGeom>
              <a:ln w="28575">
                <a:solidFill>
                  <a:srgbClr val="003A6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4E810F70-2F1F-4AC9-9017-63F1C7A4108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81629" y="4928468"/>
                <a:ext cx="215237" cy="102678"/>
              </a:xfrm>
              <a:prstGeom prst="line">
                <a:avLst/>
              </a:prstGeom>
              <a:ln w="28575">
                <a:solidFill>
                  <a:srgbClr val="003A6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40" name="Picture 139">
                <a:extLst>
                  <a:ext uri="{FF2B5EF4-FFF2-40B4-BE49-F238E27FC236}">
                    <a16:creationId xmlns:a16="http://schemas.microsoft.com/office/drawing/2014/main" id="{139B2653-C882-49EA-ADDA-D53541FC83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73566" y="4760934"/>
                <a:ext cx="273438" cy="214309"/>
              </a:xfrm>
              <a:prstGeom prst="rect">
                <a:avLst/>
              </a:prstGeom>
            </p:spPr>
          </p:pic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E75B600C-5264-4501-847A-BDD3A09DA2BF}"/>
                  </a:ext>
                </a:extLst>
              </p:cNvPr>
              <p:cNvSpPr/>
              <p:nvPr/>
            </p:nvSpPr>
            <p:spPr>
              <a:xfrm>
                <a:off x="1933244" y="4358694"/>
                <a:ext cx="1728793" cy="613558"/>
              </a:xfrm>
              <a:prstGeom prst="rect">
                <a:avLst/>
              </a:prstGeom>
              <a:solidFill>
                <a:srgbClr val="FFFFFF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AE39570A-DF3F-453D-ACB4-40876D4FCC2F}"/>
                  </a:ext>
                </a:extLst>
              </p:cNvPr>
              <p:cNvSpPr txBox="1"/>
              <p:nvPr/>
            </p:nvSpPr>
            <p:spPr>
              <a:xfrm>
                <a:off x="2474779" y="4411557"/>
                <a:ext cx="1171433" cy="5078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Incident Areas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Congested Locations 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43" name="Group 142">
                <a:extLst>
                  <a:ext uri="{FF2B5EF4-FFF2-40B4-BE49-F238E27FC236}">
                    <a16:creationId xmlns:a16="http://schemas.microsoft.com/office/drawing/2014/main" id="{AD8BE30C-0132-4F55-9680-D539EADDED08}"/>
                  </a:ext>
                </a:extLst>
              </p:cNvPr>
              <p:cNvGrpSpPr/>
              <p:nvPr/>
            </p:nvGrpSpPr>
            <p:grpSpPr>
              <a:xfrm>
                <a:off x="2004022" y="4726157"/>
                <a:ext cx="446627" cy="143403"/>
                <a:chOff x="1458580" y="4414473"/>
                <a:chExt cx="446627" cy="143403"/>
              </a:xfrm>
            </p:grpSpPr>
            <p:sp>
              <p:nvSpPr>
                <p:cNvPr id="150" name="Oval 149">
                  <a:extLst>
                    <a:ext uri="{FF2B5EF4-FFF2-40B4-BE49-F238E27FC236}">
                      <a16:creationId xmlns:a16="http://schemas.microsoft.com/office/drawing/2014/main" id="{FCBA3D8F-35A4-4CEE-8648-1D1F9DAEEB5A}"/>
                    </a:ext>
                  </a:extLst>
                </p:cNvPr>
                <p:cNvSpPr/>
                <p:nvPr/>
              </p:nvSpPr>
              <p:spPr>
                <a:xfrm>
                  <a:off x="1498536" y="4414473"/>
                  <a:ext cx="143403" cy="143403"/>
                </a:xfrm>
                <a:prstGeom prst="ellipse">
                  <a:avLst/>
                </a:prstGeom>
                <a:solidFill>
                  <a:srgbClr val="003A6A"/>
                </a:solidFill>
                <a:ln>
                  <a:solidFill>
                    <a:srgbClr val="003A6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A</a:t>
                  </a:r>
                </a:p>
              </p:txBody>
            </p:sp>
            <p:sp>
              <p:nvSpPr>
                <p:cNvPr id="151" name="Oval 150">
                  <a:extLst>
                    <a:ext uri="{FF2B5EF4-FFF2-40B4-BE49-F238E27FC236}">
                      <a16:creationId xmlns:a16="http://schemas.microsoft.com/office/drawing/2014/main" id="{97AB481A-D630-46C3-8F0A-CA8F846A333D}"/>
                    </a:ext>
                  </a:extLst>
                </p:cNvPr>
                <p:cNvSpPr/>
                <p:nvPr/>
              </p:nvSpPr>
              <p:spPr>
                <a:xfrm>
                  <a:off x="1721850" y="4414473"/>
                  <a:ext cx="143403" cy="143403"/>
                </a:xfrm>
                <a:prstGeom prst="ellipse">
                  <a:avLst/>
                </a:prstGeom>
                <a:solidFill>
                  <a:srgbClr val="003A6A"/>
                </a:solidFill>
                <a:ln>
                  <a:solidFill>
                    <a:srgbClr val="003A6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B</a:t>
                  </a:r>
                </a:p>
              </p:txBody>
            </p:sp>
            <p:cxnSp>
              <p:nvCxnSpPr>
                <p:cNvPr id="152" name="Straight Connector 151">
                  <a:extLst>
                    <a:ext uri="{FF2B5EF4-FFF2-40B4-BE49-F238E27FC236}">
                      <a16:creationId xmlns:a16="http://schemas.microsoft.com/office/drawing/2014/main" id="{688F3314-AA34-4E7C-80EF-55EAA001131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458580" y="4418631"/>
                  <a:ext cx="0" cy="135086"/>
                </a:xfrm>
                <a:prstGeom prst="line">
                  <a:avLst/>
                </a:prstGeom>
                <a:ln w="19050">
                  <a:solidFill>
                    <a:srgbClr val="003A6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152">
                  <a:extLst>
                    <a:ext uri="{FF2B5EF4-FFF2-40B4-BE49-F238E27FC236}">
                      <a16:creationId xmlns:a16="http://schemas.microsoft.com/office/drawing/2014/main" id="{3DE522E6-6918-44FC-9167-18E47A993B4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905207" y="4418631"/>
                  <a:ext cx="0" cy="135086"/>
                </a:xfrm>
                <a:prstGeom prst="line">
                  <a:avLst/>
                </a:prstGeom>
                <a:ln w="19050">
                  <a:solidFill>
                    <a:srgbClr val="003A6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Straight Connector 153">
                  <a:extLst>
                    <a:ext uri="{FF2B5EF4-FFF2-40B4-BE49-F238E27FC236}">
                      <a16:creationId xmlns:a16="http://schemas.microsoft.com/office/drawing/2014/main" id="{4844A3AD-F262-487A-93C9-F9D2D3D5C07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681894" y="4418631"/>
                  <a:ext cx="0" cy="135086"/>
                </a:xfrm>
                <a:prstGeom prst="line">
                  <a:avLst/>
                </a:prstGeom>
                <a:ln w="19050">
                  <a:solidFill>
                    <a:srgbClr val="003A6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44" name="Picture 143" descr="Logo&#10;&#10;Description automatically generated">
                <a:extLst>
                  <a:ext uri="{FF2B5EF4-FFF2-40B4-BE49-F238E27FC236}">
                    <a16:creationId xmlns:a16="http://schemas.microsoft.com/office/drawing/2014/main" id="{3491D976-272F-45B3-8B8E-FC737D1663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7309" y="4415259"/>
                <a:ext cx="241497" cy="237751"/>
              </a:xfrm>
              <a:prstGeom prst="diamond">
                <a:avLst/>
              </a:prstGeom>
            </p:spPr>
          </p:pic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37E9C577-6BDA-4FCD-9F0F-F2DCBD5ACECE}"/>
                  </a:ext>
                </a:extLst>
              </p:cNvPr>
              <p:cNvSpPr/>
              <p:nvPr/>
            </p:nvSpPr>
            <p:spPr>
              <a:xfrm>
                <a:off x="1118089" y="4593009"/>
                <a:ext cx="558153" cy="251356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Fort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ts val="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Meade</a:t>
                </a:r>
              </a:p>
            </p:txBody>
          </p:sp>
          <p:pic>
            <p:nvPicPr>
              <p:cNvPr id="146" name="Picture 2">
                <a:extLst>
                  <a:ext uri="{FF2B5EF4-FFF2-40B4-BE49-F238E27FC236}">
                    <a16:creationId xmlns:a16="http://schemas.microsoft.com/office/drawing/2014/main" id="{73C404C6-24D4-4F99-BBEC-E915493FBE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1460" y="2373520"/>
                <a:ext cx="159702" cy="1277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7" name="Picture 2">
                <a:extLst>
                  <a:ext uri="{FF2B5EF4-FFF2-40B4-BE49-F238E27FC236}">
                    <a16:creationId xmlns:a16="http://schemas.microsoft.com/office/drawing/2014/main" id="{AE2B1B4F-D919-4ECE-900D-9508131527D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67431" y="2786125"/>
                <a:ext cx="159702" cy="1277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8" name="Picture 8">
                <a:extLst>
                  <a:ext uri="{FF2B5EF4-FFF2-40B4-BE49-F238E27FC236}">
                    <a16:creationId xmlns:a16="http://schemas.microsoft.com/office/drawing/2014/main" id="{DEE77867-3E8B-42B6-A13A-D15BE632C3E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3141" y="2405128"/>
                <a:ext cx="159702" cy="1277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9" name="Picture 8">
                <a:extLst>
                  <a:ext uri="{FF2B5EF4-FFF2-40B4-BE49-F238E27FC236}">
                    <a16:creationId xmlns:a16="http://schemas.microsoft.com/office/drawing/2014/main" id="{18681B43-E75C-474F-B1DF-77C3B3951AE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51574" y="1704978"/>
                <a:ext cx="159702" cy="1277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2229D8AF-47D5-411C-98E2-C1E430113CEB}"/>
                </a:ext>
              </a:extLst>
            </p:cNvPr>
            <p:cNvSpPr/>
            <p:nvPr/>
          </p:nvSpPr>
          <p:spPr>
            <a:xfrm>
              <a:off x="1326504" y="6069053"/>
              <a:ext cx="471854" cy="111414"/>
            </a:xfrm>
            <a:prstGeom prst="rect">
              <a:avLst/>
            </a:prstGeom>
            <a:solidFill>
              <a:srgbClr val="EB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3" name="Title 1">
            <a:extLst>
              <a:ext uri="{FF2B5EF4-FFF2-40B4-BE49-F238E27FC236}">
                <a16:creationId xmlns:a16="http://schemas.microsoft.com/office/drawing/2014/main" id="{33B507CB-3265-45F1-AD00-B7188632F7AF}"/>
              </a:ext>
            </a:extLst>
          </p:cNvPr>
          <p:cNvSpPr txBox="1">
            <a:spLocks/>
          </p:cNvSpPr>
          <p:nvPr/>
        </p:nvSpPr>
        <p:spPr>
          <a:xfrm>
            <a:off x="10335839" y="216177"/>
            <a:ext cx="1954635" cy="599324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Q1 2022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1B9F2DD2-9B5A-4FB0-AD94-209DBF1BE382}"/>
              </a:ext>
            </a:extLst>
          </p:cNvPr>
          <p:cNvSpPr/>
          <p:nvPr/>
        </p:nvSpPr>
        <p:spPr>
          <a:xfrm>
            <a:off x="303669" y="2670193"/>
            <a:ext cx="1187330" cy="30288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Click play button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animated map</a:t>
            </a: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F3853C91-0A07-41CD-8BEC-EF42CB29EDFE}"/>
              </a:ext>
            </a:extLst>
          </p:cNvPr>
          <p:cNvGrpSpPr/>
          <p:nvPr/>
        </p:nvGrpSpPr>
        <p:grpSpPr>
          <a:xfrm>
            <a:off x="8954916" y="3922520"/>
            <a:ext cx="368844" cy="585615"/>
            <a:chOff x="7323607" y="2763015"/>
            <a:chExt cx="569894" cy="904822"/>
          </a:xfrm>
          <a:solidFill>
            <a:srgbClr val="2E75B6"/>
          </a:solidFill>
        </p:grpSpPr>
        <p:pic>
          <p:nvPicPr>
            <p:cNvPr id="89" name="Graphic 88" descr="Marker with solid fill">
              <a:hlinkClick r:id="rId5" tooltip="Performance Charts"/>
              <a:extLst>
                <a:ext uri="{FF2B5EF4-FFF2-40B4-BE49-F238E27FC236}">
                  <a16:creationId xmlns:a16="http://schemas.microsoft.com/office/drawing/2014/main" id="{EA74BDB6-4AC4-4CBB-8155-E7F21E727F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4"/>
                </a:ext>
              </a:extLst>
            </a:blip>
            <a:srcRect l="26740" t="13405" r="26740" b="12788"/>
            <a:stretch/>
          </p:blipFill>
          <p:spPr>
            <a:xfrm>
              <a:off x="7323607" y="2763672"/>
              <a:ext cx="569894" cy="904165"/>
            </a:xfrm>
            <a:prstGeom prst="rect">
              <a:avLst/>
            </a:prstGeom>
          </p:spPr>
        </p:pic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440BE984-833C-4610-BD42-3372CC54926E}"/>
                </a:ext>
              </a:extLst>
            </p:cNvPr>
            <p:cNvSpPr/>
            <p:nvPr/>
          </p:nvSpPr>
          <p:spPr>
            <a:xfrm>
              <a:off x="7423004" y="2862410"/>
              <a:ext cx="371101" cy="37110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91" name="Graphic 90" descr="Clock with solid fill">
              <a:hlinkClick r:id="rId5" tooltip="Performance Charts"/>
              <a:extLst>
                <a:ext uri="{FF2B5EF4-FFF2-40B4-BE49-F238E27FC236}">
                  <a16:creationId xmlns:a16="http://schemas.microsoft.com/office/drawing/2014/main" id="{F12037AE-F435-4B5A-808B-93D7744EB9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6"/>
                </a:ext>
              </a:extLst>
            </a:blip>
            <a:stretch>
              <a:fillRect/>
            </a:stretch>
          </p:blipFill>
          <p:spPr>
            <a:xfrm>
              <a:off x="7323610" y="2763015"/>
              <a:ext cx="569891" cy="569890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7ACF03E-4A80-45D4-8B28-621C64C82F8C}"/>
              </a:ext>
            </a:extLst>
          </p:cNvPr>
          <p:cNvGrpSpPr/>
          <p:nvPr/>
        </p:nvGrpSpPr>
        <p:grpSpPr>
          <a:xfrm>
            <a:off x="8921022" y="2597404"/>
            <a:ext cx="518525" cy="572954"/>
            <a:chOff x="10070205" y="1110551"/>
            <a:chExt cx="1005687" cy="1111251"/>
          </a:xfrm>
        </p:grpSpPr>
        <p:pic>
          <p:nvPicPr>
            <p:cNvPr id="92" name="Graphic 91" descr="Car Mechanic with solid fill">
              <a:hlinkClick r:id="rId8" tooltip="User Delay Cost"/>
              <a:extLst>
                <a:ext uri="{FF2B5EF4-FFF2-40B4-BE49-F238E27FC236}">
                  <a16:creationId xmlns:a16="http://schemas.microsoft.com/office/drawing/2014/main" id="{65397FA3-BBD8-4573-BED0-988A444778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8"/>
                </a:ext>
              </a:extLst>
            </a:blip>
            <a:srcRect l="10000" t="27788" r="10000"/>
            <a:stretch/>
          </p:blipFill>
          <p:spPr>
            <a:xfrm>
              <a:off x="10203475" y="1434321"/>
              <a:ext cx="872417" cy="787481"/>
            </a:xfrm>
            <a:prstGeom prst="rect">
              <a:avLst/>
            </a:prstGeom>
          </p:spPr>
        </p:pic>
        <p:pic>
          <p:nvPicPr>
            <p:cNvPr id="93" name="Graphic 92" descr="Clock with solid fill">
              <a:extLst>
                <a:ext uri="{FF2B5EF4-FFF2-40B4-BE49-F238E27FC236}">
                  <a16:creationId xmlns:a16="http://schemas.microsoft.com/office/drawing/2014/main" id="{C86D4A12-0260-41C3-AAB2-9020441FC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0"/>
                </a:ext>
              </a:extLst>
            </a:blip>
            <a:stretch>
              <a:fillRect/>
            </a:stretch>
          </p:blipFill>
          <p:spPr>
            <a:xfrm>
              <a:off x="10070205" y="1110551"/>
              <a:ext cx="518477" cy="518478"/>
            </a:xfrm>
            <a:prstGeom prst="rect">
              <a:avLst/>
            </a:prstGeom>
          </p:spPr>
        </p:pic>
      </p:grpSp>
      <p:pic>
        <p:nvPicPr>
          <p:cNvPr id="4" name="Picture 3">
            <a:hlinkClick r:id="rId31" tooltip="Congestion Scan"/>
            <a:extLst>
              <a:ext uri="{FF2B5EF4-FFF2-40B4-BE49-F238E27FC236}">
                <a16:creationId xmlns:a16="http://schemas.microsoft.com/office/drawing/2014/main" id="{CC662CF1-CC1B-4230-B0E2-60831E60867A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6467638" y="4069789"/>
            <a:ext cx="481626" cy="487722"/>
          </a:xfrm>
          <a:prstGeom prst="rect">
            <a:avLst/>
          </a:prstGeom>
        </p:spPr>
      </p:pic>
      <p:pic>
        <p:nvPicPr>
          <p:cNvPr id="8" name="Picture 7">
            <a:hlinkClick r:id="rId33" tooltip="Trend Map"/>
            <a:extLst>
              <a:ext uri="{FF2B5EF4-FFF2-40B4-BE49-F238E27FC236}">
                <a16:creationId xmlns:a16="http://schemas.microsoft.com/office/drawing/2014/main" id="{069F53E5-1295-4A61-8873-BE2CE3C3C431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210908" y="2723230"/>
            <a:ext cx="201324" cy="201324"/>
          </a:xfrm>
          <a:prstGeom prst="rect">
            <a:avLst/>
          </a:prstGeom>
        </p:spPr>
      </p:pic>
      <p:grpSp>
        <p:nvGrpSpPr>
          <p:cNvPr id="96" name="Group 95">
            <a:extLst>
              <a:ext uri="{FF2B5EF4-FFF2-40B4-BE49-F238E27FC236}">
                <a16:creationId xmlns:a16="http://schemas.microsoft.com/office/drawing/2014/main" id="{4082E9EB-9606-498A-A66D-5B78F73FFF5C}"/>
              </a:ext>
            </a:extLst>
          </p:cNvPr>
          <p:cNvGrpSpPr/>
          <p:nvPr/>
        </p:nvGrpSpPr>
        <p:grpSpPr>
          <a:xfrm>
            <a:off x="7651420" y="3036295"/>
            <a:ext cx="611412" cy="379317"/>
            <a:chOff x="5111323" y="3975417"/>
            <a:chExt cx="1334683" cy="828030"/>
          </a:xfrm>
        </p:grpSpPr>
        <p:pic>
          <p:nvPicPr>
            <p:cNvPr id="97" name="Graphic 96" descr="Car Mechanic with solid fill">
              <a:extLst>
                <a:ext uri="{FF2B5EF4-FFF2-40B4-BE49-F238E27FC236}">
                  <a16:creationId xmlns:a16="http://schemas.microsoft.com/office/drawing/2014/main" id="{EEBE4CFB-0D88-4FD7-880F-F15E133625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6"/>
                </a:ext>
              </a:extLst>
            </a:blip>
            <a:srcRect l="28303" t="27788" r="10000"/>
            <a:stretch/>
          </p:blipFill>
          <p:spPr>
            <a:xfrm rot="855131">
              <a:off x="5773183" y="3975417"/>
              <a:ext cx="672823" cy="787480"/>
            </a:xfrm>
            <a:prstGeom prst="rect">
              <a:avLst/>
            </a:prstGeom>
          </p:spPr>
        </p:pic>
        <p:pic>
          <p:nvPicPr>
            <p:cNvPr id="98" name="Graphic 97" descr="Car Mechanic with solid fill">
              <a:extLst>
                <a:ext uri="{FF2B5EF4-FFF2-40B4-BE49-F238E27FC236}">
                  <a16:creationId xmlns:a16="http://schemas.microsoft.com/office/drawing/2014/main" id="{CD63B81A-90CB-4130-BB37-C202FC2448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8"/>
                </a:ext>
              </a:extLst>
            </a:blip>
            <a:srcRect l="10000" t="27788" r="10000"/>
            <a:stretch/>
          </p:blipFill>
          <p:spPr>
            <a:xfrm>
              <a:off x="5111323" y="4015967"/>
              <a:ext cx="872415" cy="787480"/>
            </a:xfrm>
            <a:prstGeom prst="rect">
              <a:avLst/>
            </a:prstGeom>
          </p:spPr>
        </p:pic>
        <p:sp>
          <p:nvSpPr>
            <p:cNvPr id="99" name="Explosion: 8 Points 98">
              <a:extLst>
                <a:ext uri="{FF2B5EF4-FFF2-40B4-BE49-F238E27FC236}">
                  <a16:creationId xmlns:a16="http://schemas.microsoft.com/office/drawing/2014/main" id="{D65C95BF-9955-431D-9433-37BC7F764065}"/>
                </a:ext>
              </a:extLst>
            </p:cNvPr>
            <p:cNvSpPr/>
            <p:nvPr/>
          </p:nvSpPr>
          <p:spPr>
            <a:xfrm>
              <a:off x="5575126" y="3977024"/>
              <a:ext cx="421369" cy="421368"/>
            </a:xfrm>
            <a:prstGeom prst="irregularSeal1">
              <a:avLst/>
            </a:prstGeom>
            <a:solidFill>
              <a:sysClr val="window" lastClr="FFFFFF"/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Rectangle: Rounded Corners 99">
              <a:extLst>
                <a:ext uri="{FF2B5EF4-FFF2-40B4-BE49-F238E27FC236}">
                  <a16:creationId xmlns:a16="http://schemas.microsoft.com/office/drawing/2014/main" id="{E366228A-D1B2-4C47-960C-1F478AA70268}"/>
                </a:ext>
              </a:extLst>
            </p:cNvPr>
            <p:cNvSpPr/>
            <p:nvPr/>
          </p:nvSpPr>
          <p:spPr>
            <a:xfrm>
              <a:off x="5762369" y="4378082"/>
              <a:ext cx="90617" cy="58682"/>
            </a:xfrm>
            <a:prstGeom prst="roundRect">
              <a:avLst/>
            </a:prstGeom>
            <a:solidFill>
              <a:srgbClr val="203864"/>
            </a:solidFill>
            <a:ln w="12700" cap="flat" cmpd="sng" algn="ctr">
              <a:solidFill>
                <a:srgbClr val="20386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D098E8D-E1C9-4AE5-F5E7-CB39B15106C5}"/>
              </a:ext>
            </a:extLst>
          </p:cNvPr>
          <p:cNvCxnSpPr>
            <a:cxnSpLocks/>
          </p:cNvCxnSpPr>
          <p:nvPr/>
        </p:nvCxnSpPr>
        <p:spPr>
          <a:xfrm>
            <a:off x="3970421" y="815501"/>
            <a:ext cx="0" cy="547494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797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"/>
          <p:cNvSpPr/>
          <p:nvPr/>
        </p:nvSpPr>
        <p:spPr>
          <a:xfrm>
            <a:off x="3670977" y="306726"/>
            <a:ext cx="192492" cy="342334"/>
          </a:xfrm>
          <a:prstGeom prst="flowChartDelay">
            <a:avLst/>
          </a:prstGeom>
          <a:solidFill>
            <a:srgbClr val="51A8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3"/>
          <p:cNvSpPr/>
          <p:nvPr/>
        </p:nvSpPr>
        <p:spPr>
          <a:xfrm>
            <a:off x="502920" y="306726"/>
            <a:ext cx="3168057" cy="342334"/>
          </a:xfrm>
          <a:prstGeom prst="rect">
            <a:avLst/>
          </a:prstGeom>
          <a:solidFill>
            <a:srgbClr val="51A8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3"/>
          <p:cNvSpPr txBox="1"/>
          <p:nvPr/>
        </p:nvSpPr>
        <p:spPr>
          <a:xfrm>
            <a:off x="596795" y="197441"/>
            <a:ext cx="3502030" cy="493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lang="en-US" sz="1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MD-295 S @ MD-198</a:t>
            </a:r>
            <a:endParaRPr/>
          </a:p>
        </p:txBody>
      </p:sp>
      <p:sp>
        <p:nvSpPr>
          <p:cNvPr id="358" name="Google Shape;358;p3"/>
          <p:cNvSpPr/>
          <p:nvPr/>
        </p:nvSpPr>
        <p:spPr>
          <a:xfrm>
            <a:off x="0" y="1"/>
            <a:ext cx="12192000" cy="13442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9" name="Google Shape;359;p3" descr="Your Chance to Influence Transportation Policy in the Baltimore Region! -  Columbia, MD Patch"/>
          <p:cNvPicPr preferRelativeResize="0"/>
          <p:nvPr/>
        </p:nvPicPr>
        <p:blipFill rotWithShape="1">
          <a:blip r:embed="rId3">
            <a:alphaModFix/>
          </a:blip>
          <a:srcRect t="28487" b="28815"/>
          <a:stretch/>
        </p:blipFill>
        <p:spPr>
          <a:xfrm>
            <a:off x="185067" y="6398474"/>
            <a:ext cx="1079156" cy="345574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3"/>
          <p:cNvSpPr/>
          <p:nvPr/>
        </p:nvSpPr>
        <p:spPr>
          <a:xfrm>
            <a:off x="185067" y="231005"/>
            <a:ext cx="475488" cy="493776"/>
          </a:xfrm>
          <a:prstGeom prst="ellipse">
            <a:avLst/>
          </a:prstGeom>
          <a:solidFill>
            <a:srgbClr val="51A8D9"/>
          </a:solidFill>
          <a:ln w="38100" cap="flat" cmpd="sng">
            <a:solidFill>
              <a:srgbClr val="3870B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361" name="Google Shape;361;p3"/>
          <p:cNvSpPr txBox="1"/>
          <p:nvPr/>
        </p:nvSpPr>
        <p:spPr>
          <a:xfrm>
            <a:off x="10335839" y="144667"/>
            <a:ext cx="1954635" cy="599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A6A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3A6A"/>
                </a:solidFill>
                <a:latin typeface="Arial"/>
                <a:ea typeface="Arial"/>
                <a:cs typeface="Arial"/>
                <a:sym typeface="Arial"/>
              </a:rPr>
              <a:t>Q1 2022</a:t>
            </a:r>
            <a:endParaRPr/>
          </a:p>
        </p:txBody>
      </p:sp>
      <p:pic>
        <p:nvPicPr>
          <p:cNvPr id="362" name="Google Shape;362;p3"/>
          <p:cNvPicPr preferRelativeResize="0"/>
          <p:nvPr/>
        </p:nvPicPr>
        <p:blipFill rotWithShape="1">
          <a:blip r:embed="rId4">
            <a:alphaModFix/>
          </a:blip>
          <a:srcRect t="25291"/>
          <a:stretch/>
        </p:blipFill>
        <p:spPr>
          <a:xfrm>
            <a:off x="10530690" y="6357423"/>
            <a:ext cx="1270628" cy="382126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3"/>
          <p:cNvSpPr txBox="1"/>
          <p:nvPr/>
        </p:nvSpPr>
        <p:spPr>
          <a:xfrm>
            <a:off x="4414111" y="283745"/>
            <a:ext cx="5629381" cy="38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25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A6A"/>
              </a:buClr>
              <a:buSzPct val="100000"/>
              <a:buFont typeface="Arial"/>
              <a:buNone/>
            </a:pPr>
            <a:r>
              <a:rPr lang="en-US" sz="2400" b="0" i="0" u="none" strike="noStrike" cap="none">
                <a:solidFill>
                  <a:srgbClr val="003A6A"/>
                </a:solidFill>
                <a:latin typeface="Arial"/>
                <a:ea typeface="Arial"/>
                <a:cs typeface="Arial"/>
                <a:sym typeface="Arial"/>
              </a:rPr>
              <a:t>Quarterly Bottleneck Evaluation Summary</a:t>
            </a:r>
            <a:endParaRPr/>
          </a:p>
        </p:txBody>
      </p:sp>
      <p:pic>
        <p:nvPicPr>
          <p:cNvPr id="364" name="Google Shape;364;p3" descr="Mone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9116" y="1125318"/>
            <a:ext cx="565776" cy="565776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3"/>
          <p:cNvSpPr/>
          <p:nvPr/>
        </p:nvSpPr>
        <p:spPr>
          <a:xfrm>
            <a:off x="256741" y="1469879"/>
            <a:ext cx="1554095" cy="1018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$2.273</a:t>
            </a:r>
            <a:r>
              <a:rPr lang="en-US" sz="2000" b="0" i="0" u="none" strike="noStrike" cap="non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/>
          </a:p>
        </p:txBody>
      </p:sp>
      <p:sp>
        <p:nvSpPr>
          <p:cNvPr id="366" name="Google Shape;366;p3"/>
          <p:cNvSpPr txBox="1"/>
          <p:nvPr/>
        </p:nvSpPr>
        <p:spPr>
          <a:xfrm>
            <a:off x="1969318" y="1748443"/>
            <a:ext cx="176815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total Q1 Delay Cost for this bottleneck</a:t>
            </a:r>
            <a:endParaRPr/>
          </a:p>
        </p:txBody>
      </p:sp>
      <p:cxnSp>
        <p:nvCxnSpPr>
          <p:cNvPr id="367" name="Google Shape;367;p3"/>
          <p:cNvCxnSpPr/>
          <p:nvPr/>
        </p:nvCxnSpPr>
        <p:spPr>
          <a:xfrm>
            <a:off x="1881270" y="1748443"/>
            <a:ext cx="0" cy="461665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68" name="Google Shape;368;p3" descr="Gaug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9101" y="4776882"/>
            <a:ext cx="525806" cy="525806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3"/>
          <p:cNvSpPr/>
          <p:nvPr/>
        </p:nvSpPr>
        <p:spPr>
          <a:xfrm>
            <a:off x="549051" y="5702369"/>
            <a:ext cx="1257413" cy="450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43.1</a:t>
            </a:r>
            <a:r>
              <a:rPr lang="en-US" sz="1600" b="0" i="0" u="none" strike="noStrike" cap="non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mph</a:t>
            </a:r>
            <a:endParaRPr/>
          </a:p>
        </p:txBody>
      </p:sp>
      <p:sp>
        <p:nvSpPr>
          <p:cNvPr id="370" name="Google Shape;370;p3"/>
          <p:cNvSpPr/>
          <p:nvPr/>
        </p:nvSpPr>
        <p:spPr>
          <a:xfrm>
            <a:off x="1969318" y="3492618"/>
            <a:ext cx="1845414" cy="787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total Q1 Veh.-hrs. of Delay </a:t>
            </a: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this bottleneck</a:t>
            </a:r>
            <a:endParaRPr/>
          </a:p>
        </p:txBody>
      </p:sp>
      <p:sp>
        <p:nvSpPr>
          <p:cNvPr id="371" name="Google Shape;371;p3"/>
          <p:cNvSpPr txBox="1"/>
          <p:nvPr/>
        </p:nvSpPr>
        <p:spPr>
          <a:xfrm>
            <a:off x="216884" y="3593859"/>
            <a:ext cx="159395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A6A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3A6A"/>
                </a:solidFill>
                <a:latin typeface="Arial"/>
                <a:ea typeface="Arial"/>
                <a:cs typeface="Arial"/>
                <a:sym typeface="Arial"/>
              </a:rPr>
              <a:t>75,293</a:t>
            </a:r>
            <a:r>
              <a:rPr lang="en-US" sz="2000" b="0" i="0" u="none" strike="noStrike" cap="none">
                <a:solidFill>
                  <a:srgbClr val="003A6A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/>
          </a:p>
        </p:txBody>
      </p:sp>
      <p:sp>
        <p:nvSpPr>
          <p:cNvPr id="372" name="Google Shape;372;p3"/>
          <p:cNvSpPr/>
          <p:nvPr/>
        </p:nvSpPr>
        <p:spPr>
          <a:xfrm>
            <a:off x="966926" y="1223540"/>
            <a:ext cx="200453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A8D9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51A8D9"/>
                </a:solidFill>
                <a:latin typeface="Arial"/>
                <a:ea typeface="Arial"/>
                <a:cs typeface="Arial"/>
                <a:sym typeface="Arial"/>
              </a:rPr>
              <a:t>User Delay Cost</a:t>
            </a:r>
            <a:endParaRPr/>
          </a:p>
        </p:txBody>
      </p:sp>
      <p:sp>
        <p:nvSpPr>
          <p:cNvPr id="373" name="Google Shape;373;p3"/>
          <p:cNvSpPr/>
          <p:nvPr/>
        </p:nvSpPr>
        <p:spPr>
          <a:xfrm>
            <a:off x="966926" y="4855119"/>
            <a:ext cx="250954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A8D9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51A8D9"/>
                </a:solidFill>
                <a:latin typeface="Arial"/>
                <a:ea typeface="Arial"/>
                <a:cs typeface="Arial"/>
                <a:sym typeface="Arial"/>
              </a:rPr>
              <a:t>Min Average Speed</a:t>
            </a:r>
            <a:endParaRPr/>
          </a:p>
        </p:txBody>
      </p:sp>
      <p:sp>
        <p:nvSpPr>
          <p:cNvPr id="374" name="Google Shape;374;p3"/>
          <p:cNvSpPr/>
          <p:nvPr/>
        </p:nvSpPr>
        <p:spPr>
          <a:xfrm>
            <a:off x="966926" y="3093980"/>
            <a:ext cx="250954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A8D9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51A8D9"/>
                </a:solidFill>
                <a:latin typeface="Arial"/>
                <a:ea typeface="Arial"/>
                <a:cs typeface="Arial"/>
                <a:sym typeface="Arial"/>
              </a:rPr>
              <a:t>Vehicle-hrs. of Delay</a:t>
            </a:r>
            <a:endParaRPr/>
          </a:p>
        </p:txBody>
      </p:sp>
      <p:sp>
        <p:nvSpPr>
          <p:cNvPr id="375" name="Google Shape;375;p3"/>
          <p:cNvSpPr/>
          <p:nvPr/>
        </p:nvSpPr>
        <p:spPr>
          <a:xfrm>
            <a:off x="8721157" y="1223540"/>
            <a:ext cx="297739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A8D9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51A8D9"/>
                </a:solidFill>
                <a:latin typeface="Arial"/>
                <a:ea typeface="Arial"/>
                <a:cs typeface="Arial"/>
                <a:sym typeface="Arial"/>
              </a:rPr>
              <a:t>Max Average Travel Time</a:t>
            </a:r>
            <a:endParaRPr/>
          </a:p>
        </p:txBody>
      </p:sp>
      <p:sp>
        <p:nvSpPr>
          <p:cNvPr id="376" name="Google Shape;376;p3"/>
          <p:cNvSpPr/>
          <p:nvPr/>
        </p:nvSpPr>
        <p:spPr>
          <a:xfrm>
            <a:off x="8816952" y="4855119"/>
            <a:ext cx="278252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A8D9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51A8D9"/>
                </a:solidFill>
                <a:latin typeface="Arial"/>
                <a:ea typeface="Arial"/>
                <a:cs typeface="Arial"/>
                <a:sym typeface="Arial"/>
              </a:rPr>
              <a:t>Congestion Locations</a:t>
            </a:r>
            <a:endParaRPr/>
          </a:p>
        </p:txBody>
      </p:sp>
      <p:sp>
        <p:nvSpPr>
          <p:cNvPr id="377" name="Google Shape;377;p3"/>
          <p:cNvSpPr/>
          <p:nvPr/>
        </p:nvSpPr>
        <p:spPr>
          <a:xfrm>
            <a:off x="8721158" y="3093980"/>
            <a:ext cx="287831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A8D9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51A8D9"/>
                </a:solidFill>
                <a:latin typeface="Arial"/>
                <a:ea typeface="Arial"/>
                <a:cs typeface="Arial"/>
                <a:sym typeface="Arial"/>
              </a:rPr>
              <a:t>Bottleneck Occurrences</a:t>
            </a:r>
            <a:endParaRPr/>
          </a:p>
        </p:txBody>
      </p:sp>
      <p:cxnSp>
        <p:nvCxnSpPr>
          <p:cNvPr id="378" name="Google Shape;378;p3"/>
          <p:cNvCxnSpPr/>
          <p:nvPr/>
        </p:nvCxnSpPr>
        <p:spPr>
          <a:xfrm>
            <a:off x="1881270" y="3655414"/>
            <a:ext cx="0" cy="461665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9" name="Google Shape;379;p3"/>
          <p:cNvCxnSpPr/>
          <p:nvPr/>
        </p:nvCxnSpPr>
        <p:spPr>
          <a:xfrm>
            <a:off x="1878354" y="5402641"/>
            <a:ext cx="0" cy="658795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80" name="Google Shape;380;p3" descr="Bottle with solid fill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221990" y="2931874"/>
            <a:ext cx="693544" cy="693544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3"/>
          <p:cNvSpPr/>
          <p:nvPr/>
        </p:nvSpPr>
        <p:spPr>
          <a:xfrm>
            <a:off x="8111527" y="3376850"/>
            <a:ext cx="1767809" cy="1018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800" b="0" i="0" u="none" strike="noStrike" cap="non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pm </a:t>
            </a:r>
            <a:r>
              <a:rPr lang="en-US" sz="2800" b="1" i="0" u="none" strike="noStrike" cap="non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- 7</a:t>
            </a:r>
            <a:r>
              <a:rPr lang="en-US" sz="1800" b="0" i="0" u="none" strike="noStrike" cap="non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pm</a:t>
            </a:r>
            <a:endParaRPr/>
          </a:p>
        </p:txBody>
      </p:sp>
      <p:sp>
        <p:nvSpPr>
          <p:cNvPr id="382" name="Google Shape;382;p3"/>
          <p:cNvSpPr/>
          <p:nvPr/>
        </p:nvSpPr>
        <p:spPr>
          <a:xfrm>
            <a:off x="10043492" y="3492618"/>
            <a:ext cx="2148508" cy="787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Most of the bottlenecks  occurred between these times</a:t>
            </a:r>
            <a:endParaRPr/>
          </a:p>
        </p:txBody>
      </p:sp>
      <p:cxnSp>
        <p:nvCxnSpPr>
          <p:cNvPr id="383" name="Google Shape;383;p3"/>
          <p:cNvCxnSpPr/>
          <p:nvPr/>
        </p:nvCxnSpPr>
        <p:spPr>
          <a:xfrm>
            <a:off x="9938569" y="3655414"/>
            <a:ext cx="0" cy="461665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84" name="Google Shape;384;p3"/>
          <p:cNvSpPr txBox="1"/>
          <p:nvPr/>
        </p:nvSpPr>
        <p:spPr>
          <a:xfrm>
            <a:off x="8915534" y="5474810"/>
            <a:ext cx="312399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6AM – 8AM </a:t>
            </a:r>
            <a:r>
              <a:rPr lang="en-US" sz="1200" b="0" i="0" u="none" strike="noStrike" cap="non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  Arundel Mills Blvd. to MD-175</a:t>
            </a:r>
            <a:endParaRPr/>
          </a:p>
        </p:txBody>
      </p:sp>
      <p:sp>
        <p:nvSpPr>
          <p:cNvPr id="385" name="Google Shape;385;p3"/>
          <p:cNvSpPr/>
          <p:nvPr/>
        </p:nvSpPr>
        <p:spPr>
          <a:xfrm>
            <a:off x="8558817" y="5487401"/>
            <a:ext cx="251817" cy="251817"/>
          </a:xfrm>
          <a:prstGeom prst="ellipse">
            <a:avLst/>
          </a:prstGeom>
          <a:solidFill>
            <a:srgbClr val="003A6A"/>
          </a:solidFill>
          <a:ln w="12700" cap="flat" cmpd="sng">
            <a:solidFill>
              <a:srgbClr val="003A6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386" name="Google Shape;386;p3"/>
          <p:cNvSpPr/>
          <p:nvPr/>
        </p:nvSpPr>
        <p:spPr>
          <a:xfrm>
            <a:off x="8562347" y="5859092"/>
            <a:ext cx="251817" cy="251817"/>
          </a:xfrm>
          <a:prstGeom prst="ellipse">
            <a:avLst/>
          </a:prstGeom>
          <a:solidFill>
            <a:srgbClr val="003A6A"/>
          </a:solidFill>
          <a:ln w="12700" cap="flat" cmpd="sng">
            <a:solidFill>
              <a:srgbClr val="003A6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/>
          </a:p>
        </p:txBody>
      </p:sp>
      <p:sp>
        <p:nvSpPr>
          <p:cNvPr id="387" name="Google Shape;387;p3"/>
          <p:cNvSpPr txBox="1"/>
          <p:nvPr/>
        </p:nvSpPr>
        <p:spPr>
          <a:xfrm>
            <a:off x="8915534" y="5846500"/>
            <a:ext cx="243173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2PM – 7PM   </a:t>
            </a:r>
            <a:r>
              <a:rPr lang="en-US" sz="1200" b="0" i="0" u="none" strike="noStrike" cap="non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Md-198 to MD-175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3"/>
          <p:cNvSpPr/>
          <p:nvPr/>
        </p:nvSpPr>
        <p:spPr>
          <a:xfrm>
            <a:off x="549051" y="5276264"/>
            <a:ext cx="1257413" cy="450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52.6</a:t>
            </a:r>
            <a:r>
              <a:rPr lang="en-US" sz="1600" b="0" i="0" u="none" strike="noStrike" cap="non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mph</a:t>
            </a:r>
            <a:endParaRPr/>
          </a:p>
        </p:txBody>
      </p:sp>
      <p:sp>
        <p:nvSpPr>
          <p:cNvPr id="389" name="Google Shape;389;p3"/>
          <p:cNvSpPr/>
          <p:nvPr/>
        </p:nvSpPr>
        <p:spPr>
          <a:xfrm>
            <a:off x="8620120" y="2121340"/>
            <a:ext cx="1257413" cy="450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20.8</a:t>
            </a:r>
            <a:r>
              <a:rPr lang="en-US" sz="1600" b="0" i="0" u="none" strike="noStrike" cap="non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min</a:t>
            </a:r>
            <a:endParaRPr/>
          </a:p>
        </p:txBody>
      </p:sp>
      <p:sp>
        <p:nvSpPr>
          <p:cNvPr id="390" name="Google Shape;390;p3"/>
          <p:cNvSpPr/>
          <p:nvPr/>
        </p:nvSpPr>
        <p:spPr>
          <a:xfrm>
            <a:off x="8620120" y="1673904"/>
            <a:ext cx="1257413" cy="450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17.1</a:t>
            </a:r>
            <a:r>
              <a:rPr lang="en-US" sz="1600" b="0" i="0" u="none" strike="noStrike" cap="non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min</a:t>
            </a:r>
            <a:endParaRPr/>
          </a:p>
        </p:txBody>
      </p:sp>
      <p:cxnSp>
        <p:nvCxnSpPr>
          <p:cNvPr id="391" name="Google Shape;391;p3"/>
          <p:cNvCxnSpPr/>
          <p:nvPr/>
        </p:nvCxnSpPr>
        <p:spPr>
          <a:xfrm>
            <a:off x="438041" y="2606040"/>
            <a:ext cx="3168057" cy="0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92" name="Google Shape;392;p3"/>
          <p:cNvCxnSpPr/>
          <p:nvPr/>
        </p:nvCxnSpPr>
        <p:spPr>
          <a:xfrm>
            <a:off x="438041" y="4526898"/>
            <a:ext cx="3168057" cy="0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93" name="Google Shape;393;p3"/>
          <p:cNvCxnSpPr/>
          <p:nvPr/>
        </p:nvCxnSpPr>
        <p:spPr>
          <a:xfrm>
            <a:off x="8530490" y="2667000"/>
            <a:ext cx="3168057" cy="0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94" name="Google Shape;394;p3"/>
          <p:cNvCxnSpPr/>
          <p:nvPr/>
        </p:nvCxnSpPr>
        <p:spPr>
          <a:xfrm>
            <a:off x="8530490" y="4526898"/>
            <a:ext cx="3168057" cy="0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95" name="Google Shape;395;p3"/>
          <p:cNvSpPr txBox="1"/>
          <p:nvPr/>
        </p:nvSpPr>
        <p:spPr>
          <a:xfrm>
            <a:off x="4118156" y="855406"/>
            <a:ext cx="3843966" cy="1844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Southbound PM congestion </a:t>
            </a: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from MD 198 extends into the southern portion of the Baltimore region near Fort Meade occurring during both the morning and afternoon peak periods.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Calibri"/>
              <a:buNone/>
            </a:pP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Volume-related delays are most likely caused by factors such as Baltimore commuters to DC and Fort Meade, and the MD 295 merge with the heavily congested Capital Beltway.</a:t>
            </a:r>
            <a:endParaRPr/>
          </a:p>
        </p:txBody>
      </p:sp>
      <p:sp>
        <p:nvSpPr>
          <p:cNvPr id="397" name="Google Shape;397;p3"/>
          <p:cNvSpPr txBox="1"/>
          <p:nvPr/>
        </p:nvSpPr>
        <p:spPr>
          <a:xfrm>
            <a:off x="4118156" y="6316764"/>
            <a:ext cx="384396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(there were </a:t>
            </a:r>
            <a:r>
              <a:rPr lang="en-US" sz="1200" b="1" i="0" u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224 agency-reported events</a:t>
            </a:r>
            <a:r>
              <a:rPr lang="en-US" sz="120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during Q1 2022 )</a:t>
            </a:r>
            <a:endParaRPr/>
          </a:p>
        </p:txBody>
      </p:sp>
      <p:pic>
        <p:nvPicPr>
          <p:cNvPr id="398" name="Google Shape;398;p3" descr="Hourglass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329006" y="1168450"/>
            <a:ext cx="479512" cy="4795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9" name="Google Shape;399;p3"/>
          <p:cNvGrpSpPr/>
          <p:nvPr/>
        </p:nvGrpSpPr>
        <p:grpSpPr>
          <a:xfrm>
            <a:off x="8350635" y="4774566"/>
            <a:ext cx="503662" cy="511436"/>
            <a:chOff x="5608319" y="4574343"/>
            <a:chExt cx="1039021" cy="1055058"/>
          </a:xfrm>
        </p:grpSpPr>
        <p:pic>
          <p:nvPicPr>
            <p:cNvPr id="400" name="Google Shape;400;p3" descr="Car Mechanic with solid fill"/>
            <p:cNvPicPr preferRelativeResize="0"/>
            <p:nvPr/>
          </p:nvPicPr>
          <p:blipFill rotWithShape="1">
            <a:blip r:embed="rId9">
              <a:alphaModFix/>
            </a:blip>
            <a:srcRect l="10000" t="27788" r="10000"/>
            <a:stretch/>
          </p:blipFill>
          <p:spPr>
            <a:xfrm>
              <a:off x="5915820" y="4574343"/>
              <a:ext cx="731520" cy="6603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1" name="Google Shape;401;p3" descr="Car Mechanic with solid fill"/>
            <p:cNvPicPr preferRelativeResize="0"/>
            <p:nvPr/>
          </p:nvPicPr>
          <p:blipFill rotWithShape="1">
            <a:blip r:embed="rId10">
              <a:alphaModFix/>
            </a:blip>
            <a:srcRect l="10000" t="27788" r="10000"/>
            <a:stretch/>
          </p:blipFill>
          <p:spPr>
            <a:xfrm>
              <a:off x="5608319" y="4780244"/>
              <a:ext cx="731520" cy="6603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2" name="Google Shape;402;p3" descr="Car Mechanic with solid fill"/>
            <p:cNvPicPr preferRelativeResize="0"/>
            <p:nvPr/>
          </p:nvPicPr>
          <p:blipFill rotWithShape="1">
            <a:blip r:embed="rId9">
              <a:alphaModFix/>
            </a:blip>
            <a:srcRect l="10000" t="27788" r="10000"/>
            <a:stretch/>
          </p:blipFill>
          <p:spPr>
            <a:xfrm>
              <a:off x="5907111" y="4969099"/>
              <a:ext cx="731520" cy="66030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03" name="Google Shape;403;p3"/>
          <p:cNvGrpSpPr/>
          <p:nvPr/>
        </p:nvGrpSpPr>
        <p:grpSpPr>
          <a:xfrm>
            <a:off x="420524" y="2989019"/>
            <a:ext cx="431864" cy="512821"/>
            <a:chOff x="8288689" y="1213440"/>
            <a:chExt cx="883474" cy="1049090"/>
          </a:xfrm>
        </p:grpSpPr>
        <p:pic>
          <p:nvPicPr>
            <p:cNvPr id="404" name="Google Shape;404;p3" descr="Car Mechanic with solid fill"/>
            <p:cNvPicPr preferRelativeResize="0"/>
            <p:nvPr/>
          </p:nvPicPr>
          <p:blipFill rotWithShape="1">
            <a:blip r:embed="rId11">
              <a:alphaModFix/>
            </a:blip>
            <a:srcRect l="10000" t="27788" r="10000"/>
            <a:stretch/>
          </p:blipFill>
          <p:spPr>
            <a:xfrm>
              <a:off x="8288689" y="1475049"/>
              <a:ext cx="872415" cy="78748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05" name="Google Shape;405;p3"/>
            <p:cNvGrpSpPr/>
            <p:nvPr/>
          </p:nvGrpSpPr>
          <p:grpSpPr>
            <a:xfrm>
              <a:off x="8648943" y="1213440"/>
              <a:ext cx="523220" cy="523220"/>
              <a:chOff x="10065561" y="997021"/>
              <a:chExt cx="523220" cy="523220"/>
            </a:xfrm>
          </p:grpSpPr>
          <p:sp>
            <p:nvSpPr>
              <p:cNvPr id="406" name="Google Shape;406;p3"/>
              <p:cNvSpPr/>
              <p:nvPr/>
            </p:nvSpPr>
            <p:spPr>
              <a:xfrm>
                <a:off x="10143383" y="1075244"/>
                <a:ext cx="367576" cy="367576"/>
              </a:xfrm>
              <a:prstGeom prst="ellipse">
                <a:avLst/>
              </a:prstGeom>
              <a:solidFill>
                <a:schemeClr val="lt1"/>
              </a:solid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07" name="Google Shape;407;p3" descr="Clock with solid fill"/>
              <p:cNvPicPr preferRelativeResize="0"/>
              <p:nvPr/>
            </p:nvPicPr>
            <p:blipFill rotWithShape="1">
              <a:blip r:embed="rId12">
                <a:alphaModFix/>
              </a:blip>
              <a:srcRect/>
              <a:stretch/>
            </p:blipFill>
            <p:spPr>
              <a:xfrm>
                <a:off x="10065561" y="997021"/>
                <a:ext cx="523220" cy="52322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408" name="Google Shape;408;p3"/>
          <p:cNvGrpSpPr/>
          <p:nvPr/>
        </p:nvGrpSpPr>
        <p:grpSpPr>
          <a:xfrm>
            <a:off x="4102126" y="2273674"/>
            <a:ext cx="3807858" cy="3966474"/>
            <a:chOff x="247462" y="2613185"/>
            <a:chExt cx="3530206" cy="3677256"/>
          </a:xfrm>
        </p:grpSpPr>
        <p:grpSp>
          <p:nvGrpSpPr>
            <p:cNvPr id="409" name="Google Shape;409;p3"/>
            <p:cNvGrpSpPr/>
            <p:nvPr/>
          </p:nvGrpSpPr>
          <p:grpSpPr>
            <a:xfrm>
              <a:off x="247462" y="2613185"/>
              <a:ext cx="3530206" cy="3677256"/>
              <a:chOff x="173566" y="1368672"/>
              <a:chExt cx="3530206" cy="3677256"/>
            </a:xfrm>
          </p:grpSpPr>
          <p:pic>
            <p:nvPicPr>
              <p:cNvPr id="410" name="Google Shape;410;p3"/>
              <p:cNvPicPr preferRelativeResize="0"/>
              <p:nvPr/>
            </p:nvPicPr>
            <p:blipFill rotWithShape="1">
              <a:blip r:embed="rId13">
                <a:alphaModFix/>
              </a:blip>
              <a:srcRect l="54094" t="35689" r="30340" b="12295"/>
              <a:stretch/>
            </p:blipFill>
            <p:spPr>
              <a:xfrm>
                <a:off x="182632" y="1368672"/>
                <a:ext cx="3521140" cy="367725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11" name="Google Shape;411;p3"/>
              <p:cNvPicPr preferRelativeResize="0"/>
              <p:nvPr/>
            </p:nvPicPr>
            <p:blipFill rotWithShape="1">
              <a:blip r:embed="rId14">
                <a:alphaModFix/>
              </a:blip>
              <a:srcRect/>
              <a:stretch/>
            </p:blipFill>
            <p:spPr>
              <a:xfrm>
                <a:off x="1785349" y="2711730"/>
                <a:ext cx="487300" cy="3819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12" name="Google Shape;412;p3"/>
              <p:cNvSpPr/>
              <p:nvPr/>
            </p:nvSpPr>
            <p:spPr>
              <a:xfrm>
                <a:off x="1470567" y="3932674"/>
                <a:ext cx="1128357" cy="3368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Calibri"/>
                  <a:buNone/>
                </a:pPr>
                <a:r>
                  <a:rPr lang="en-US" sz="1000" b="1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Arundel Mills Blvd.</a:t>
                </a:r>
                <a:endParaRPr/>
              </a:p>
            </p:txBody>
          </p:sp>
          <p:cxnSp>
            <p:nvCxnSpPr>
              <p:cNvPr id="413" name="Google Shape;413;p3"/>
              <p:cNvCxnSpPr>
                <a:stCxn id="412" idx="0"/>
              </p:cNvCxnSpPr>
              <p:nvPr/>
            </p:nvCxnSpPr>
            <p:spPr>
              <a:xfrm rot="10800000">
                <a:off x="1725446" y="3782374"/>
                <a:ext cx="309300" cy="15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grpSp>
            <p:nvGrpSpPr>
              <p:cNvPr id="414" name="Google Shape;414;p3"/>
              <p:cNvGrpSpPr/>
              <p:nvPr/>
            </p:nvGrpSpPr>
            <p:grpSpPr>
              <a:xfrm>
                <a:off x="573230" y="4061057"/>
                <a:ext cx="174426" cy="167527"/>
                <a:chOff x="1668688" y="2836831"/>
                <a:chExt cx="180542" cy="161210"/>
              </a:xfrm>
            </p:grpSpPr>
            <p:sp>
              <p:nvSpPr>
                <p:cNvPr id="415" name="Google Shape;415;p3"/>
                <p:cNvSpPr/>
                <p:nvPr/>
              </p:nvSpPr>
              <p:spPr>
                <a:xfrm>
                  <a:off x="1668689" y="2836831"/>
                  <a:ext cx="180541" cy="161210"/>
                </a:xfrm>
                <a:prstGeom prst="roundRect">
                  <a:avLst>
                    <a:gd name="adj" fmla="val 10380"/>
                  </a:avLst>
                </a:prstGeom>
                <a:solidFill>
                  <a:schemeClr val="lt1"/>
                </a:solidFill>
                <a:ln w="127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b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800"/>
                    <a:buFont typeface="Calibri"/>
                    <a:buNone/>
                  </a:pPr>
                  <a:r>
                    <a:rPr lang="en-US" sz="800" b="1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32</a:t>
                  </a:r>
                  <a:endParaRPr/>
                </a:p>
              </p:txBody>
            </p:sp>
            <p:cxnSp>
              <p:nvCxnSpPr>
                <p:cNvPr id="416" name="Google Shape;416;p3"/>
                <p:cNvCxnSpPr/>
                <p:nvPr/>
              </p:nvCxnSpPr>
              <p:spPr>
                <a:xfrm>
                  <a:off x="1668688" y="2876031"/>
                  <a:ext cx="180541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sp>
            <p:nvSpPr>
              <p:cNvPr id="417" name="Google Shape;417;p3"/>
              <p:cNvSpPr/>
              <p:nvPr/>
            </p:nvSpPr>
            <p:spPr>
              <a:xfrm>
                <a:off x="921340" y="4394086"/>
                <a:ext cx="181103" cy="173314"/>
              </a:xfrm>
              <a:prstGeom prst="ellipse">
                <a:avLst/>
              </a:prstGeom>
              <a:solidFill>
                <a:srgbClr val="003A6A"/>
              </a:solidFill>
              <a:ln w="12700" cap="flat" cmpd="sng">
                <a:solidFill>
                  <a:srgbClr val="003A6A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Calibri"/>
                  <a:buNone/>
                </a:pPr>
                <a:r>
                  <a:rPr lang="en-US" sz="12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</a:t>
                </a:r>
                <a:endParaRPr/>
              </a:p>
            </p:txBody>
          </p:sp>
          <p:sp>
            <p:nvSpPr>
              <p:cNvPr id="418" name="Google Shape;418;p3"/>
              <p:cNvSpPr/>
              <p:nvPr/>
            </p:nvSpPr>
            <p:spPr>
              <a:xfrm>
                <a:off x="1283141" y="3675131"/>
                <a:ext cx="181103" cy="181103"/>
              </a:xfrm>
              <a:prstGeom prst="ellipse">
                <a:avLst/>
              </a:prstGeom>
              <a:solidFill>
                <a:srgbClr val="003A6A"/>
              </a:solidFill>
              <a:ln w="12700" cap="flat" cmpd="sng">
                <a:solidFill>
                  <a:srgbClr val="003A6A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Calibri"/>
                  <a:buNone/>
                </a:pPr>
                <a:r>
                  <a:rPr lang="en-US" sz="12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</a:t>
                </a:r>
                <a:endParaRPr/>
              </a:p>
            </p:txBody>
          </p:sp>
          <p:cxnSp>
            <p:nvCxnSpPr>
              <p:cNvPr id="419" name="Google Shape;419;p3"/>
              <p:cNvCxnSpPr/>
              <p:nvPr/>
            </p:nvCxnSpPr>
            <p:spPr>
              <a:xfrm rot="10800000">
                <a:off x="1389705" y="3548116"/>
                <a:ext cx="141056" cy="180898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3A6A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pic>
            <p:nvPicPr>
              <p:cNvPr id="420" name="Google Shape;420;p3"/>
              <p:cNvPicPr preferRelativeResize="0"/>
              <p:nvPr/>
            </p:nvPicPr>
            <p:blipFill rotWithShape="1">
              <a:blip r:embed="rId15">
                <a:alphaModFix/>
              </a:blip>
              <a:srcRect/>
              <a:stretch/>
            </p:blipFill>
            <p:spPr>
              <a:xfrm>
                <a:off x="897282" y="3789155"/>
                <a:ext cx="276663" cy="207742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421" name="Google Shape;421;p3"/>
              <p:cNvCxnSpPr/>
              <p:nvPr/>
            </p:nvCxnSpPr>
            <p:spPr>
              <a:xfrm rot="10800000">
                <a:off x="1173109" y="3979136"/>
                <a:ext cx="204115" cy="105546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3A6A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22" name="Google Shape;422;p3"/>
              <p:cNvCxnSpPr/>
              <p:nvPr/>
            </p:nvCxnSpPr>
            <p:spPr>
              <a:xfrm rot="10800000">
                <a:off x="381629" y="4928468"/>
                <a:ext cx="215237" cy="102678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3A6A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pic>
            <p:nvPicPr>
              <p:cNvPr id="423" name="Google Shape;423;p3"/>
              <p:cNvPicPr preferRelativeResize="0"/>
              <p:nvPr/>
            </p:nvPicPr>
            <p:blipFill rotWithShape="1">
              <a:blip r:embed="rId16">
                <a:alphaModFix/>
              </a:blip>
              <a:srcRect/>
              <a:stretch/>
            </p:blipFill>
            <p:spPr>
              <a:xfrm>
                <a:off x="173566" y="4760934"/>
                <a:ext cx="273438" cy="21430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24" name="Google Shape;424;p3"/>
              <p:cNvSpPr/>
              <p:nvPr/>
            </p:nvSpPr>
            <p:spPr>
              <a:xfrm>
                <a:off x="1933244" y="4358694"/>
                <a:ext cx="1728793" cy="613558"/>
              </a:xfrm>
              <a:prstGeom prst="rect">
                <a:avLst/>
              </a:prstGeom>
              <a:solidFill>
                <a:srgbClr val="FFFFFF">
                  <a:alpha val="6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900"/>
                  <a:buFont typeface="Calibri"/>
                  <a:buNone/>
                </a:pPr>
                <a:endParaRPr sz="9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2474779" y="4411557"/>
                <a:ext cx="1171433" cy="5078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Calibri"/>
                  <a:buNone/>
                </a:pPr>
                <a:r>
                  <a:rPr lang="en-US" sz="900" b="1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Incident Areas</a:t>
                </a:r>
                <a:endParaRPr/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Calibri"/>
                  <a:buNone/>
                </a:pPr>
                <a:endParaRPr sz="9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Calibri"/>
                  <a:buNone/>
                </a:pPr>
                <a:r>
                  <a:rPr lang="en-US" sz="900" b="1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Congested Locations </a:t>
                </a: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26" name="Google Shape;426;p3"/>
              <p:cNvGrpSpPr/>
              <p:nvPr/>
            </p:nvGrpSpPr>
            <p:grpSpPr>
              <a:xfrm>
                <a:off x="2004022" y="4726157"/>
                <a:ext cx="446627" cy="143403"/>
                <a:chOff x="1458580" y="4414473"/>
                <a:chExt cx="446627" cy="143403"/>
              </a:xfrm>
            </p:grpSpPr>
            <p:sp>
              <p:nvSpPr>
                <p:cNvPr id="427" name="Google Shape;427;p3"/>
                <p:cNvSpPr/>
                <p:nvPr/>
              </p:nvSpPr>
              <p:spPr>
                <a:xfrm>
                  <a:off x="1498536" y="4414473"/>
                  <a:ext cx="143403" cy="143403"/>
                </a:xfrm>
                <a:prstGeom prst="ellipse">
                  <a:avLst/>
                </a:prstGeom>
                <a:solidFill>
                  <a:srgbClr val="003A6A"/>
                </a:solidFill>
                <a:ln w="12700" cap="flat" cmpd="sng">
                  <a:solidFill>
                    <a:srgbClr val="003A6A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000"/>
                    <a:buFont typeface="Calibri"/>
                    <a:buNone/>
                  </a:pPr>
                  <a:r>
                    <a:rPr lang="en-US" sz="1000" b="1" i="0" u="none" strike="noStrike" cap="none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A</a:t>
                  </a:r>
                  <a:endParaRPr/>
                </a:p>
              </p:txBody>
            </p:sp>
            <p:sp>
              <p:nvSpPr>
                <p:cNvPr id="428" name="Google Shape;428;p3"/>
                <p:cNvSpPr/>
                <p:nvPr/>
              </p:nvSpPr>
              <p:spPr>
                <a:xfrm>
                  <a:off x="1721850" y="4414473"/>
                  <a:ext cx="143403" cy="143403"/>
                </a:xfrm>
                <a:prstGeom prst="ellipse">
                  <a:avLst/>
                </a:prstGeom>
                <a:solidFill>
                  <a:srgbClr val="003A6A"/>
                </a:solidFill>
                <a:ln w="12700" cap="flat" cmpd="sng">
                  <a:solidFill>
                    <a:srgbClr val="003A6A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000"/>
                    <a:buFont typeface="Calibri"/>
                    <a:buNone/>
                  </a:pPr>
                  <a:r>
                    <a:rPr lang="en-US" sz="1000" b="1" i="0" u="none" strike="noStrike" cap="none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B</a:t>
                  </a:r>
                  <a:endParaRPr/>
                </a:p>
              </p:txBody>
            </p:sp>
            <p:cxnSp>
              <p:nvCxnSpPr>
                <p:cNvPr id="429" name="Google Shape;429;p3"/>
                <p:cNvCxnSpPr/>
                <p:nvPr/>
              </p:nvCxnSpPr>
              <p:spPr>
                <a:xfrm rot="10800000">
                  <a:off x="1458580" y="4418631"/>
                  <a:ext cx="0" cy="135086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003A6A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30" name="Google Shape;430;p3"/>
                <p:cNvCxnSpPr/>
                <p:nvPr/>
              </p:nvCxnSpPr>
              <p:spPr>
                <a:xfrm rot="10800000">
                  <a:off x="1905207" y="4418631"/>
                  <a:ext cx="0" cy="135086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003A6A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31" name="Google Shape;431;p3"/>
                <p:cNvCxnSpPr/>
                <p:nvPr/>
              </p:nvCxnSpPr>
              <p:spPr>
                <a:xfrm rot="10800000">
                  <a:off x="1681894" y="4418631"/>
                  <a:ext cx="0" cy="135086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003A6A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pic>
            <p:nvPicPr>
              <p:cNvPr id="432" name="Google Shape;432;p3" descr="Logo&#10;&#10;Description automatically generated"/>
              <p:cNvPicPr preferRelativeResize="0"/>
              <p:nvPr/>
            </p:nvPicPr>
            <p:blipFill rotWithShape="1">
              <a:blip r:embed="rId17">
                <a:alphaModFix/>
              </a:blip>
              <a:srcRect/>
              <a:stretch/>
            </p:blipFill>
            <p:spPr>
              <a:xfrm>
                <a:off x="2107309" y="4415259"/>
                <a:ext cx="241497" cy="237751"/>
              </a:xfrm>
              <a:prstGeom prst="diamond">
                <a:avLst/>
              </a:prstGeom>
              <a:noFill/>
              <a:ln>
                <a:noFill/>
              </a:ln>
            </p:spPr>
          </p:pic>
          <p:sp>
            <p:nvSpPr>
              <p:cNvPr id="433" name="Google Shape;433;p3"/>
              <p:cNvSpPr/>
              <p:nvPr/>
            </p:nvSpPr>
            <p:spPr>
              <a:xfrm>
                <a:off x="1118089" y="4593009"/>
                <a:ext cx="558153" cy="2513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Calibri"/>
                  <a:buNone/>
                </a:pPr>
                <a:r>
                  <a:rPr lang="en-US" sz="1000" b="1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Fort </a:t>
                </a:r>
                <a:endParaRPr/>
              </a:p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Calibri"/>
                  <a:buNone/>
                </a:pPr>
                <a:r>
                  <a:rPr lang="en-US" sz="1000" b="1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Meade</a:t>
                </a:r>
                <a:endParaRPr/>
              </a:p>
            </p:txBody>
          </p:sp>
          <p:pic>
            <p:nvPicPr>
              <p:cNvPr id="434" name="Google Shape;434;p3"/>
              <p:cNvPicPr preferRelativeResize="0"/>
              <p:nvPr/>
            </p:nvPicPr>
            <p:blipFill rotWithShape="1">
              <a:blip r:embed="rId18">
                <a:alphaModFix/>
              </a:blip>
              <a:srcRect/>
              <a:stretch/>
            </p:blipFill>
            <p:spPr>
              <a:xfrm>
                <a:off x="2241460" y="2373520"/>
                <a:ext cx="159702" cy="12771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35" name="Google Shape;435;p3"/>
              <p:cNvPicPr preferRelativeResize="0"/>
              <p:nvPr/>
            </p:nvPicPr>
            <p:blipFill rotWithShape="1">
              <a:blip r:embed="rId18">
                <a:alphaModFix/>
              </a:blip>
              <a:srcRect/>
              <a:stretch/>
            </p:blipFill>
            <p:spPr>
              <a:xfrm>
                <a:off x="2367431" y="2786125"/>
                <a:ext cx="159702" cy="12771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36" name="Google Shape;436;p3"/>
              <p:cNvPicPr preferRelativeResize="0"/>
              <p:nvPr/>
            </p:nvPicPr>
            <p:blipFill rotWithShape="1">
              <a:blip r:embed="rId19">
                <a:alphaModFix/>
              </a:blip>
              <a:srcRect/>
              <a:stretch/>
            </p:blipFill>
            <p:spPr>
              <a:xfrm>
                <a:off x="3013141" y="2405128"/>
                <a:ext cx="159702" cy="12771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37" name="Google Shape;437;p3"/>
              <p:cNvPicPr preferRelativeResize="0"/>
              <p:nvPr/>
            </p:nvPicPr>
            <p:blipFill rotWithShape="1">
              <a:blip r:embed="rId19">
                <a:alphaModFix/>
              </a:blip>
              <a:srcRect/>
              <a:stretch/>
            </p:blipFill>
            <p:spPr>
              <a:xfrm>
                <a:off x="2651574" y="1704978"/>
                <a:ext cx="159702" cy="12771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438" name="Google Shape;438;p3"/>
            <p:cNvSpPr/>
            <p:nvPr/>
          </p:nvSpPr>
          <p:spPr>
            <a:xfrm>
              <a:off x="1326504" y="6069053"/>
              <a:ext cx="471854" cy="111414"/>
            </a:xfrm>
            <a:prstGeom prst="rect">
              <a:avLst/>
            </a:prstGeom>
            <a:solidFill>
              <a:srgbClr val="EB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9" name="Google Shape;439;p3"/>
          <p:cNvSpPr txBox="1"/>
          <p:nvPr/>
        </p:nvSpPr>
        <p:spPr>
          <a:xfrm>
            <a:off x="1950245" y="5411103"/>
            <a:ext cx="187466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7:50 AM (Morning Rush)</a:t>
            </a:r>
            <a:endParaRPr/>
          </a:p>
        </p:txBody>
      </p:sp>
      <p:sp>
        <p:nvSpPr>
          <p:cNvPr id="440" name="Google Shape;440;p3"/>
          <p:cNvSpPr txBox="1"/>
          <p:nvPr/>
        </p:nvSpPr>
        <p:spPr>
          <a:xfrm>
            <a:off x="1950245" y="5844526"/>
            <a:ext cx="187466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5:35 PM (Evening Rush)</a:t>
            </a:r>
            <a:endParaRPr/>
          </a:p>
        </p:txBody>
      </p:sp>
      <p:sp>
        <p:nvSpPr>
          <p:cNvPr id="441" name="Google Shape;441;p3"/>
          <p:cNvSpPr txBox="1"/>
          <p:nvPr/>
        </p:nvSpPr>
        <p:spPr>
          <a:xfrm>
            <a:off x="10060100" y="1785291"/>
            <a:ext cx="187466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7:50 AM (Morning Rush)</a:t>
            </a:r>
            <a:endParaRPr/>
          </a:p>
        </p:txBody>
      </p:sp>
      <p:sp>
        <p:nvSpPr>
          <p:cNvPr id="442" name="Google Shape;442;p3"/>
          <p:cNvSpPr txBox="1"/>
          <p:nvPr/>
        </p:nvSpPr>
        <p:spPr>
          <a:xfrm>
            <a:off x="10060100" y="2227895"/>
            <a:ext cx="187466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5:35 PM (Evening Rush)</a:t>
            </a:r>
            <a:endParaRPr/>
          </a:p>
        </p:txBody>
      </p:sp>
      <p:cxnSp>
        <p:nvCxnSpPr>
          <p:cNvPr id="443" name="Google Shape;443;p3"/>
          <p:cNvCxnSpPr/>
          <p:nvPr/>
        </p:nvCxnSpPr>
        <p:spPr>
          <a:xfrm>
            <a:off x="9940498" y="1794472"/>
            <a:ext cx="0" cy="658795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838401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4"/>
          <p:cNvSpPr/>
          <p:nvPr/>
        </p:nvSpPr>
        <p:spPr>
          <a:xfrm>
            <a:off x="4473878" y="3367323"/>
            <a:ext cx="2920403" cy="450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Morning rush </a:t>
            </a:r>
            <a:r>
              <a:rPr lang="en-US" sz="2000" b="1" i="0" u="none" strike="noStrike" cap="non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17.1</a:t>
            </a:r>
            <a:r>
              <a:rPr lang="en-US" sz="1200" b="1" i="0" u="none" strike="noStrike" cap="non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min</a:t>
            </a: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@ 7:55 AM </a:t>
            </a:r>
            <a:endParaRPr sz="1600" b="0" i="0" u="none" strike="noStrike" cap="none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4"/>
          <p:cNvSpPr/>
          <p:nvPr/>
        </p:nvSpPr>
        <p:spPr>
          <a:xfrm>
            <a:off x="4473878" y="3777164"/>
            <a:ext cx="2920403" cy="450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Evening rush </a:t>
            </a:r>
            <a:r>
              <a:rPr lang="en-US" sz="2000" b="1" i="0" u="none" strike="noStrike" cap="non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20.8</a:t>
            </a:r>
            <a:r>
              <a:rPr lang="en-US" sz="1200" b="1" i="0" u="none" strike="noStrike" cap="non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min</a:t>
            </a: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@ 4:55 PM </a:t>
            </a:r>
            <a:endParaRPr sz="1600" b="0" i="0" u="none" strike="noStrike" cap="none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4"/>
          <p:cNvSpPr/>
          <p:nvPr/>
        </p:nvSpPr>
        <p:spPr>
          <a:xfrm>
            <a:off x="3670977" y="306726"/>
            <a:ext cx="192492" cy="342334"/>
          </a:xfrm>
          <a:prstGeom prst="flowChartDelay">
            <a:avLst/>
          </a:prstGeom>
          <a:solidFill>
            <a:srgbClr val="51A8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4"/>
          <p:cNvSpPr/>
          <p:nvPr/>
        </p:nvSpPr>
        <p:spPr>
          <a:xfrm>
            <a:off x="502920" y="306726"/>
            <a:ext cx="3168057" cy="342334"/>
          </a:xfrm>
          <a:prstGeom prst="rect">
            <a:avLst/>
          </a:prstGeom>
          <a:solidFill>
            <a:srgbClr val="51A8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4"/>
          <p:cNvSpPr txBox="1"/>
          <p:nvPr/>
        </p:nvSpPr>
        <p:spPr>
          <a:xfrm>
            <a:off x="596795" y="197441"/>
            <a:ext cx="3502030" cy="493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lang="en-US" sz="1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MD-295 S @ MD-198</a:t>
            </a:r>
            <a:endParaRPr/>
          </a:p>
        </p:txBody>
      </p:sp>
      <p:sp>
        <p:nvSpPr>
          <p:cNvPr id="454" name="Google Shape;454;p4"/>
          <p:cNvSpPr/>
          <p:nvPr/>
        </p:nvSpPr>
        <p:spPr>
          <a:xfrm>
            <a:off x="0" y="1"/>
            <a:ext cx="12192000" cy="13442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5" name="Google Shape;455;p4" descr="Your Chance to Influence Transportation Policy in the Baltimore Region! -  Columbia, MD Patch"/>
          <p:cNvPicPr preferRelativeResize="0"/>
          <p:nvPr/>
        </p:nvPicPr>
        <p:blipFill rotWithShape="1">
          <a:blip r:embed="rId3">
            <a:alphaModFix/>
          </a:blip>
          <a:srcRect t="28487" b="28815"/>
          <a:stretch/>
        </p:blipFill>
        <p:spPr>
          <a:xfrm>
            <a:off x="185067" y="6398474"/>
            <a:ext cx="1079156" cy="345574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4"/>
          <p:cNvSpPr/>
          <p:nvPr/>
        </p:nvSpPr>
        <p:spPr>
          <a:xfrm>
            <a:off x="185067" y="231005"/>
            <a:ext cx="475488" cy="493776"/>
          </a:xfrm>
          <a:prstGeom prst="ellipse">
            <a:avLst/>
          </a:prstGeom>
          <a:solidFill>
            <a:srgbClr val="51A8D9"/>
          </a:solidFill>
          <a:ln w="38100" cap="flat" cmpd="sng">
            <a:solidFill>
              <a:srgbClr val="3870B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457" name="Google Shape;457;p4"/>
          <p:cNvSpPr txBox="1"/>
          <p:nvPr/>
        </p:nvSpPr>
        <p:spPr>
          <a:xfrm>
            <a:off x="10335839" y="144667"/>
            <a:ext cx="1954635" cy="599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A6A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3A6A"/>
                </a:solidFill>
                <a:latin typeface="Arial"/>
                <a:ea typeface="Arial"/>
                <a:cs typeface="Arial"/>
                <a:sym typeface="Arial"/>
              </a:rPr>
              <a:t>Q1 2022</a:t>
            </a:r>
            <a:endParaRPr/>
          </a:p>
        </p:txBody>
      </p:sp>
      <p:pic>
        <p:nvPicPr>
          <p:cNvPr id="458" name="Google Shape;458;p4"/>
          <p:cNvPicPr preferRelativeResize="0"/>
          <p:nvPr/>
        </p:nvPicPr>
        <p:blipFill rotWithShape="1">
          <a:blip r:embed="rId4">
            <a:alphaModFix/>
          </a:blip>
          <a:srcRect t="25291"/>
          <a:stretch/>
        </p:blipFill>
        <p:spPr>
          <a:xfrm>
            <a:off x="10530690" y="6357423"/>
            <a:ext cx="1270628" cy="382126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4"/>
          <p:cNvSpPr txBox="1"/>
          <p:nvPr/>
        </p:nvSpPr>
        <p:spPr>
          <a:xfrm>
            <a:off x="4414111" y="283745"/>
            <a:ext cx="5629381" cy="38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25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A6A"/>
              </a:buClr>
              <a:buSzPct val="100000"/>
              <a:buFont typeface="Arial"/>
              <a:buNone/>
            </a:pPr>
            <a:r>
              <a:rPr lang="en-US" sz="2400" b="0" i="0" u="none" strike="noStrike" cap="none">
                <a:solidFill>
                  <a:srgbClr val="003A6A"/>
                </a:solidFill>
                <a:latin typeface="Arial"/>
                <a:ea typeface="Arial"/>
                <a:cs typeface="Arial"/>
                <a:sym typeface="Arial"/>
              </a:rPr>
              <a:t>Quarterly Bottleneck Evaluation Summary</a:t>
            </a:r>
            <a:endParaRPr/>
          </a:p>
        </p:txBody>
      </p:sp>
      <p:pic>
        <p:nvPicPr>
          <p:cNvPr id="460" name="Google Shape;460;p4" descr="Mone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21273" y="3018254"/>
            <a:ext cx="565776" cy="565776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4"/>
          <p:cNvSpPr/>
          <p:nvPr/>
        </p:nvSpPr>
        <p:spPr>
          <a:xfrm>
            <a:off x="10006220" y="3307241"/>
            <a:ext cx="1461178" cy="1018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$2.273</a:t>
            </a:r>
            <a:r>
              <a:rPr lang="en-US" sz="2000" b="0" i="0" u="none" strike="noStrike" cap="non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/>
          </a:p>
        </p:txBody>
      </p:sp>
      <p:sp>
        <p:nvSpPr>
          <p:cNvPr id="462" name="Google Shape;462;p4"/>
          <p:cNvSpPr txBox="1"/>
          <p:nvPr/>
        </p:nvSpPr>
        <p:spPr>
          <a:xfrm>
            <a:off x="8618863" y="3616582"/>
            <a:ext cx="153041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total Q1 Delay Cost for this bottleneck</a:t>
            </a:r>
            <a:endParaRPr/>
          </a:p>
        </p:txBody>
      </p:sp>
      <p:pic>
        <p:nvPicPr>
          <p:cNvPr id="463" name="Google Shape;463;p4" descr="Gaug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10834" y="1106833"/>
            <a:ext cx="525806" cy="525806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4"/>
          <p:cNvSpPr/>
          <p:nvPr/>
        </p:nvSpPr>
        <p:spPr>
          <a:xfrm>
            <a:off x="8303865" y="5618766"/>
            <a:ext cx="1845414" cy="461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total Q1 Veh.-hrs. of Delay for this bottleneck</a:t>
            </a:r>
            <a:endParaRPr/>
          </a:p>
        </p:txBody>
      </p:sp>
      <p:sp>
        <p:nvSpPr>
          <p:cNvPr id="465" name="Google Shape;465;p4"/>
          <p:cNvSpPr txBox="1"/>
          <p:nvPr/>
        </p:nvSpPr>
        <p:spPr>
          <a:xfrm>
            <a:off x="9873446" y="5574195"/>
            <a:ext cx="159395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A6A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03A6A"/>
                </a:solidFill>
                <a:latin typeface="Arial"/>
                <a:ea typeface="Arial"/>
                <a:cs typeface="Arial"/>
                <a:sym typeface="Arial"/>
              </a:rPr>
              <a:t>75,293</a:t>
            </a:r>
            <a:r>
              <a:rPr lang="en-US" sz="2000" b="0" i="0" u="none" strike="noStrike" cap="none">
                <a:solidFill>
                  <a:srgbClr val="003A6A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/>
          </a:p>
        </p:txBody>
      </p:sp>
      <p:sp>
        <p:nvSpPr>
          <p:cNvPr id="466" name="Google Shape;466;p4"/>
          <p:cNvSpPr/>
          <p:nvPr/>
        </p:nvSpPr>
        <p:spPr>
          <a:xfrm>
            <a:off x="8845104" y="3116476"/>
            <a:ext cx="200453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A8D9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51A8D9"/>
                </a:solidFill>
                <a:latin typeface="Arial"/>
                <a:ea typeface="Arial"/>
                <a:cs typeface="Arial"/>
                <a:sym typeface="Arial"/>
              </a:rPr>
              <a:t>User Delay Cost</a:t>
            </a:r>
            <a:endParaRPr/>
          </a:p>
        </p:txBody>
      </p:sp>
      <p:sp>
        <p:nvSpPr>
          <p:cNvPr id="467" name="Google Shape;467;p4"/>
          <p:cNvSpPr/>
          <p:nvPr/>
        </p:nvSpPr>
        <p:spPr>
          <a:xfrm>
            <a:off x="4856619" y="1200459"/>
            <a:ext cx="250954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A8D9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51A8D9"/>
                </a:solidFill>
                <a:latin typeface="Arial"/>
                <a:ea typeface="Arial"/>
                <a:cs typeface="Arial"/>
                <a:sym typeface="Arial"/>
              </a:rPr>
              <a:t>Min Average Speed</a:t>
            </a:r>
            <a:endParaRPr/>
          </a:p>
        </p:txBody>
      </p:sp>
      <p:sp>
        <p:nvSpPr>
          <p:cNvPr id="468" name="Google Shape;468;p4"/>
          <p:cNvSpPr/>
          <p:nvPr/>
        </p:nvSpPr>
        <p:spPr>
          <a:xfrm>
            <a:off x="8775893" y="5065409"/>
            <a:ext cx="250954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A8D9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51A8D9"/>
                </a:solidFill>
                <a:latin typeface="Arial"/>
                <a:ea typeface="Arial"/>
                <a:cs typeface="Arial"/>
                <a:sym typeface="Arial"/>
              </a:rPr>
              <a:t>Vehicle-hrs. of Delay</a:t>
            </a:r>
            <a:endParaRPr/>
          </a:p>
        </p:txBody>
      </p:sp>
      <p:sp>
        <p:nvSpPr>
          <p:cNvPr id="469" name="Google Shape;469;p4"/>
          <p:cNvSpPr/>
          <p:nvPr/>
        </p:nvSpPr>
        <p:spPr>
          <a:xfrm>
            <a:off x="4856618" y="3035406"/>
            <a:ext cx="252189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A8D9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51A8D9"/>
                </a:solidFill>
                <a:latin typeface="Arial"/>
                <a:ea typeface="Arial"/>
                <a:cs typeface="Arial"/>
                <a:sym typeface="Arial"/>
              </a:rPr>
              <a:t>Max Average Travel Time</a:t>
            </a:r>
            <a:endParaRPr/>
          </a:p>
        </p:txBody>
      </p:sp>
      <p:sp>
        <p:nvSpPr>
          <p:cNvPr id="470" name="Google Shape;470;p4"/>
          <p:cNvSpPr/>
          <p:nvPr/>
        </p:nvSpPr>
        <p:spPr>
          <a:xfrm>
            <a:off x="4856619" y="4871349"/>
            <a:ext cx="278252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A8D9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51A8D9"/>
                </a:solidFill>
                <a:latin typeface="Arial"/>
                <a:ea typeface="Arial"/>
                <a:cs typeface="Arial"/>
                <a:sym typeface="Arial"/>
              </a:rPr>
              <a:t>Congested Locations</a:t>
            </a:r>
            <a:endParaRPr/>
          </a:p>
        </p:txBody>
      </p:sp>
      <p:sp>
        <p:nvSpPr>
          <p:cNvPr id="471" name="Google Shape;471;p4"/>
          <p:cNvSpPr/>
          <p:nvPr/>
        </p:nvSpPr>
        <p:spPr>
          <a:xfrm>
            <a:off x="8641974" y="1200459"/>
            <a:ext cx="287831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A8D9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51A8D9"/>
                </a:solidFill>
                <a:latin typeface="Arial"/>
                <a:ea typeface="Arial"/>
                <a:cs typeface="Arial"/>
                <a:sym typeface="Arial"/>
              </a:rPr>
              <a:t>Bottleneck Occurrences</a:t>
            </a:r>
            <a:endParaRPr/>
          </a:p>
        </p:txBody>
      </p:sp>
      <p:pic>
        <p:nvPicPr>
          <p:cNvPr id="472" name="Google Shape;472;p4" descr="Hourglass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333981" y="2964927"/>
            <a:ext cx="479512" cy="479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4" descr="Bottle with solid fill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238442" y="1104017"/>
            <a:ext cx="531438" cy="531438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p4"/>
          <p:cNvSpPr/>
          <p:nvPr/>
        </p:nvSpPr>
        <p:spPr>
          <a:xfrm>
            <a:off x="10090470" y="1546810"/>
            <a:ext cx="1376928" cy="766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600" b="0" i="0" u="none" strike="noStrike" cap="non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pm</a:t>
            </a:r>
            <a:r>
              <a:rPr lang="en-US" sz="1800" b="0" i="0" u="none" strike="noStrike" cap="non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2400" b="1" i="0" u="none" strike="noStrike" cap="non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r>
              <a:rPr lang="en-US" sz="1600" b="0" i="0" u="none" strike="noStrike" cap="non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pm</a:t>
            </a:r>
            <a:endParaRPr/>
          </a:p>
        </p:txBody>
      </p:sp>
      <p:sp>
        <p:nvSpPr>
          <p:cNvPr id="475" name="Google Shape;475;p4"/>
          <p:cNvSpPr/>
          <p:nvPr/>
        </p:nvSpPr>
        <p:spPr>
          <a:xfrm>
            <a:off x="8516227" y="1731389"/>
            <a:ext cx="1633052" cy="400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Most of the bottlenecks  occurred between</a:t>
            </a:r>
            <a:endParaRPr/>
          </a:p>
        </p:txBody>
      </p:sp>
      <p:sp>
        <p:nvSpPr>
          <p:cNvPr id="476" name="Google Shape;476;p4"/>
          <p:cNvSpPr txBox="1"/>
          <p:nvPr/>
        </p:nvSpPr>
        <p:spPr>
          <a:xfrm>
            <a:off x="4949498" y="5514608"/>
            <a:ext cx="248002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  6AM – 8AM </a:t>
            </a:r>
            <a:r>
              <a:rPr lang="en-US" sz="1200" b="0" i="0" u="none" strike="noStrike" cap="non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  Arundel Mills Blvd.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                        to MD-175</a:t>
            </a:r>
            <a:r>
              <a:rPr lang="en-US" sz="1200" b="1" i="0" u="none" strike="noStrike" cap="non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200" b="0" i="0" u="none" strike="noStrike" cap="none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4"/>
          <p:cNvSpPr/>
          <p:nvPr/>
        </p:nvSpPr>
        <p:spPr>
          <a:xfrm>
            <a:off x="4706591" y="5538510"/>
            <a:ext cx="240065" cy="240065"/>
          </a:xfrm>
          <a:prstGeom prst="ellipse">
            <a:avLst/>
          </a:prstGeom>
          <a:solidFill>
            <a:srgbClr val="003A6A"/>
          </a:solidFill>
          <a:ln w="12700" cap="flat" cmpd="sng">
            <a:solidFill>
              <a:srgbClr val="003A6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478" name="Google Shape;478;p4"/>
          <p:cNvSpPr/>
          <p:nvPr/>
        </p:nvSpPr>
        <p:spPr>
          <a:xfrm>
            <a:off x="4710121" y="6004888"/>
            <a:ext cx="240065" cy="240065"/>
          </a:xfrm>
          <a:prstGeom prst="ellipse">
            <a:avLst/>
          </a:prstGeom>
          <a:solidFill>
            <a:srgbClr val="003A6A"/>
          </a:solidFill>
          <a:ln w="12700" cap="flat" cmpd="sng">
            <a:solidFill>
              <a:srgbClr val="003A6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/>
          </a:p>
        </p:txBody>
      </p:sp>
      <p:sp>
        <p:nvSpPr>
          <p:cNvPr id="479" name="Google Shape;479;p4"/>
          <p:cNvSpPr txBox="1"/>
          <p:nvPr/>
        </p:nvSpPr>
        <p:spPr>
          <a:xfrm>
            <a:off x="5046805" y="5980985"/>
            <a:ext cx="243173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2PM – 7PM   </a:t>
            </a:r>
            <a:r>
              <a:rPr lang="en-US" sz="1200" b="0" i="0" u="none" strike="noStrike" cap="non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MD-175 to MD-198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4"/>
          <p:cNvSpPr/>
          <p:nvPr/>
        </p:nvSpPr>
        <p:spPr>
          <a:xfrm>
            <a:off x="4491498" y="1505430"/>
            <a:ext cx="2920403" cy="450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Morning rush </a:t>
            </a:r>
            <a:r>
              <a:rPr lang="en-US" sz="2000" b="1" i="0" u="none" strike="noStrike" cap="non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52.6</a:t>
            </a:r>
            <a:r>
              <a:rPr lang="en-US" sz="1200" b="1" i="0" u="none" strike="noStrike" cap="non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mph</a:t>
            </a: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@ 7:55 AM </a:t>
            </a:r>
            <a:endParaRPr sz="1600" b="0" i="0" u="none" strike="noStrike" cap="none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4"/>
          <p:cNvSpPr txBox="1"/>
          <p:nvPr/>
        </p:nvSpPr>
        <p:spPr>
          <a:xfrm>
            <a:off x="181493" y="855406"/>
            <a:ext cx="3497173" cy="1844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Southbound PM congestion </a:t>
            </a: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from MD 198 extends into the southern portion of the Baltimore region near Fort Meade occurring during both the morning and afternoon peak periods.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Calibri"/>
              <a:buNone/>
            </a:pP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Volume-related delays are most likely caused by factors such as Baltimore commuters to DC and Fort Meade, and the MD 295 merge with the heavily congested Capital Beltway.</a:t>
            </a:r>
            <a:endParaRPr/>
          </a:p>
        </p:txBody>
      </p:sp>
      <p:sp>
        <p:nvSpPr>
          <p:cNvPr id="482" name="Google Shape;482;p4"/>
          <p:cNvSpPr/>
          <p:nvPr/>
        </p:nvSpPr>
        <p:spPr>
          <a:xfrm>
            <a:off x="4473878" y="1915271"/>
            <a:ext cx="2955643" cy="450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Evening rush </a:t>
            </a:r>
            <a:r>
              <a:rPr lang="en-US" sz="2000" b="1" i="0" u="none" strike="noStrike" cap="non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43.1</a:t>
            </a:r>
            <a:r>
              <a:rPr lang="en-US" sz="1200" b="1" i="0" u="none" strike="noStrike" cap="non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mph</a:t>
            </a: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@ 4:55 PM </a:t>
            </a:r>
            <a:endParaRPr sz="1600" b="0" i="0" u="none" strike="noStrike" cap="none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83" name="Google Shape;483;p4"/>
          <p:cNvCxnSpPr/>
          <p:nvPr/>
        </p:nvCxnSpPr>
        <p:spPr>
          <a:xfrm>
            <a:off x="7740316" y="1070696"/>
            <a:ext cx="0" cy="5322890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84" name="Google Shape;484;p4"/>
          <p:cNvCxnSpPr/>
          <p:nvPr/>
        </p:nvCxnSpPr>
        <p:spPr>
          <a:xfrm>
            <a:off x="4275770" y="2614863"/>
            <a:ext cx="7244523" cy="0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85" name="Google Shape;485;p4"/>
          <p:cNvCxnSpPr/>
          <p:nvPr/>
        </p:nvCxnSpPr>
        <p:spPr>
          <a:xfrm>
            <a:off x="4275770" y="4567130"/>
            <a:ext cx="7244523" cy="0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86" name="Google Shape;486;p4"/>
          <p:cNvSpPr/>
          <p:nvPr/>
        </p:nvSpPr>
        <p:spPr>
          <a:xfrm>
            <a:off x="7547811" y="2410987"/>
            <a:ext cx="401050" cy="4010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p4"/>
          <p:cNvSpPr/>
          <p:nvPr/>
        </p:nvSpPr>
        <p:spPr>
          <a:xfrm>
            <a:off x="7539791" y="4366605"/>
            <a:ext cx="401050" cy="4010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8" name="Google Shape;488;p4"/>
          <p:cNvCxnSpPr/>
          <p:nvPr/>
        </p:nvCxnSpPr>
        <p:spPr>
          <a:xfrm>
            <a:off x="3970421" y="855406"/>
            <a:ext cx="0" cy="5538180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489" name="Google Shape;489;p4"/>
          <p:cNvGrpSpPr/>
          <p:nvPr/>
        </p:nvGrpSpPr>
        <p:grpSpPr>
          <a:xfrm>
            <a:off x="8288229" y="4918148"/>
            <a:ext cx="431864" cy="512821"/>
            <a:chOff x="8288689" y="1213440"/>
            <a:chExt cx="883474" cy="1049090"/>
          </a:xfrm>
        </p:grpSpPr>
        <p:pic>
          <p:nvPicPr>
            <p:cNvPr id="490" name="Google Shape;490;p4" descr="Car Mechanic with solid fill"/>
            <p:cNvPicPr preferRelativeResize="0"/>
            <p:nvPr/>
          </p:nvPicPr>
          <p:blipFill rotWithShape="1">
            <a:blip r:embed="rId9">
              <a:alphaModFix/>
            </a:blip>
            <a:srcRect l="10000" t="27788" r="10000"/>
            <a:stretch/>
          </p:blipFill>
          <p:spPr>
            <a:xfrm>
              <a:off x="8288689" y="1475049"/>
              <a:ext cx="872415" cy="78748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91" name="Google Shape;491;p4"/>
            <p:cNvGrpSpPr/>
            <p:nvPr/>
          </p:nvGrpSpPr>
          <p:grpSpPr>
            <a:xfrm>
              <a:off x="8648943" y="1213440"/>
              <a:ext cx="523220" cy="523220"/>
              <a:chOff x="10065561" y="997021"/>
              <a:chExt cx="523220" cy="523220"/>
            </a:xfrm>
          </p:grpSpPr>
          <p:sp>
            <p:nvSpPr>
              <p:cNvPr id="492" name="Google Shape;492;p4"/>
              <p:cNvSpPr/>
              <p:nvPr/>
            </p:nvSpPr>
            <p:spPr>
              <a:xfrm>
                <a:off x="10143383" y="1075244"/>
                <a:ext cx="367576" cy="367576"/>
              </a:xfrm>
              <a:prstGeom prst="ellipse">
                <a:avLst/>
              </a:prstGeom>
              <a:solidFill>
                <a:schemeClr val="lt1"/>
              </a:solid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93" name="Google Shape;493;p4" descr="Clock with solid fill"/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10065561" y="997021"/>
                <a:ext cx="523220" cy="52322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494" name="Google Shape;494;p4"/>
          <p:cNvGrpSpPr/>
          <p:nvPr/>
        </p:nvGrpSpPr>
        <p:grpSpPr>
          <a:xfrm>
            <a:off x="4326076" y="4841719"/>
            <a:ext cx="495323" cy="502969"/>
            <a:chOff x="5608319" y="4574343"/>
            <a:chExt cx="1039021" cy="1055058"/>
          </a:xfrm>
        </p:grpSpPr>
        <p:pic>
          <p:nvPicPr>
            <p:cNvPr id="495" name="Google Shape;495;p4" descr="Car Mechanic with solid fill"/>
            <p:cNvPicPr preferRelativeResize="0"/>
            <p:nvPr/>
          </p:nvPicPr>
          <p:blipFill rotWithShape="1">
            <a:blip r:embed="rId9">
              <a:alphaModFix/>
            </a:blip>
            <a:srcRect l="10000" t="27788" r="10000"/>
            <a:stretch/>
          </p:blipFill>
          <p:spPr>
            <a:xfrm>
              <a:off x="5915820" y="4574343"/>
              <a:ext cx="731520" cy="6603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6" name="Google Shape;496;p4" descr="Car Mechanic with solid fill"/>
            <p:cNvPicPr preferRelativeResize="0"/>
            <p:nvPr/>
          </p:nvPicPr>
          <p:blipFill rotWithShape="1">
            <a:blip r:embed="rId11">
              <a:alphaModFix/>
            </a:blip>
            <a:srcRect l="10000" t="27788" r="10000"/>
            <a:stretch/>
          </p:blipFill>
          <p:spPr>
            <a:xfrm>
              <a:off x="5608319" y="4780244"/>
              <a:ext cx="731520" cy="6603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7" name="Google Shape;497;p4" descr="Car Mechanic with solid fill"/>
            <p:cNvPicPr preferRelativeResize="0"/>
            <p:nvPr/>
          </p:nvPicPr>
          <p:blipFill rotWithShape="1">
            <a:blip r:embed="rId9">
              <a:alphaModFix/>
            </a:blip>
            <a:srcRect l="10000" t="27788" r="10000"/>
            <a:stretch/>
          </p:blipFill>
          <p:spPr>
            <a:xfrm>
              <a:off x="5907111" y="4969099"/>
              <a:ext cx="731520" cy="66030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98" name="Google Shape;498;p4"/>
          <p:cNvSpPr txBox="1"/>
          <p:nvPr/>
        </p:nvSpPr>
        <p:spPr>
          <a:xfrm>
            <a:off x="8096" y="6086857"/>
            <a:ext cx="384396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(there were </a:t>
            </a:r>
            <a:r>
              <a:rPr lang="en-US" sz="12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224 agency-reported events</a:t>
            </a: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during Q1 2022 )</a:t>
            </a:r>
            <a:endParaRPr/>
          </a:p>
        </p:txBody>
      </p:sp>
      <p:grpSp>
        <p:nvGrpSpPr>
          <p:cNvPr id="499" name="Google Shape;499;p4"/>
          <p:cNvGrpSpPr/>
          <p:nvPr/>
        </p:nvGrpSpPr>
        <p:grpSpPr>
          <a:xfrm>
            <a:off x="177244" y="2389267"/>
            <a:ext cx="3530206" cy="3677256"/>
            <a:chOff x="247462" y="2613185"/>
            <a:chExt cx="3530206" cy="3677256"/>
          </a:xfrm>
        </p:grpSpPr>
        <p:grpSp>
          <p:nvGrpSpPr>
            <p:cNvPr id="500" name="Google Shape;500;p4"/>
            <p:cNvGrpSpPr/>
            <p:nvPr/>
          </p:nvGrpSpPr>
          <p:grpSpPr>
            <a:xfrm>
              <a:off x="247462" y="2613185"/>
              <a:ext cx="3530206" cy="3677256"/>
              <a:chOff x="173566" y="1368672"/>
              <a:chExt cx="3530206" cy="3677256"/>
            </a:xfrm>
          </p:grpSpPr>
          <p:pic>
            <p:nvPicPr>
              <p:cNvPr id="501" name="Google Shape;501;p4"/>
              <p:cNvPicPr preferRelativeResize="0"/>
              <p:nvPr/>
            </p:nvPicPr>
            <p:blipFill rotWithShape="1">
              <a:blip r:embed="rId12">
                <a:alphaModFix/>
              </a:blip>
              <a:srcRect l="54094" t="35689" r="30340" b="12295"/>
              <a:stretch/>
            </p:blipFill>
            <p:spPr>
              <a:xfrm>
                <a:off x="182632" y="1368672"/>
                <a:ext cx="3521140" cy="367725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02" name="Google Shape;502;p4"/>
              <p:cNvPicPr preferRelativeResize="0"/>
              <p:nvPr/>
            </p:nvPicPr>
            <p:blipFill rotWithShape="1">
              <a:blip r:embed="rId13">
                <a:alphaModFix/>
              </a:blip>
              <a:srcRect/>
              <a:stretch/>
            </p:blipFill>
            <p:spPr>
              <a:xfrm>
                <a:off x="1785349" y="2711730"/>
                <a:ext cx="487300" cy="3819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03" name="Google Shape;503;p4"/>
              <p:cNvSpPr/>
              <p:nvPr/>
            </p:nvSpPr>
            <p:spPr>
              <a:xfrm>
                <a:off x="1470567" y="3932674"/>
                <a:ext cx="1128357" cy="3368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Calibri"/>
                  <a:buNone/>
                </a:pPr>
                <a:r>
                  <a:rPr lang="en-US" sz="1000" b="1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Arundel Mills Blvd.</a:t>
                </a:r>
                <a:endParaRPr/>
              </a:p>
            </p:txBody>
          </p:sp>
          <p:cxnSp>
            <p:nvCxnSpPr>
              <p:cNvPr id="504" name="Google Shape;504;p4"/>
              <p:cNvCxnSpPr>
                <a:stCxn id="503" idx="0"/>
              </p:cNvCxnSpPr>
              <p:nvPr/>
            </p:nvCxnSpPr>
            <p:spPr>
              <a:xfrm rot="10800000">
                <a:off x="1725446" y="3782374"/>
                <a:ext cx="309300" cy="150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grpSp>
            <p:nvGrpSpPr>
              <p:cNvPr id="505" name="Google Shape;505;p4"/>
              <p:cNvGrpSpPr/>
              <p:nvPr/>
            </p:nvGrpSpPr>
            <p:grpSpPr>
              <a:xfrm>
                <a:off x="573230" y="4061057"/>
                <a:ext cx="174426" cy="167527"/>
                <a:chOff x="1668688" y="2836831"/>
                <a:chExt cx="180542" cy="161210"/>
              </a:xfrm>
            </p:grpSpPr>
            <p:sp>
              <p:nvSpPr>
                <p:cNvPr id="506" name="Google Shape;506;p4"/>
                <p:cNvSpPr/>
                <p:nvPr/>
              </p:nvSpPr>
              <p:spPr>
                <a:xfrm>
                  <a:off x="1668689" y="2836831"/>
                  <a:ext cx="180541" cy="161210"/>
                </a:xfrm>
                <a:prstGeom prst="roundRect">
                  <a:avLst>
                    <a:gd name="adj" fmla="val 10380"/>
                  </a:avLst>
                </a:prstGeom>
                <a:solidFill>
                  <a:srgbClr val="FFFFFF"/>
                </a:solidFill>
                <a:ln w="12700" cap="flat" cmpd="sng">
                  <a:solidFill>
                    <a:srgbClr val="00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b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800"/>
                    <a:buFont typeface="Calibri"/>
                    <a:buNone/>
                  </a:pPr>
                  <a:r>
                    <a:rPr lang="en-US" sz="800" b="1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32</a:t>
                  </a:r>
                  <a:endParaRPr/>
                </a:p>
              </p:txBody>
            </p:sp>
            <p:cxnSp>
              <p:nvCxnSpPr>
                <p:cNvPr id="507" name="Google Shape;507;p4"/>
                <p:cNvCxnSpPr/>
                <p:nvPr/>
              </p:nvCxnSpPr>
              <p:spPr>
                <a:xfrm>
                  <a:off x="1668688" y="2876031"/>
                  <a:ext cx="180541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sp>
            <p:nvSpPr>
              <p:cNvPr id="508" name="Google Shape;508;p4"/>
              <p:cNvSpPr/>
              <p:nvPr/>
            </p:nvSpPr>
            <p:spPr>
              <a:xfrm>
                <a:off x="921340" y="4394086"/>
                <a:ext cx="181103" cy="173314"/>
              </a:xfrm>
              <a:prstGeom prst="ellipse">
                <a:avLst/>
              </a:prstGeom>
              <a:solidFill>
                <a:srgbClr val="003A6A"/>
              </a:solidFill>
              <a:ln w="12700" cap="flat" cmpd="sng">
                <a:solidFill>
                  <a:srgbClr val="003A6A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Calibri"/>
                  <a:buNone/>
                </a:pPr>
                <a:r>
                  <a:rPr lang="en-US" sz="12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</a:t>
                </a:r>
                <a:endParaRPr/>
              </a:p>
            </p:txBody>
          </p:sp>
          <p:sp>
            <p:nvSpPr>
              <p:cNvPr id="509" name="Google Shape;509;p4"/>
              <p:cNvSpPr/>
              <p:nvPr/>
            </p:nvSpPr>
            <p:spPr>
              <a:xfrm>
                <a:off x="1283141" y="3675131"/>
                <a:ext cx="181103" cy="181103"/>
              </a:xfrm>
              <a:prstGeom prst="ellipse">
                <a:avLst/>
              </a:prstGeom>
              <a:solidFill>
                <a:srgbClr val="003A6A"/>
              </a:solidFill>
              <a:ln w="12700" cap="flat" cmpd="sng">
                <a:solidFill>
                  <a:srgbClr val="003A6A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Calibri"/>
                  <a:buNone/>
                </a:pPr>
                <a:r>
                  <a:rPr lang="en-US" sz="12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</a:t>
                </a:r>
                <a:endParaRPr/>
              </a:p>
            </p:txBody>
          </p:sp>
          <p:cxnSp>
            <p:nvCxnSpPr>
              <p:cNvPr id="510" name="Google Shape;510;p4"/>
              <p:cNvCxnSpPr/>
              <p:nvPr/>
            </p:nvCxnSpPr>
            <p:spPr>
              <a:xfrm rot="10800000">
                <a:off x="1389705" y="3548116"/>
                <a:ext cx="141056" cy="180898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3A6A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pic>
            <p:nvPicPr>
              <p:cNvPr id="511" name="Google Shape;511;p4"/>
              <p:cNvPicPr preferRelativeResize="0"/>
              <p:nvPr/>
            </p:nvPicPr>
            <p:blipFill rotWithShape="1">
              <a:blip r:embed="rId14">
                <a:alphaModFix/>
              </a:blip>
              <a:srcRect/>
              <a:stretch/>
            </p:blipFill>
            <p:spPr>
              <a:xfrm>
                <a:off x="897282" y="3789155"/>
                <a:ext cx="276663" cy="207742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512" name="Google Shape;512;p4"/>
              <p:cNvCxnSpPr/>
              <p:nvPr/>
            </p:nvCxnSpPr>
            <p:spPr>
              <a:xfrm rot="10800000">
                <a:off x="1173109" y="3979136"/>
                <a:ext cx="204115" cy="105546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3A6A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13" name="Google Shape;513;p4"/>
              <p:cNvCxnSpPr/>
              <p:nvPr/>
            </p:nvCxnSpPr>
            <p:spPr>
              <a:xfrm rot="10800000">
                <a:off x="381629" y="4928468"/>
                <a:ext cx="215237" cy="102678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3A6A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pic>
            <p:nvPicPr>
              <p:cNvPr id="514" name="Google Shape;514;p4"/>
              <p:cNvPicPr preferRelativeResize="0"/>
              <p:nvPr/>
            </p:nvPicPr>
            <p:blipFill rotWithShape="1">
              <a:blip r:embed="rId15">
                <a:alphaModFix/>
              </a:blip>
              <a:srcRect/>
              <a:stretch/>
            </p:blipFill>
            <p:spPr>
              <a:xfrm>
                <a:off x="173566" y="4760934"/>
                <a:ext cx="273438" cy="21430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15" name="Google Shape;515;p4"/>
              <p:cNvSpPr/>
              <p:nvPr/>
            </p:nvSpPr>
            <p:spPr>
              <a:xfrm>
                <a:off x="1933244" y="4358694"/>
                <a:ext cx="1728793" cy="613558"/>
              </a:xfrm>
              <a:prstGeom prst="rect">
                <a:avLst/>
              </a:prstGeom>
              <a:solidFill>
                <a:srgbClr val="FFFFFF">
                  <a:alpha val="6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Calibri"/>
                  <a:buNone/>
                </a:pPr>
                <a:endParaRPr sz="9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6" name="Google Shape;516;p4"/>
              <p:cNvSpPr txBox="1"/>
              <p:nvPr/>
            </p:nvSpPr>
            <p:spPr>
              <a:xfrm>
                <a:off x="2474779" y="4411557"/>
                <a:ext cx="1171433" cy="5078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Calibri"/>
                  <a:buNone/>
                </a:pPr>
                <a:r>
                  <a:rPr lang="en-US" sz="900" b="1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Incident Areas</a:t>
                </a:r>
                <a:endParaRPr/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Calibri"/>
                  <a:buNone/>
                </a:pPr>
                <a:endParaRPr sz="9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Calibri"/>
                  <a:buNone/>
                </a:pPr>
                <a:r>
                  <a:rPr lang="en-US" sz="900" b="1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Congested Locations </a:t>
                </a: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17" name="Google Shape;517;p4"/>
              <p:cNvGrpSpPr/>
              <p:nvPr/>
            </p:nvGrpSpPr>
            <p:grpSpPr>
              <a:xfrm>
                <a:off x="2004022" y="4726157"/>
                <a:ext cx="446627" cy="143403"/>
                <a:chOff x="1458580" y="4414473"/>
                <a:chExt cx="446627" cy="143403"/>
              </a:xfrm>
            </p:grpSpPr>
            <p:sp>
              <p:nvSpPr>
                <p:cNvPr id="518" name="Google Shape;518;p4"/>
                <p:cNvSpPr/>
                <p:nvPr/>
              </p:nvSpPr>
              <p:spPr>
                <a:xfrm>
                  <a:off x="1498536" y="4414473"/>
                  <a:ext cx="143403" cy="143403"/>
                </a:xfrm>
                <a:prstGeom prst="ellipse">
                  <a:avLst/>
                </a:prstGeom>
                <a:solidFill>
                  <a:srgbClr val="003A6A"/>
                </a:solidFill>
                <a:ln w="12700" cap="flat" cmpd="sng">
                  <a:solidFill>
                    <a:srgbClr val="003A6A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000"/>
                    <a:buFont typeface="Calibri"/>
                    <a:buNone/>
                  </a:pPr>
                  <a:r>
                    <a:rPr lang="en-US" sz="1000" b="1" i="0" u="none" strike="noStrike" cap="none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A</a:t>
                  </a:r>
                  <a:endParaRPr/>
                </a:p>
              </p:txBody>
            </p:sp>
            <p:sp>
              <p:nvSpPr>
                <p:cNvPr id="519" name="Google Shape;519;p4"/>
                <p:cNvSpPr/>
                <p:nvPr/>
              </p:nvSpPr>
              <p:spPr>
                <a:xfrm>
                  <a:off x="1721850" y="4414473"/>
                  <a:ext cx="143403" cy="143403"/>
                </a:xfrm>
                <a:prstGeom prst="ellipse">
                  <a:avLst/>
                </a:prstGeom>
                <a:solidFill>
                  <a:srgbClr val="003A6A"/>
                </a:solidFill>
                <a:ln w="12700" cap="flat" cmpd="sng">
                  <a:solidFill>
                    <a:srgbClr val="003A6A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000"/>
                    <a:buFont typeface="Calibri"/>
                    <a:buNone/>
                  </a:pPr>
                  <a:r>
                    <a:rPr lang="en-US" sz="1000" b="1" i="0" u="none" strike="noStrike" cap="none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B</a:t>
                  </a:r>
                  <a:endParaRPr/>
                </a:p>
              </p:txBody>
            </p:sp>
            <p:cxnSp>
              <p:nvCxnSpPr>
                <p:cNvPr id="520" name="Google Shape;520;p4"/>
                <p:cNvCxnSpPr/>
                <p:nvPr/>
              </p:nvCxnSpPr>
              <p:spPr>
                <a:xfrm rot="10800000">
                  <a:off x="1458580" y="4418631"/>
                  <a:ext cx="0" cy="135086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003A6A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21" name="Google Shape;521;p4"/>
                <p:cNvCxnSpPr/>
                <p:nvPr/>
              </p:nvCxnSpPr>
              <p:spPr>
                <a:xfrm rot="10800000">
                  <a:off x="1905207" y="4418631"/>
                  <a:ext cx="0" cy="135086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003A6A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22" name="Google Shape;522;p4"/>
                <p:cNvCxnSpPr/>
                <p:nvPr/>
              </p:nvCxnSpPr>
              <p:spPr>
                <a:xfrm rot="10800000">
                  <a:off x="1681894" y="4418631"/>
                  <a:ext cx="0" cy="135086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003A6A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pic>
            <p:nvPicPr>
              <p:cNvPr id="523" name="Google Shape;523;p4" descr="Logo&#10;&#10;Description automatically generated"/>
              <p:cNvPicPr preferRelativeResize="0"/>
              <p:nvPr/>
            </p:nvPicPr>
            <p:blipFill rotWithShape="1">
              <a:blip r:embed="rId16">
                <a:alphaModFix/>
              </a:blip>
              <a:srcRect/>
              <a:stretch/>
            </p:blipFill>
            <p:spPr>
              <a:xfrm>
                <a:off x="2107309" y="4415259"/>
                <a:ext cx="241497" cy="237751"/>
              </a:xfrm>
              <a:prstGeom prst="diamond">
                <a:avLst/>
              </a:prstGeom>
              <a:noFill/>
              <a:ln>
                <a:noFill/>
              </a:ln>
            </p:spPr>
          </p:pic>
          <p:sp>
            <p:nvSpPr>
              <p:cNvPr id="524" name="Google Shape;524;p4"/>
              <p:cNvSpPr/>
              <p:nvPr/>
            </p:nvSpPr>
            <p:spPr>
              <a:xfrm>
                <a:off x="1118089" y="4593009"/>
                <a:ext cx="558153" cy="2513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Calibri"/>
                  <a:buNone/>
                </a:pPr>
                <a:r>
                  <a:rPr lang="en-US" sz="1000" b="1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Fort </a:t>
                </a:r>
                <a:endParaRPr/>
              </a:p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Calibri"/>
                  <a:buNone/>
                </a:pPr>
                <a:r>
                  <a:rPr lang="en-US" sz="1000" b="1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Meade</a:t>
                </a:r>
                <a:endParaRPr/>
              </a:p>
            </p:txBody>
          </p:sp>
          <p:pic>
            <p:nvPicPr>
              <p:cNvPr id="525" name="Google Shape;525;p4"/>
              <p:cNvPicPr preferRelativeResize="0"/>
              <p:nvPr/>
            </p:nvPicPr>
            <p:blipFill rotWithShape="1">
              <a:blip r:embed="rId17">
                <a:alphaModFix/>
              </a:blip>
              <a:srcRect/>
              <a:stretch/>
            </p:blipFill>
            <p:spPr>
              <a:xfrm>
                <a:off x="2241460" y="2373520"/>
                <a:ext cx="159702" cy="12771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26" name="Google Shape;526;p4"/>
              <p:cNvPicPr preferRelativeResize="0"/>
              <p:nvPr/>
            </p:nvPicPr>
            <p:blipFill rotWithShape="1">
              <a:blip r:embed="rId17">
                <a:alphaModFix/>
              </a:blip>
              <a:srcRect/>
              <a:stretch/>
            </p:blipFill>
            <p:spPr>
              <a:xfrm>
                <a:off x="2367431" y="2786125"/>
                <a:ext cx="159702" cy="12771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27" name="Google Shape;527;p4"/>
              <p:cNvPicPr preferRelativeResize="0"/>
              <p:nvPr/>
            </p:nvPicPr>
            <p:blipFill rotWithShape="1">
              <a:blip r:embed="rId18">
                <a:alphaModFix/>
              </a:blip>
              <a:srcRect/>
              <a:stretch/>
            </p:blipFill>
            <p:spPr>
              <a:xfrm>
                <a:off x="3013141" y="2405128"/>
                <a:ext cx="159702" cy="12771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28" name="Google Shape;528;p4"/>
              <p:cNvPicPr preferRelativeResize="0"/>
              <p:nvPr/>
            </p:nvPicPr>
            <p:blipFill rotWithShape="1">
              <a:blip r:embed="rId18">
                <a:alphaModFix/>
              </a:blip>
              <a:srcRect/>
              <a:stretch/>
            </p:blipFill>
            <p:spPr>
              <a:xfrm>
                <a:off x="2651574" y="1704978"/>
                <a:ext cx="159702" cy="12771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529" name="Google Shape;529;p4"/>
            <p:cNvSpPr/>
            <p:nvPr/>
          </p:nvSpPr>
          <p:spPr>
            <a:xfrm>
              <a:off x="1326504" y="6069053"/>
              <a:ext cx="471854" cy="111414"/>
            </a:xfrm>
            <a:prstGeom prst="rect">
              <a:avLst/>
            </a:prstGeom>
            <a:solidFill>
              <a:srgbClr val="EB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6363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5"/>
          <p:cNvSpPr/>
          <p:nvPr/>
        </p:nvSpPr>
        <p:spPr>
          <a:xfrm>
            <a:off x="9483500" y="656069"/>
            <a:ext cx="2708500" cy="481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A6A"/>
              </a:buClr>
              <a:buSzPts val="1400"/>
              <a:buFont typeface="Calibri"/>
              <a:buNone/>
            </a:pPr>
            <a:r>
              <a:rPr lang="en-US" sz="1400" b="0" i="0" u="none" strike="noStrike" cap="none">
                <a:solidFill>
                  <a:srgbClr val="003A6A"/>
                </a:solidFill>
                <a:latin typeface="Calibri"/>
                <a:ea typeface="Calibri"/>
                <a:cs typeface="Calibri"/>
                <a:sym typeface="Calibri"/>
              </a:rPr>
              <a:t>(Change from Q1 2021                   )</a:t>
            </a:r>
            <a:endParaRPr/>
          </a:p>
        </p:txBody>
      </p:sp>
      <p:sp>
        <p:nvSpPr>
          <p:cNvPr id="536" name="Google Shape;536;p5"/>
          <p:cNvSpPr/>
          <p:nvPr/>
        </p:nvSpPr>
        <p:spPr>
          <a:xfrm>
            <a:off x="4008932" y="3367323"/>
            <a:ext cx="2920403" cy="450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Morning rush </a:t>
            </a:r>
            <a:r>
              <a:rPr lang="en-US" sz="2000" b="1" i="0" u="none" strike="noStrike" cap="non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17.1</a:t>
            </a:r>
            <a:r>
              <a:rPr lang="en-US" sz="1200" b="1" i="0" u="none" strike="noStrike" cap="non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min</a:t>
            </a: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@ 7:55 AM </a:t>
            </a:r>
            <a:endParaRPr sz="1600" b="0" i="0" u="none" strike="noStrike" cap="none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5"/>
          <p:cNvSpPr/>
          <p:nvPr/>
        </p:nvSpPr>
        <p:spPr>
          <a:xfrm>
            <a:off x="4008932" y="3777164"/>
            <a:ext cx="2920403" cy="450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Evening rush </a:t>
            </a:r>
            <a:r>
              <a:rPr lang="en-US" sz="2000" b="1" i="0" u="none" strike="noStrike" cap="non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20.8</a:t>
            </a:r>
            <a:r>
              <a:rPr lang="en-US" sz="1200" b="1" i="0" u="none" strike="noStrike" cap="non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min</a:t>
            </a: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@ 4:55 PM </a:t>
            </a:r>
            <a:endParaRPr sz="1600" b="0" i="0" u="none" strike="noStrike" cap="none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5"/>
          <p:cNvSpPr/>
          <p:nvPr/>
        </p:nvSpPr>
        <p:spPr>
          <a:xfrm>
            <a:off x="3670977" y="306726"/>
            <a:ext cx="192492" cy="342334"/>
          </a:xfrm>
          <a:prstGeom prst="flowChartDelay">
            <a:avLst/>
          </a:prstGeom>
          <a:solidFill>
            <a:srgbClr val="51A8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9" name="Google Shape;539;p5"/>
          <p:cNvSpPr/>
          <p:nvPr/>
        </p:nvSpPr>
        <p:spPr>
          <a:xfrm>
            <a:off x="502920" y="306726"/>
            <a:ext cx="3168057" cy="342334"/>
          </a:xfrm>
          <a:prstGeom prst="rect">
            <a:avLst/>
          </a:prstGeom>
          <a:solidFill>
            <a:srgbClr val="51A8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0" name="Google Shape;540;p5"/>
          <p:cNvSpPr txBox="1"/>
          <p:nvPr/>
        </p:nvSpPr>
        <p:spPr>
          <a:xfrm>
            <a:off x="596795" y="197441"/>
            <a:ext cx="3502030" cy="493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lang="en-US" sz="1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MD-295 S @ MD-198</a:t>
            </a:r>
            <a:endParaRPr/>
          </a:p>
        </p:txBody>
      </p:sp>
      <p:sp>
        <p:nvSpPr>
          <p:cNvPr id="541" name="Google Shape;541;p5"/>
          <p:cNvSpPr/>
          <p:nvPr/>
        </p:nvSpPr>
        <p:spPr>
          <a:xfrm>
            <a:off x="0" y="1"/>
            <a:ext cx="12192000" cy="13442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2" name="Google Shape;542;p5" descr="Your Chance to Influence Transportation Policy in the Baltimore Region! -  Columbia, MD Patch"/>
          <p:cNvPicPr preferRelativeResize="0"/>
          <p:nvPr/>
        </p:nvPicPr>
        <p:blipFill rotWithShape="1">
          <a:blip r:embed="rId3">
            <a:alphaModFix/>
          </a:blip>
          <a:srcRect t="28487" b="28815"/>
          <a:stretch/>
        </p:blipFill>
        <p:spPr>
          <a:xfrm>
            <a:off x="185067" y="6398474"/>
            <a:ext cx="1079156" cy="345574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p5"/>
          <p:cNvSpPr/>
          <p:nvPr/>
        </p:nvSpPr>
        <p:spPr>
          <a:xfrm>
            <a:off x="185067" y="231005"/>
            <a:ext cx="475488" cy="493776"/>
          </a:xfrm>
          <a:prstGeom prst="ellipse">
            <a:avLst/>
          </a:prstGeom>
          <a:solidFill>
            <a:srgbClr val="51A8D9"/>
          </a:solidFill>
          <a:ln w="38100" cap="flat" cmpd="sng">
            <a:solidFill>
              <a:srgbClr val="3870B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544" name="Google Shape;544;p5"/>
          <p:cNvSpPr txBox="1"/>
          <p:nvPr/>
        </p:nvSpPr>
        <p:spPr>
          <a:xfrm>
            <a:off x="10335839" y="144667"/>
            <a:ext cx="1954635" cy="599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A6A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3A6A"/>
                </a:solidFill>
                <a:latin typeface="Arial"/>
                <a:ea typeface="Arial"/>
                <a:cs typeface="Arial"/>
                <a:sym typeface="Arial"/>
              </a:rPr>
              <a:t>Q1 2022</a:t>
            </a:r>
            <a:endParaRPr/>
          </a:p>
        </p:txBody>
      </p:sp>
      <p:pic>
        <p:nvPicPr>
          <p:cNvPr id="545" name="Google Shape;545;p5"/>
          <p:cNvPicPr preferRelativeResize="0"/>
          <p:nvPr/>
        </p:nvPicPr>
        <p:blipFill rotWithShape="1">
          <a:blip r:embed="rId4">
            <a:alphaModFix/>
          </a:blip>
          <a:srcRect t="25291"/>
          <a:stretch/>
        </p:blipFill>
        <p:spPr>
          <a:xfrm>
            <a:off x="10530690" y="6357423"/>
            <a:ext cx="1270628" cy="382126"/>
          </a:xfrm>
          <a:prstGeom prst="rect">
            <a:avLst/>
          </a:prstGeom>
          <a:noFill/>
          <a:ln>
            <a:noFill/>
          </a:ln>
        </p:spPr>
      </p:pic>
      <p:sp>
        <p:nvSpPr>
          <p:cNvPr id="546" name="Google Shape;546;p5"/>
          <p:cNvSpPr txBox="1"/>
          <p:nvPr/>
        </p:nvSpPr>
        <p:spPr>
          <a:xfrm>
            <a:off x="4414111" y="283745"/>
            <a:ext cx="5629381" cy="38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25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A6A"/>
              </a:buClr>
              <a:buSzPct val="100000"/>
              <a:buFont typeface="Arial"/>
              <a:buNone/>
            </a:pPr>
            <a:r>
              <a:rPr lang="en-US" sz="2400" b="0" i="0" u="none" strike="noStrike" cap="none">
                <a:solidFill>
                  <a:srgbClr val="003A6A"/>
                </a:solidFill>
                <a:latin typeface="Arial"/>
                <a:ea typeface="Arial"/>
                <a:cs typeface="Arial"/>
                <a:sym typeface="Arial"/>
              </a:rPr>
              <a:t>Quarterly Bottleneck Evaluation Summary</a:t>
            </a:r>
            <a:endParaRPr/>
          </a:p>
        </p:txBody>
      </p:sp>
      <p:pic>
        <p:nvPicPr>
          <p:cNvPr id="547" name="Google Shape;547;p5" descr="Mone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21273" y="3097852"/>
            <a:ext cx="565776" cy="565776"/>
          </a:xfrm>
          <a:prstGeom prst="rect">
            <a:avLst/>
          </a:prstGeom>
          <a:noFill/>
          <a:ln>
            <a:noFill/>
          </a:ln>
        </p:spPr>
      </p:pic>
      <p:sp>
        <p:nvSpPr>
          <p:cNvPr id="548" name="Google Shape;548;p5"/>
          <p:cNvSpPr/>
          <p:nvPr/>
        </p:nvSpPr>
        <p:spPr>
          <a:xfrm>
            <a:off x="9689433" y="3386839"/>
            <a:ext cx="1454690" cy="1018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$2.273</a:t>
            </a:r>
            <a:r>
              <a:rPr lang="en-US" sz="2000" b="0" i="0" u="none" strike="noStrike" cap="non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/>
          </a:p>
        </p:txBody>
      </p:sp>
      <p:sp>
        <p:nvSpPr>
          <p:cNvPr id="549" name="Google Shape;549;p5"/>
          <p:cNvSpPr txBox="1"/>
          <p:nvPr/>
        </p:nvSpPr>
        <p:spPr>
          <a:xfrm>
            <a:off x="8263859" y="3696180"/>
            <a:ext cx="153041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total Q1 Delay Cost for this bottleneck</a:t>
            </a:r>
            <a:endParaRPr/>
          </a:p>
        </p:txBody>
      </p:sp>
      <p:pic>
        <p:nvPicPr>
          <p:cNvPr id="550" name="Google Shape;550;p5" descr="Gaug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91415" y="1078400"/>
            <a:ext cx="525806" cy="525806"/>
          </a:xfrm>
          <a:prstGeom prst="rect">
            <a:avLst/>
          </a:prstGeom>
          <a:noFill/>
          <a:ln>
            <a:noFill/>
          </a:ln>
        </p:spPr>
      </p:pic>
      <p:sp>
        <p:nvSpPr>
          <p:cNvPr id="551" name="Google Shape;551;p5"/>
          <p:cNvSpPr/>
          <p:nvPr/>
        </p:nvSpPr>
        <p:spPr>
          <a:xfrm>
            <a:off x="7948861" y="5589513"/>
            <a:ext cx="1845414" cy="461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total Q1 Veh-hrs. of Delay for this bottleneck</a:t>
            </a:r>
            <a:endParaRPr/>
          </a:p>
        </p:txBody>
      </p:sp>
      <p:sp>
        <p:nvSpPr>
          <p:cNvPr id="552" name="Google Shape;552;p5"/>
          <p:cNvSpPr txBox="1"/>
          <p:nvPr/>
        </p:nvSpPr>
        <p:spPr>
          <a:xfrm>
            <a:off x="9794275" y="5589427"/>
            <a:ext cx="134984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A6A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03A6A"/>
                </a:solidFill>
                <a:latin typeface="Arial"/>
                <a:ea typeface="Arial"/>
                <a:cs typeface="Arial"/>
                <a:sym typeface="Arial"/>
              </a:rPr>
              <a:t>75,293</a:t>
            </a:r>
            <a:r>
              <a:rPr lang="en-US" sz="2000" b="0" i="0" u="none" strike="noStrike" cap="none">
                <a:solidFill>
                  <a:srgbClr val="003A6A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/>
          </a:p>
        </p:txBody>
      </p:sp>
      <p:sp>
        <p:nvSpPr>
          <p:cNvPr id="553" name="Google Shape;553;p5"/>
          <p:cNvSpPr/>
          <p:nvPr/>
        </p:nvSpPr>
        <p:spPr>
          <a:xfrm>
            <a:off x="8845104" y="3196074"/>
            <a:ext cx="200453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A8D9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51A8D9"/>
                </a:solidFill>
                <a:latin typeface="Arial"/>
                <a:ea typeface="Arial"/>
                <a:cs typeface="Arial"/>
                <a:sym typeface="Arial"/>
              </a:rPr>
              <a:t>User Delay Cost</a:t>
            </a:r>
            <a:endParaRPr/>
          </a:p>
        </p:txBody>
      </p:sp>
      <p:sp>
        <p:nvSpPr>
          <p:cNvPr id="554" name="Google Shape;554;p5"/>
          <p:cNvSpPr/>
          <p:nvPr/>
        </p:nvSpPr>
        <p:spPr>
          <a:xfrm>
            <a:off x="4856619" y="1172026"/>
            <a:ext cx="250954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A8D9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51A8D9"/>
                </a:solidFill>
                <a:latin typeface="Arial"/>
                <a:ea typeface="Arial"/>
                <a:cs typeface="Arial"/>
                <a:sym typeface="Arial"/>
              </a:rPr>
              <a:t>Min Average Speed</a:t>
            </a:r>
            <a:endParaRPr/>
          </a:p>
        </p:txBody>
      </p:sp>
      <p:sp>
        <p:nvSpPr>
          <p:cNvPr id="555" name="Google Shape;555;p5"/>
          <p:cNvSpPr/>
          <p:nvPr/>
        </p:nvSpPr>
        <p:spPr>
          <a:xfrm>
            <a:off x="8775893" y="5065409"/>
            <a:ext cx="250954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A8D9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51A8D9"/>
                </a:solidFill>
                <a:latin typeface="Arial"/>
                <a:ea typeface="Arial"/>
                <a:cs typeface="Arial"/>
                <a:sym typeface="Arial"/>
              </a:rPr>
              <a:t>Vehicle-hrs. of Delay</a:t>
            </a:r>
            <a:endParaRPr/>
          </a:p>
        </p:txBody>
      </p:sp>
      <p:sp>
        <p:nvSpPr>
          <p:cNvPr id="556" name="Google Shape;556;p5"/>
          <p:cNvSpPr/>
          <p:nvPr/>
        </p:nvSpPr>
        <p:spPr>
          <a:xfrm>
            <a:off x="4856618" y="3035406"/>
            <a:ext cx="263217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A8D9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51A8D9"/>
                </a:solidFill>
                <a:latin typeface="Arial"/>
                <a:ea typeface="Arial"/>
                <a:cs typeface="Arial"/>
                <a:sym typeface="Arial"/>
              </a:rPr>
              <a:t>Max Average Travel Time</a:t>
            </a:r>
            <a:endParaRPr/>
          </a:p>
        </p:txBody>
      </p:sp>
      <p:sp>
        <p:nvSpPr>
          <p:cNvPr id="557" name="Google Shape;557;p5"/>
          <p:cNvSpPr/>
          <p:nvPr/>
        </p:nvSpPr>
        <p:spPr>
          <a:xfrm>
            <a:off x="4856619" y="4926910"/>
            <a:ext cx="278252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A8D9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51A8D9"/>
                </a:solidFill>
                <a:latin typeface="Arial"/>
                <a:ea typeface="Arial"/>
                <a:cs typeface="Arial"/>
                <a:sym typeface="Arial"/>
              </a:rPr>
              <a:t>Congested Locations</a:t>
            </a:r>
            <a:endParaRPr/>
          </a:p>
        </p:txBody>
      </p:sp>
      <p:sp>
        <p:nvSpPr>
          <p:cNvPr id="558" name="Google Shape;558;p5"/>
          <p:cNvSpPr/>
          <p:nvPr/>
        </p:nvSpPr>
        <p:spPr>
          <a:xfrm>
            <a:off x="8641974" y="1357110"/>
            <a:ext cx="287831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A8D9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51A8D9"/>
                </a:solidFill>
                <a:latin typeface="Arial"/>
                <a:ea typeface="Arial"/>
                <a:cs typeface="Arial"/>
                <a:sym typeface="Arial"/>
              </a:rPr>
              <a:t>Bottleneck Occurrences</a:t>
            </a:r>
            <a:endParaRPr/>
          </a:p>
        </p:txBody>
      </p:sp>
      <p:pic>
        <p:nvPicPr>
          <p:cNvPr id="559" name="Google Shape;559;p5" descr="Hourglass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314562" y="2964927"/>
            <a:ext cx="479512" cy="479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Google Shape;560;p5" descr="Bottle with solid fill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238442" y="1276057"/>
            <a:ext cx="531438" cy="531438"/>
          </a:xfrm>
          <a:prstGeom prst="rect">
            <a:avLst/>
          </a:prstGeom>
          <a:noFill/>
          <a:ln>
            <a:noFill/>
          </a:ln>
        </p:spPr>
      </p:pic>
      <p:sp>
        <p:nvSpPr>
          <p:cNvPr id="561" name="Google Shape;561;p5"/>
          <p:cNvSpPr/>
          <p:nvPr/>
        </p:nvSpPr>
        <p:spPr>
          <a:xfrm>
            <a:off x="9767195" y="1631933"/>
            <a:ext cx="1376928" cy="766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600" b="0" i="0" u="none" strike="noStrike" cap="non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pm</a:t>
            </a:r>
            <a:r>
              <a:rPr lang="en-US" sz="1800" b="0" i="0" u="none" strike="noStrike" cap="non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2400" b="1" i="0" u="none" strike="noStrike" cap="non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r>
              <a:rPr lang="en-US" sz="1600" b="0" i="0" u="none" strike="noStrike" cap="non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pm</a:t>
            </a:r>
            <a:endParaRPr/>
          </a:p>
        </p:txBody>
      </p:sp>
      <p:sp>
        <p:nvSpPr>
          <p:cNvPr id="562" name="Google Shape;562;p5"/>
          <p:cNvSpPr/>
          <p:nvPr/>
        </p:nvSpPr>
        <p:spPr>
          <a:xfrm>
            <a:off x="8161223" y="1816512"/>
            <a:ext cx="1633052" cy="400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Most of the bottlenecks  occurred between</a:t>
            </a:r>
            <a:endParaRPr/>
          </a:p>
        </p:txBody>
      </p:sp>
      <p:sp>
        <p:nvSpPr>
          <p:cNvPr id="563" name="Google Shape;563;p5"/>
          <p:cNvSpPr txBox="1"/>
          <p:nvPr/>
        </p:nvSpPr>
        <p:spPr>
          <a:xfrm>
            <a:off x="4657018" y="5457845"/>
            <a:ext cx="248002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  6AM – 8AM </a:t>
            </a:r>
            <a:r>
              <a:rPr lang="en-US" sz="1200" b="0" i="0" u="none" strike="noStrike" cap="non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  Arundel Mills Blvd.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                        to MD-175</a:t>
            </a:r>
            <a:r>
              <a:rPr lang="en-US" sz="1200" b="1" i="0" u="none" strike="noStrike" cap="non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200" b="0" i="0" u="none" strike="noStrike" cap="none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5"/>
          <p:cNvSpPr/>
          <p:nvPr/>
        </p:nvSpPr>
        <p:spPr>
          <a:xfrm>
            <a:off x="4414111" y="5481747"/>
            <a:ext cx="240065" cy="240065"/>
          </a:xfrm>
          <a:prstGeom prst="ellipse">
            <a:avLst/>
          </a:prstGeom>
          <a:solidFill>
            <a:srgbClr val="003A6A"/>
          </a:solidFill>
          <a:ln w="12700" cap="flat" cmpd="sng">
            <a:solidFill>
              <a:srgbClr val="003A6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565" name="Google Shape;565;p5"/>
          <p:cNvSpPr/>
          <p:nvPr/>
        </p:nvSpPr>
        <p:spPr>
          <a:xfrm>
            <a:off x="4417641" y="5948125"/>
            <a:ext cx="240065" cy="240065"/>
          </a:xfrm>
          <a:prstGeom prst="ellipse">
            <a:avLst/>
          </a:prstGeom>
          <a:solidFill>
            <a:srgbClr val="003A6A"/>
          </a:solidFill>
          <a:ln w="12700" cap="flat" cmpd="sng">
            <a:solidFill>
              <a:srgbClr val="003A6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/>
          </a:p>
        </p:txBody>
      </p:sp>
      <p:sp>
        <p:nvSpPr>
          <p:cNvPr id="566" name="Google Shape;566;p5"/>
          <p:cNvSpPr txBox="1"/>
          <p:nvPr/>
        </p:nvSpPr>
        <p:spPr>
          <a:xfrm>
            <a:off x="4754325" y="5924222"/>
            <a:ext cx="243173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2PM – 7PM   </a:t>
            </a:r>
            <a:r>
              <a:rPr lang="en-US" sz="1200" b="0" i="0" u="none" strike="noStrike" cap="non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MD-175 to MD-198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5"/>
          <p:cNvSpPr/>
          <p:nvPr/>
        </p:nvSpPr>
        <p:spPr>
          <a:xfrm>
            <a:off x="4098825" y="1457687"/>
            <a:ext cx="2920403" cy="450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Morning rush </a:t>
            </a:r>
            <a:r>
              <a:rPr lang="en-US" sz="2000" b="1" i="0" u="none" strike="noStrike" cap="non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52.6</a:t>
            </a:r>
            <a:r>
              <a:rPr lang="en-US" sz="1200" b="1" i="0" u="none" strike="noStrike" cap="non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mph</a:t>
            </a: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@ 7:55 AM </a:t>
            </a:r>
            <a:endParaRPr sz="1600" b="0" i="0" u="none" strike="noStrike" cap="none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5"/>
          <p:cNvSpPr txBox="1"/>
          <p:nvPr/>
        </p:nvSpPr>
        <p:spPr>
          <a:xfrm>
            <a:off x="181493" y="855194"/>
            <a:ext cx="3497173" cy="1844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Southbound PM congestion </a:t>
            </a: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from MD 198 extends into the southern portion of the Baltimore region near Fort Meade occurring during both the morning and afternoon peak periods.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Calibri"/>
              <a:buNone/>
            </a:pP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Volume-related delays are most likely caused by factors such as Baltimore commuters to DC and Fort Meade, and the MD 295 merge with the heavily congested Capital Beltway.</a:t>
            </a:r>
            <a:endParaRPr/>
          </a:p>
        </p:txBody>
      </p:sp>
      <p:sp>
        <p:nvSpPr>
          <p:cNvPr id="569" name="Google Shape;569;p5"/>
          <p:cNvSpPr/>
          <p:nvPr/>
        </p:nvSpPr>
        <p:spPr>
          <a:xfrm>
            <a:off x="4098825" y="1867528"/>
            <a:ext cx="2920403" cy="450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Evening rush  </a:t>
            </a:r>
            <a:r>
              <a:rPr lang="en-US" sz="2000" b="1" i="0" u="none" strike="noStrike" cap="non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43.1</a:t>
            </a:r>
            <a:r>
              <a:rPr lang="en-US" sz="1200" b="1" i="0" u="none" strike="noStrike" cap="non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mph</a:t>
            </a: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@ 4:55 PM </a:t>
            </a:r>
            <a:endParaRPr sz="1600" b="0" i="0" u="none" strike="noStrike" cap="none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70" name="Google Shape;570;p5"/>
          <p:cNvCxnSpPr/>
          <p:nvPr/>
        </p:nvCxnSpPr>
        <p:spPr>
          <a:xfrm>
            <a:off x="4275770" y="2614863"/>
            <a:ext cx="7244523" cy="0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71" name="Google Shape;571;p5"/>
          <p:cNvCxnSpPr/>
          <p:nvPr/>
        </p:nvCxnSpPr>
        <p:spPr>
          <a:xfrm>
            <a:off x="4275770" y="4567130"/>
            <a:ext cx="7244523" cy="0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72" name="Google Shape;572;p5"/>
          <p:cNvCxnSpPr/>
          <p:nvPr/>
        </p:nvCxnSpPr>
        <p:spPr>
          <a:xfrm>
            <a:off x="3970421" y="855406"/>
            <a:ext cx="0" cy="5345815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73" name="Google Shape;573;p5"/>
          <p:cNvSpPr/>
          <p:nvPr/>
        </p:nvSpPr>
        <p:spPr>
          <a:xfrm rot="10800000" flipH="1">
            <a:off x="6995156" y="2039848"/>
            <a:ext cx="192538" cy="165981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" name="Google Shape;574;p5"/>
          <p:cNvSpPr/>
          <p:nvPr/>
        </p:nvSpPr>
        <p:spPr>
          <a:xfrm>
            <a:off x="7000523" y="1615584"/>
            <a:ext cx="192538" cy="192538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5" name="Google Shape;575;p5"/>
          <p:cNvSpPr/>
          <p:nvPr/>
        </p:nvSpPr>
        <p:spPr>
          <a:xfrm>
            <a:off x="6914922" y="3939984"/>
            <a:ext cx="192538" cy="165981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p5"/>
          <p:cNvSpPr/>
          <p:nvPr/>
        </p:nvSpPr>
        <p:spPr>
          <a:xfrm>
            <a:off x="6918547" y="3562403"/>
            <a:ext cx="192538" cy="165981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" name="Google Shape;577;p5"/>
          <p:cNvSpPr/>
          <p:nvPr/>
        </p:nvSpPr>
        <p:spPr>
          <a:xfrm>
            <a:off x="11138838" y="1954353"/>
            <a:ext cx="192538" cy="165981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8" name="Google Shape;578;p5"/>
          <p:cNvSpPr/>
          <p:nvPr/>
        </p:nvSpPr>
        <p:spPr>
          <a:xfrm>
            <a:off x="11137537" y="3840481"/>
            <a:ext cx="192538" cy="165981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" name="Google Shape;579;p5"/>
          <p:cNvSpPr/>
          <p:nvPr/>
        </p:nvSpPr>
        <p:spPr>
          <a:xfrm>
            <a:off x="11157905" y="5749799"/>
            <a:ext cx="192538" cy="165981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80" name="Google Shape;580;p5"/>
          <p:cNvGrpSpPr/>
          <p:nvPr/>
        </p:nvGrpSpPr>
        <p:grpSpPr>
          <a:xfrm>
            <a:off x="11273841" y="836031"/>
            <a:ext cx="644931" cy="132736"/>
            <a:chOff x="11279337" y="835492"/>
            <a:chExt cx="644931" cy="132736"/>
          </a:xfrm>
        </p:grpSpPr>
        <p:sp>
          <p:nvSpPr>
            <p:cNvPr id="581" name="Google Shape;581;p5"/>
            <p:cNvSpPr/>
            <p:nvPr/>
          </p:nvSpPr>
          <p:spPr>
            <a:xfrm>
              <a:off x="11279337" y="835492"/>
              <a:ext cx="214977" cy="132736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5"/>
            <p:cNvSpPr/>
            <p:nvPr/>
          </p:nvSpPr>
          <p:spPr>
            <a:xfrm>
              <a:off x="11494314" y="835492"/>
              <a:ext cx="214977" cy="132736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583;p5"/>
            <p:cNvSpPr/>
            <p:nvPr/>
          </p:nvSpPr>
          <p:spPr>
            <a:xfrm>
              <a:off x="11709291" y="835492"/>
              <a:ext cx="214977" cy="1327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584" name="Google Shape;584;p5"/>
          <p:cNvCxnSpPr/>
          <p:nvPr/>
        </p:nvCxnSpPr>
        <p:spPr>
          <a:xfrm>
            <a:off x="11767257" y="902399"/>
            <a:ext cx="77796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85" name="Google Shape;585;p5"/>
          <p:cNvSpPr txBox="1"/>
          <p:nvPr/>
        </p:nvSpPr>
        <p:spPr>
          <a:xfrm>
            <a:off x="11255494" y="794677"/>
            <a:ext cx="27548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🞥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" name="Google Shape;586;p5"/>
          <p:cNvSpPr txBox="1"/>
          <p:nvPr/>
        </p:nvSpPr>
        <p:spPr>
          <a:xfrm>
            <a:off x="11460650" y="794677"/>
            <a:ext cx="23884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⬤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7" name="Google Shape;587;p5"/>
          <p:cNvSpPr txBox="1"/>
          <p:nvPr/>
        </p:nvSpPr>
        <p:spPr>
          <a:xfrm>
            <a:off x="7173272" y="2024776"/>
            <a:ext cx="612843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900"/>
              <a:buFont typeface="Calibri"/>
              <a:buNone/>
            </a:pPr>
            <a:r>
              <a:rPr lang="en-US" sz="9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-3.3 mph</a:t>
            </a:r>
            <a:endParaRPr/>
          </a:p>
        </p:txBody>
      </p:sp>
      <p:sp>
        <p:nvSpPr>
          <p:cNvPr id="588" name="Google Shape;588;p5"/>
          <p:cNvSpPr txBox="1"/>
          <p:nvPr/>
        </p:nvSpPr>
        <p:spPr>
          <a:xfrm>
            <a:off x="7173272" y="1633239"/>
            <a:ext cx="612843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900"/>
              <a:buFont typeface="Calibri"/>
              <a:buNone/>
            </a:pPr>
            <a:r>
              <a:rPr lang="en-US" sz="900" b="1" i="0" u="none" strike="noStrike" cap="none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0 mph</a:t>
            </a:r>
            <a:endParaRPr/>
          </a:p>
        </p:txBody>
      </p:sp>
      <p:sp>
        <p:nvSpPr>
          <p:cNvPr id="589" name="Google Shape;589;p5"/>
          <p:cNvSpPr txBox="1"/>
          <p:nvPr/>
        </p:nvSpPr>
        <p:spPr>
          <a:xfrm>
            <a:off x="7096167" y="3938942"/>
            <a:ext cx="666426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900"/>
              <a:buFont typeface="Calibri"/>
              <a:buNone/>
            </a:pPr>
            <a:r>
              <a:rPr lang="en-US" sz="9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+ 6.1 min</a:t>
            </a:r>
            <a:endParaRPr/>
          </a:p>
        </p:txBody>
      </p:sp>
      <p:sp>
        <p:nvSpPr>
          <p:cNvPr id="590" name="Google Shape;590;p5"/>
          <p:cNvSpPr txBox="1"/>
          <p:nvPr/>
        </p:nvSpPr>
        <p:spPr>
          <a:xfrm>
            <a:off x="7096167" y="3560294"/>
            <a:ext cx="686248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900"/>
              <a:buFont typeface="Calibri"/>
              <a:buNone/>
            </a:pPr>
            <a:r>
              <a:rPr lang="en-US" sz="9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+ 4.2 min</a:t>
            </a:r>
            <a:endParaRPr/>
          </a:p>
        </p:txBody>
      </p:sp>
      <p:cxnSp>
        <p:nvCxnSpPr>
          <p:cNvPr id="591" name="Google Shape;591;p5"/>
          <p:cNvCxnSpPr/>
          <p:nvPr/>
        </p:nvCxnSpPr>
        <p:spPr>
          <a:xfrm>
            <a:off x="7744326" y="855406"/>
            <a:ext cx="0" cy="5345815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92" name="Google Shape;592;p5"/>
          <p:cNvSpPr/>
          <p:nvPr/>
        </p:nvSpPr>
        <p:spPr>
          <a:xfrm>
            <a:off x="7543801" y="2410987"/>
            <a:ext cx="401050" cy="4010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3" name="Google Shape;593;p5"/>
          <p:cNvSpPr/>
          <p:nvPr/>
        </p:nvSpPr>
        <p:spPr>
          <a:xfrm>
            <a:off x="7543801" y="4366605"/>
            <a:ext cx="401050" cy="4010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4" name="Google Shape;594;p5"/>
          <p:cNvSpPr txBox="1"/>
          <p:nvPr/>
        </p:nvSpPr>
        <p:spPr>
          <a:xfrm>
            <a:off x="11330074" y="1954353"/>
            <a:ext cx="819621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900"/>
              <a:buFont typeface="Calibri"/>
              <a:buNone/>
            </a:pPr>
            <a:r>
              <a:rPr lang="en-US" sz="9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+ 1  hour</a:t>
            </a:r>
            <a:endParaRPr/>
          </a:p>
        </p:txBody>
      </p:sp>
      <p:sp>
        <p:nvSpPr>
          <p:cNvPr id="595" name="Google Shape;595;p5"/>
          <p:cNvSpPr txBox="1"/>
          <p:nvPr/>
        </p:nvSpPr>
        <p:spPr>
          <a:xfrm>
            <a:off x="11330074" y="3840481"/>
            <a:ext cx="714349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900"/>
              <a:buFont typeface="Calibri"/>
              <a:buNone/>
            </a:pPr>
            <a:r>
              <a:rPr lang="en-US" sz="9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+ $1.016M</a:t>
            </a:r>
            <a:endParaRPr/>
          </a:p>
        </p:txBody>
      </p:sp>
      <p:sp>
        <p:nvSpPr>
          <p:cNvPr id="596" name="Google Shape;596;p5"/>
          <p:cNvSpPr txBox="1"/>
          <p:nvPr/>
        </p:nvSpPr>
        <p:spPr>
          <a:xfrm>
            <a:off x="11336647" y="5752507"/>
            <a:ext cx="714349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900"/>
              <a:buFont typeface="Calibri"/>
              <a:buNone/>
            </a:pPr>
            <a:r>
              <a:rPr lang="en-US" sz="9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+ 33.641h</a:t>
            </a:r>
            <a:endParaRPr/>
          </a:p>
        </p:txBody>
      </p:sp>
      <p:sp>
        <p:nvSpPr>
          <p:cNvPr id="597" name="Google Shape;597;p5"/>
          <p:cNvSpPr txBox="1"/>
          <p:nvPr/>
        </p:nvSpPr>
        <p:spPr>
          <a:xfrm>
            <a:off x="7065461" y="5478778"/>
            <a:ext cx="686248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900"/>
              <a:buFont typeface="Calibri"/>
              <a:buNone/>
            </a:pPr>
            <a:r>
              <a:rPr lang="en-US" sz="9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N/A</a:t>
            </a:r>
            <a:endParaRPr/>
          </a:p>
        </p:txBody>
      </p:sp>
      <p:sp>
        <p:nvSpPr>
          <p:cNvPr id="598" name="Google Shape;598;p5"/>
          <p:cNvSpPr txBox="1"/>
          <p:nvPr/>
        </p:nvSpPr>
        <p:spPr>
          <a:xfrm>
            <a:off x="7065461" y="5958751"/>
            <a:ext cx="686248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900"/>
              <a:buFont typeface="Calibri"/>
              <a:buNone/>
            </a:pPr>
            <a:r>
              <a:rPr lang="en-US" sz="9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N/A</a:t>
            </a:r>
            <a:endParaRPr/>
          </a:p>
        </p:txBody>
      </p:sp>
      <p:grpSp>
        <p:nvGrpSpPr>
          <p:cNvPr id="599" name="Google Shape;599;p5"/>
          <p:cNvGrpSpPr/>
          <p:nvPr/>
        </p:nvGrpSpPr>
        <p:grpSpPr>
          <a:xfrm>
            <a:off x="8288229" y="4918148"/>
            <a:ext cx="431864" cy="512821"/>
            <a:chOff x="8288689" y="1213440"/>
            <a:chExt cx="883474" cy="1049090"/>
          </a:xfrm>
        </p:grpSpPr>
        <p:pic>
          <p:nvPicPr>
            <p:cNvPr id="600" name="Google Shape;600;p5" descr="Car Mechanic with solid fill"/>
            <p:cNvPicPr preferRelativeResize="0"/>
            <p:nvPr/>
          </p:nvPicPr>
          <p:blipFill rotWithShape="1">
            <a:blip r:embed="rId9">
              <a:alphaModFix/>
            </a:blip>
            <a:srcRect l="10000" t="27788" r="10000"/>
            <a:stretch/>
          </p:blipFill>
          <p:spPr>
            <a:xfrm>
              <a:off x="8288689" y="1475049"/>
              <a:ext cx="872415" cy="78748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01" name="Google Shape;601;p5"/>
            <p:cNvGrpSpPr/>
            <p:nvPr/>
          </p:nvGrpSpPr>
          <p:grpSpPr>
            <a:xfrm>
              <a:off x="8648943" y="1213440"/>
              <a:ext cx="523220" cy="523220"/>
              <a:chOff x="10065561" y="997021"/>
              <a:chExt cx="523220" cy="523220"/>
            </a:xfrm>
          </p:grpSpPr>
          <p:sp>
            <p:nvSpPr>
              <p:cNvPr id="602" name="Google Shape;602;p5"/>
              <p:cNvSpPr/>
              <p:nvPr/>
            </p:nvSpPr>
            <p:spPr>
              <a:xfrm>
                <a:off x="10143383" y="1075244"/>
                <a:ext cx="367576" cy="367576"/>
              </a:xfrm>
              <a:prstGeom prst="ellipse">
                <a:avLst/>
              </a:prstGeom>
              <a:solidFill>
                <a:schemeClr val="lt1"/>
              </a:solid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03" name="Google Shape;603;p5" descr="Clock with solid fill"/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10065561" y="997021"/>
                <a:ext cx="523220" cy="52322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604" name="Google Shape;604;p5"/>
          <p:cNvGrpSpPr/>
          <p:nvPr/>
        </p:nvGrpSpPr>
        <p:grpSpPr>
          <a:xfrm>
            <a:off x="4306657" y="4841719"/>
            <a:ext cx="495323" cy="502969"/>
            <a:chOff x="5608319" y="4574343"/>
            <a:chExt cx="1039021" cy="1055058"/>
          </a:xfrm>
        </p:grpSpPr>
        <p:pic>
          <p:nvPicPr>
            <p:cNvPr id="605" name="Google Shape;605;p5" descr="Car Mechanic with solid fill"/>
            <p:cNvPicPr preferRelativeResize="0"/>
            <p:nvPr/>
          </p:nvPicPr>
          <p:blipFill rotWithShape="1">
            <a:blip r:embed="rId9">
              <a:alphaModFix/>
            </a:blip>
            <a:srcRect l="10000" t="27788" r="10000"/>
            <a:stretch/>
          </p:blipFill>
          <p:spPr>
            <a:xfrm>
              <a:off x="5915820" y="4574343"/>
              <a:ext cx="731520" cy="6603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6" name="Google Shape;606;p5" descr="Car Mechanic with solid fill"/>
            <p:cNvPicPr preferRelativeResize="0"/>
            <p:nvPr/>
          </p:nvPicPr>
          <p:blipFill rotWithShape="1">
            <a:blip r:embed="rId11">
              <a:alphaModFix/>
            </a:blip>
            <a:srcRect l="10000" t="27788" r="10000"/>
            <a:stretch/>
          </p:blipFill>
          <p:spPr>
            <a:xfrm>
              <a:off x="5608319" y="4780244"/>
              <a:ext cx="731520" cy="6603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7" name="Google Shape;607;p5" descr="Car Mechanic with solid fill"/>
            <p:cNvPicPr preferRelativeResize="0"/>
            <p:nvPr/>
          </p:nvPicPr>
          <p:blipFill rotWithShape="1">
            <a:blip r:embed="rId9">
              <a:alphaModFix/>
            </a:blip>
            <a:srcRect l="10000" t="27788" r="10000"/>
            <a:stretch/>
          </p:blipFill>
          <p:spPr>
            <a:xfrm>
              <a:off x="5907111" y="4969099"/>
              <a:ext cx="731520" cy="66030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08" name="Google Shape;608;p5"/>
          <p:cNvSpPr txBox="1"/>
          <p:nvPr/>
        </p:nvSpPr>
        <p:spPr>
          <a:xfrm>
            <a:off x="8096" y="6086857"/>
            <a:ext cx="384396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(there were </a:t>
            </a:r>
            <a:r>
              <a:rPr lang="en-US" sz="12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224 agency-reported events</a:t>
            </a: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during Q1 2022 )</a:t>
            </a:r>
            <a:endParaRPr/>
          </a:p>
        </p:txBody>
      </p:sp>
      <p:grpSp>
        <p:nvGrpSpPr>
          <p:cNvPr id="609" name="Google Shape;609;p5"/>
          <p:cNvGrpSpPr/>
          <p:nvPr/>
        </p:nvGrpSpPr>
        <p:grpSpPr>
          <a:xfrm>
            <a:off x="163902" y="2410987"/>
            <a:ext cx="3530206" cy="3677256"/>
            <a:chOff x="247462" y="2613185"/>
            <a:chExt cx="3530206" cy="3677256"/>
          </a:xfrm>
        </p:grpSpPr>
        <p:grpSp>
          <p:nvGrpSpPr>
            <p:cNvPr id="610" name="Google Shape;610;p5"/>
            <p:cNvGrpSpPr/>
            <p:nvPr/>
          </p:nvGrpSpPr>
          <p:grpSpPr>
            <a:xfrm>
              <a:off x="247462" y="2613185"/>
              <a:ext cx="3530206" cy="3677256"/>
              <a:chOff x="173566" y="1368672"/>
              <a:chExt cx="3530206" cy="3677256"/>
            </a:xfrm>
          </p:grpSpPr>
          <p:pic>
            <p:nvPicPr>
              <p:cNvPr id="611" name="Google Shape;611;p5"/>
              <p:cNvPicPr preferRelativeResize="0"/>
              <p:nvPr/>
            </p:nvPicPr>
            <p:blipFill rotWithShape="1">
              <a:blip r:embed="rId12">
                <a:alphaModFix/>
              </a:blip>
              <a:srcRect l="54094" t="35689" r="30340" b="12295"/>
              <a:stretch/>
            </p:blipFill>
            <p:spPr>
              <a:xfrm>
                <a:off x="182632" y="1368672"/>
                <a:ext cx="3521140" cy="367725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12" name="Google Shape;612;p5"/>
              <p:cNvPicPr preferRelativeResize="0"/>
              <p:nvPr/>
            </p:nvPicPr>
            <p:blipFill rotWithShape="1">
              <a:blip r:embed="rId13">
                <a:alphaModFix/>
              </a:blip>
              <a:srcRect/>
              <a:stretch/>
            </p:blipFill>
            <p:spPr>
              <a:xfrm>
                <a:off x="1785349" y="2711730"/>
                <a:ext cx="487300" cy="3819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13" name="Google Shape;613;p5"/>
              <p:cNvSpPr/>
              <p:nvPr/>
            </p:nvSpPr>
            <p:spPr>
              <a:xfrm>
                <a:off x="1470567" y="3932674"/>
                <a:ext cx="1128357" cy="3368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Calibri"/>
                  <a:buNone/>
                </a:pPr>
                <a:r>
                  <a:rPr lang="en-US" sz="1000" b="1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Arundel Mills Blvd.</a:t>
                </a:r>
                <a:endParaRPr/>
              </a:p>
            </p:txBody>
          </p:sp>
          <p:cxnSp>
            <p:nvCxnSpPr>
              <p:cNvPr id="614" name="Google Shape;614;p5"/>
              <p:cNvCxnSpPr>
                <a:stCxn id="613" idx="0"/>
              </p:cNvCxnSpPr>
              <p:nvPr/>
            </p:nvCxnSpPr>
            <p:spPr>
              <a:xfrm rot="10800000">
                <a:off x="1725446" y="3782374"/>
                <a:ext cx="309300" cy="150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grpSp>
            <p:nvGrpSpPr>
              <p:cNvPr id="615" name="Google Shape;615;p5"/>
              <p:cNvGrpSpPr/>
              <p:nvPr/>
            </p:nvGrpSpPr>
            <p:grpSpPr>
              <a:xfrm>
                <a:off x="573230" y="4061057"/>
                <a:ext cx="174426" cy="167527"/>
                <a:chOff x="1668688" y="2836831"/>
                <a:chExt cx="180542" cy="161210"/>
              </a:xfrm>
            </p:grpSpPr>
            <p:sp>
              <p:nvSpPr>
                <p:cNvPr id="616" name="Google Shape;616;p5"/>
                <p:cNvSpPr/>
                <p:nvPr/>
              </p:nvSpPr>
              <p:spPr>
                <a:xfrm>
                  <a:off x="1668689" y="2836831"/>
                  <a:ext cx="180541" cy="161210"/>
                </a:xfrm>
                <a:prstGeom prst="roundRect">
                  <a:avLst>
                    <a:gd name="adj" fmla="val 10380"/>
                  </a:avLst>
                </a:prstGeom>
                <a:solidFill>
                  <a:srgbClr val="FFFFFF"/>
                </a:solidFill>
                <a:ln w="12700" cap="flat" cmpd="sng">
                  <a:solidFill>
                    <a:srgbClr val="00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b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800"/>
                    <a:buFont typeface="Calibri"/>
                    <a:buNone/>
                  </a:pPr>
                  <a:r>
                    <a:rPr lang="en-US" sz="800" b="1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32</a:t>
                  </a:r>
                  <a:endParaRPr/>
                </a:p>
              </p:txBody>
            </p:sp>
            <p:cxnSp>
              <p:nvCxnSpPr>
                <p:cNvPr id="617" name="Google Shape;617;p5"/>
                <p:cNvCxnSpPr/>
                <p:nvPr/>
              </p:nvCxnSpPr>
              <p:spPr>
                <a:xfrm>
                  <a:off x="1668688" y="2876031"/>
                  <a:ext cx="180541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sp>
            <p:nvSpPr>
              <p:cNvPr id="618" name="Google Shape;618;p5"/>
              <p:cNvSpPr/>
              <p:nvPr/>
            </p:nvSpPr>
            <p:spPr>
              <a:xfrm>
                <a:off x="921340" y="4394086"/>
                <a:ext cx="181103" cy="173314"/>
              </a:xfrm>
              <a:prstGeom prst="ellipse">
                <a:avLst/>
              </a:prstGeom>
              <a:solidFill>
                <a:srgbClr val="003A6A"/>
              </a:solidFill>
              <a:ln w="12700" cap="flat" cmpd="sng">
                <a:solidFill>
                  <a:srgbClr val="003A6A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Calibri"/>
                  <a:buNone/>
                </a:pPr>
                <a:r>
                  <a:rPr lang="en-US" sz="12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</a:t>
                </a:r>
                <a:endParaRPr/>
              </a:p>
            </p:txBody>
          </p:sp>
          <p:sp>
            <p:nvSpPr>
              <p:cNvPr id="619" name="Google Shape;619;p5"/>
              <p:cNvSpPr/>
              <p:nvPr/>
            </p:nvSpPr>
            <p:spPr>
              <a:xfrm>
                <a:off x="1283141" y="3675131"/>
                <a:ext cx="181103" cy="181103"/>
              </a:xfrm>
              <a:prstGeom prst="ellipse">
                <a:avLst/>
              </a:prstGeom>
              <a:solidFill>
                <a:srgbClr val="003A6A"/>
              </a:solidFill>
              <a:ln w="12700" cap="flat" cmpd="sng">
                <a:solidFill>
                  <a:srgbClr val="003A6A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Calibri"/>
                  <a:buNone/>
                </a:pPr>
                <a:r>
                  <a:rPr lang="en-US" sz="12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</a:t>
                </a:r>
                <a:endParaRPr/>
              </a:p>
            </p:txBody>
          </p:sp>
          <p:cxnSp>
            <p:nvCxnSpPr>
              <p:cNvPr id="620" name="Google Shape;620;p5"/>
              <p:cNvCxnSpPr/>
              <p:nvPr/>
            </p:nvCxnSpPr>
            <p:spPr>
              <a:xfrm rot="10800000">
                <a:off x="1389705" y="3548116"/>
                <a:ext cx="141056" cy="180898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3A6A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pic>
            <p:nvPicPr>
              <p:cNvPr id="621" name="Google Shape;621;p5"/>
              <p:cNvPicPr preferRelativeResize="0"/>
              <p:nvPr/>
            </p:nvPicPr>
            <p:blipFill rotWithShape="1">
              <a:blip r:embed="rId14">
                <a:alphaModFix/>
              </a:blip>
              <a:srcRect/>
              <a:stretch/>
            </p:blipFill>
            <p:spPr>
              <a:xfrm>
                <a:off x="897282" y="3789155"/>
                <a:ext cx="276663" cy="207742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622" name="Google Shape;622;p5"/>
              <p:cNvCxnSpPr/>
              <p:nvPr/>
            </p:nvCxnSpPr>
            <p:spPr>
              <a:xfrm rot="10800000">
                <a:off x="1173109" y="3979136"/>
                <a:ext cx="204115" cy="105546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3A6A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23" name="Google Shape;623;p5"/>
              <p:cNvCxnSpPr/>
              <p:nvPr/>
            </p:nvCxnSpPr>
            <p:spPr>
              <a:xfrm rot="10800000">
                <a:off x="381629" y="4928468"/>
                <a:ext cx="215237" cy="102678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3A6A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pic>
            <p:nvPicPr>
              <p:cNvPr id="624" name="Google Shape;624;p5"/>
              <p:cNvPicPr preferRelativeResize="0"/>
              <p:nvPr/>
            </p:nvPicPr>
            <p:blipFill rotWithShape="1">
              <a:blip r:embed="rId15">
                <a:alphaModFix/>
              </a:blip>
              <a:srcRect/>
              <a:stretch/>
            </p:blipFill>
            <p:spPr>
              <a:xfrm>
                <a:off x="173566" y="4760934"/>
                <a:ext cx="273438" cy="21430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25" name="Google Shape;625;p5"/>
              <p:cNvSpPr/>
              <p:nvPr/>
            </p:nvSpPr>
            <p:spPr>
              <a:xfrm>
                <a:off x="1933244" y="4358694"/>
                <a:ext cx="1728793" cy="613558"/>
              </a:xfrm>
              <a:prstGeom prst="rect">
                <a:avLst/>
              </a:prstGeom>
              <a:solidFill>
                <a:srgbClr val="FFFFFF">
                  <a:alpha val="6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Calibri"/>
                  <a:buNone/>
                </a:pPr>
                <a:endParaRPr sz="9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6" name="Google Shape;626;p5"/>
              <p:cNvSpPr txBox="1"/>
              <p:nvPr/>
            </p:nvSpPr>
            <p:spPr>
              <a:xfrm>
                <a:off x="2474779" y="4411557"/>
                <a:ext cx="1171433" cy="5078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Calibri"/>
                  <a:buNone/>
                </a:pPr>
                <a:r>
                  <a:rPr lang="en-US" sz="900" b="1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Incident Areas</a:t>
                </a:r>
                <a:endParaRPr/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Calibri"/>
                  <a:buNone/>
                </a:pPr>
                <a:endParaRPr sz="9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Calibri"/>
                  <a:buNone/>
                </a:pPr>
                <a:r>
                  <a:rPr lang="en-US" sz="900" b="1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Congested Locations </a:t>
                </a: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27" name="Google Shape;627;p5"/>
              <p:cNvGrpSpPr/>
              <p:nvPr/>
            </p:nvGrpSpPr>
            <p:grpSpPr>
              <a:xfrm>
                <a:off x="2004022" y="4726157"/>
                <a:ext cx="446627" cy="143403"/>
                <a:chOff x="1458580" y="4414473"/>
                <a:chExt cx="446627" cy="143403"/>
              </a:xfrm>
            </p:grpSpPr>
            <p:sp>
              <p:nvSpPr>
                <p:cNvPr id="628" name="Google Shape;628;p5"/>
                <p:cNvSpPr/>
                <p:nvPr/>
              </p:nvSpPr>
              <p:spPr>
                <a:xfrm>
                  <a:off x="1498536" y="4414473"/>
                  <a:ext cx="143403" cy="143403"/>
                </a:xfrm>
                <a:prstGeom prst="ellipse">
                  <a:avLst/>
                </a:prstGeom>
                <a:solidFill>
                  <a:srgbClr val="003A6A"/>
                </a:solidFill>
                <a:ln w="12700" cap="flat" cmpd="sng">
                  <a:solidFill>
                    <a:srgbClr val="003A6A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000"/>
                    <a:buFont typeface="Calibri"/>
                    <a:buNone/>
                  </a:pPr>
                  <a:r>
                    <a:rPr lang="en-US" sz="1000" b="1" i="0" u="none" strike="noStrike" cap="none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A</a:t>
                  </a:r>
                  <a:endParaRPr/>
                </a:p>
              </p:txBody>
            </p:sp>
            <p:sp>
              <p:nvSpPr>
                <p:cNvPr id="629" name="Google Shape;629;p5"/>
                <p:cNvSpPr/>
                <p:nvPr/>
              </p:nvSpPr>
              <p:spPr>
                <a:xfrm>
                  <a:off x="1721850" y="4414473"/>
                  <a:ext cx="143403" cy="143403"/>
                </a:xfrm>
                <a:prstGeom prst="ellipse">
                  <a:avLst/>
                </a:prstGeom>
                <a:solidFill>
                  <a:srgbClr val="003A6A"/>
                </a:solidFill>
                <a:ln w="12700" cap="flat" cmpd="sng">
                  <a:solidFill>
                    <a:srgbClr val="003A6A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000"/>
                    <a:buFont typeface="Calibri"/>
                    <a:buNone/>
                  </a:pPr>
                  <a:r>
                    <a:rPr lang="en-US" sz="1000" b="1" i="0" u="none" strike="noStrike" cap="none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B</a:t>
                  </a:r>
                  <a:endParaRPr/>
                </a:p>
              </p:txBody>
            </p:sp>
            <p:cxnSp>
              <p:nvCxnSpPr>
                <p:cNvPr id="630" name="Google Shape;630;p5"/>
                <p:cNvCxnSpPr/>
                <p:nvPr/>
              </p:nvCxnSpPr>
              <p:spPr>
                <a:xfrm rot="10800000">
                  <a:off x="1458580" y="4418631"/>
                  <a:ext cx="0" cy="135086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003A6A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31" name="Google Shape;631;p5"/>
                <p:cNvCxnSpPr/>
                <p:nvPr/>
              </p:nvCxnSpPr>
              <p:spPr>
                <a:xfrm rot="10800000">
                  <a:off x="1905207" y="4418631"/>
                  <a:ext cx="0" cy="135086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003A6A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32" name="Google Shape;632;p5"/>
                <p:cNvCxnSpPr/>
                <p:nvPr/>
              </p:nvCxnSpPr>
              <p:spPr>
                <a:xfrm rot="10800000">
                  <a:off x="1681894" y="4418631"/>
                  <a:ext cx="0" cy="135086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003A6A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pic>
            <p:nvPicPr>
              <p:cNvPr id="633" name="Google Shape;633;p5" descr="Logo&#10;&#10;Description automatically generated"/>
              <p:cNvPicPr preferRelativeResize="0"/>
              <p:nvPr/>
            </p:nvPicPr>
            <p:blipFill rotWithShape="1">
              <a:blip r:embed="rId16">
                <a:alphaModFix/>
              </a:blip>
              <a:srcRect/>
              <a:stretch/>
            </p:blipFill>
            <p:spPr>
              <a:xfrm>
                <a:off x="2107309" y="4415259"/>
                <a:ext cx="241497" cy="237751"/>
              </a:xfrm>
              <a:prstGeom prst="diamond">
                <a:avLst/>
              </a:prstGeom>
              <a:noFill/>
              <a:ln>
                <a:noFill/>
              </a:ln>
            </p:spPr>
          </p:pic>
          <p:sp>
            <p:nvSpPr>
              <p:cNvPr id="634" name="Google Shape;634;p5"/>
              <p:cNvSpPr/>
              <p:nvPr/>
            </p:nvSpPr>
            <p:spPr>
              <a:xfrm>
                <a:off x="1118089" y="4593009"/>
                <a:ext cx="558153" cy="2513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Calibri"/>
                  <a:buNone/>
                </a:pPr>
                <a:r>
                  <a:rPr lang="en-US" sz="1000" b="1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Fort </a:t>
                </a:r>
                <a:endParaRPr/>
              </a:p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Calibri"/>
                  <a:buNone/>
                </a:pPr>
                <a:r>
                  <a:rPr lang="en-US" sz="1000" b="1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Meade</a:t>
                </a:r>
                <a:endParaRPr/>
              </a:p>
            </p:txBody>
          </p:sp>
          <p:pic>
            <p:nvPicPr>
              <p:cNvPr id="635" name="Google Shape;635;p5"/>
              <p:cNvPicPr preferRelativeResize="0"/>
              <p:nvPr/>
            </p:nvPicPr>
            <p:blipFill rotWithShape="1">
              <a:blip r:embed="rId17">
                <a:alphaModFix/>
              </a:blip>
              <a:srcRect/>
              <a:stretch/>
            </p:blipFill>
            <p:spPr>
              <a:xfrm>
                <a:off x="2241460" y="2373520"/>
                <a:ext cx="159702" cy="12771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36" name="Google Shape;636;p5"/>
              <p:cNvPicPr preferRelativeResize="0"/>
              <p:nvPr/>
            </p:nvPicPr>
            <p:blipFill rotWithShape="1">
              <a:blip r:embed="rId17">
                <a:alphaModFix/>
              </a:blip>
              <a:srcRect/>
              <a:stretch/>
            </p:blipFill>
            <p:spPr>
              <a:xfrm>
                <a:off x="2367431" y="2786125"/>
                <a:ext cx="159702" cy="12771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37" name="Google Shape;637;p5"/>
              <p:cNvPicPr preferRelativeResize="0"/>
              <p:nvPr/>
            </p:nvPicPr>
            <p:blipFill rotWithShape="1">
              <a:blip r:embed="rId18">
                <a:alphaModFix/>
              </a:blip>
              <a:srcRect/>
              <a:stretch/>
            </p:blipFill>
            <p:spPr>
              <a:xfrm>
                <a:off x="3013141" y="2405128"/>
                <a:ext cx="159702" cy="12771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38" name="Google Shape;638;p5"/>
              <p:cNvPicPr preferRelativeResize="0"/>
              <p:nvPr/>
            </p:nvPicPr>
            <p:blipFill rotWithShape="1">
              <a:blip r:embed="rId18">
                <a:alphaModFix/>
              </a:blip>
              <a:srcRect/>
              <a:stretch/>
            </p:blipFill>
            <p:spPr>
              <a:xfrm>
                <a:off x="2651574" y="1704978"/>
                <a:ext cx="159702" cy="12771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639" name="Google Shape;639;p5"/>
            <p:cNvSpPr/>
            <p:nvPr/>
          </p:nvSpPr>
          <p:spPr>
            <a:xfrm>
              <a:off x="1326504" y="6069053"/>
              <a:ext cx="471854" cy="111414"/>
            </a:xfrm>
            <a:prstGeom prst="rect">
              <a:avLst/>
            </a:prstGeom>
            <a:solidFill>
              <a:srgbClr val="EB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53363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935</Words>
  <Application>Microsoft Office PowerPoint</Application>
  <PresentationFormat>Widescreen</PresentationFormat>
  <Paragraphs>211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Tyler Cariaga</dc:creator>
  <cp:lastModifiedBy>Tyler Cariaga</cp:lastModifiedBy>
  <cp:revision>3</cp:revision>
  <dcterms:created xsi:type="dcterms:W3CDTF">2022-09-26T19:59:21Z</dcterms:created>
  <dcterms:modified xsi:type="dcterms:W3CDTF">2022-10-10T18:14:42Z</dcterms:modified>
</cp:coreProperties>
</file>