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63" r:id="rId2"/>
    <p:sldId id="256" r:id="rId3"/>
    <p:sldId id="272" r:id="rId4"/>
    <p:sldId id="273" r:id="rId5"/>
    <p:sldId id="266" r:id="rId6"/>
    <p:sldId id="269" r:id="rId7"/>
  </p:sldIdLst>
  <p:sldSz cx="6858000" cy="9144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79646"/>
    <a:srgbClr val="E27300"/>
    <a:srgbClr val="9F0500"/>
    <a:srgbClr val="C45100"/>
    <a:srgbClr val="7F7F7F"/>
    <a:srgbClr val="A5A5A5"/>
    <a:srgbClr val="4472C4"/>
    <a:srgbClr val="006747"/>
    <a:srgbClr val="3084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5116" autoAdjust="0"/>
  </p:normalViewPr>
  <p:slideViewPr>
    <p:cSldViewPr snapToGrid="0">
      <p:cViewPr varScale="1">
        <p:scale>
          <a:sx n="79" d="100"/>
          <a:sy n="79" d="100"/>
        </p:scale>
        <p:origin x="300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VRPC\RITIS%20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 (2)'!$R$6</c:f>
              <c:strCache>
                <c:ptCount val="1"/>
                <c:pt idx="0">
                  <c:v>TT</c:v>
                </c:pt>
              </c:strCache>
            </c:strRef>
          </c:tx>
          <c:spPr>
            <a:ln w="28575" cap="rnd">
              <a:solidFill>
                <a:srgbClr val="ED7D31"/>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(2)'!$R$7:$R$18</c:f>
              <c:numCache>
                <c:formatCode>0%</c:formatCode>
                <c:ptCount val="12"/>
                <c:pt idx="0">
                  <c:v>0</c:v>
                </c:pt>
                <c:pt idx="1">
                  <c:v>-0.1650717703349282</c:v>
                </c:pt>
                <c:pt idx="2">
                  <c:v>-0.49569377990430624</c:v>
                </c:pt>
                <c:pt idx="3">
                  <c:v>-0.66507177033492826</c:v>
                </c:pt>
                <c:pt idx="4">
                  <c:v>-0.64258373205741626</c:v>
                </c:pt>
                <c:pt idx="5">
                  <c:v>-0.56411483253588512</c:v>
                </c:pt>
                <c:pt idx="6">
                  <c:v>-0.43253588516746411</c:v>
                </c:pt>
                <c:pt idx="7">
                  <c:v>-0.40382775119617215</c:v>
                </c:pt>
                <c:pt idx="8">
                  <c:v>-0.42870813397129187</c:v>
                </c:pt>
                <c:pt idx="9">
                  <c:v>-0.37942583732057411</c:v>
                </c:pt>
                <c:pt idx="10">
                  <c:v>-0.33779904306220093</c:v>
                </c:pt>
                <c:pt idx="11">
                  <c:v>-0.3669856459330143</c:v>
                </c:pt>
              </c:numCache>
            </c:numRef>
          </c:val>
          <c:smooth val="0"/>
          <c:extLst>
            <c:ext xmlns:c16="http://schemas.microsoft.com/office/drawing/2014/chart" uri="{C3380CC4-5D6E-409C-BE32-E72D297353CC}">
              <c16:uniqueId val="{00000000-DFD8-4282-9C83-0293A068F240}"/>
            </c:ext>
          </c:extLst>
        </c:ser>
        <c:ser>
          <c:idx val="1"/>
          <c:order val="1"/>
          <c:tx>
            <c:strRef>
              <c:f>'Sheet1 (2)'!$S$6</c:f>
              <c:strCache>
                <c:ptCount val="1"/>
                <c:pt idx="0">
                  <c:v>PT</c:v>
                </c:pt>
              </c:strCache>
            </c:strRef>
          </c:tx>
          <c:spPr>
            <a:ln w="28575" cap="rnd">
              <a:solidFill>
                <a:schemeClr val="bg1">
                  <a:lumMod val="50000"/>
                </a:schemeClr>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(2)'!$S$7:$S$18</c:f>
              <c:numCache>
                <c:formatCode>0%</c:formatCode>
                <c:ptCount val="12"/>
                <c:pt idx="0">
                  <c:v>0</c:v>
                </c:pt>
                <c:pt idx="1">
                  <c:v>-0.1502470212147631</c:v>
                </c:pt>
                <c:pt idx="2">
                  <c:v>-0.39843068875326937</c:v>
                </c:pt>
                <c:pt idx="3">
                  <c:v>-0.78058703865155477</c:v>
                </c:pt>
                <c:pt idx="4">
                  <c:v>-0.75501307759372271</c:v>
                </c:pt>
                <c:pt idx="5">
                  <c:v>-0.6146469049694856</c:v>
                </c:pt>
                <c:pt idx="6">
                  <c:v>-0.28625399593141526</c:v>
                </c:pt>
                <c:pt idx="7">
                  <c:v>-8.602150537634401E-2</c:v>
                </c:pt>
                <c:pt idx="8">
                  <c:v>-0.41732054635280436</c:v>
                </c:pt>
                <c:pt idx="9">
                  <c:v>-0.38070328392909036</c:v>
                </c:pt>
                <c:pt idx="10">
                  <c:v>-0.36791630340017428</c:v>
                </c:pt>
                <c:pt idx="11">
                  <c:v>-0.27579192095321114</c:v>
                </c:pt>
              </c:numCache>
            </c:numRef>
          </c:val>
          <c:smooth val="0"/>
          <c:extLst>
            <c:ext xmlns:c16="http://schemas.microsoft.com/office/drawing/2014/chart" uri="{C3380CC4-5D6E-409C-BE32-E72D297353CC}">
              <c16:uniqueId val="{00000001-DFD8-4282-9C83-0293A068F240}"/>
            </c:ext>
          </c:extLst>
        </c:ser>
        <c:dLbls>
          <c:showLegendKey val="0"/>
          <c:showVal val="0"/>
          <c:showCatName val="0"/>
          <c:showSerName val="0"/>
          <c:showPercent val="0"/>
          <c:showBubbleSize val="0"/>
        </c:dLbls>
        <c:smooth val="0"/>
        <c:axId val="47274624"/>
        <c:axId val="47276416"/>
      </c:lineChart>
      <c:catAx>
        <c:axId val="47274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76416"/>
        <c:crosses val="autoZero"/>
        <c:auto val="1"/>
        <c:lblAlgn val="ctr"/>
        <c:lblOffset val="100"/>
        <c:noMultiLvlLbl val="0"/>
      </c:catAx>
      <c:valAx>
        <c:axId val="47276416"/>
        <c:scaling>
          <c:orientation val="minMax"/>
          <c:max val="0.8"/>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 Change from Jan</a:t>
                </a:r>
                <a:endParaRPr lang="en-US"/>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74624"/>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 (2)'!$U$6</c:f>
              <c:strCache>
                <c:ptCount val="1"/>
                <c:pt idx="0">
                  <c:v>TT</c:v>
                </c:pt>
              </c:strCache>
            </c:strRef>
          </c:tx>
          <c:spPr>
            <a:ln w="28575" cap="rnd">
              <a:solidFill>
                <a:schemeClr val="accent1"/>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(2)'!$U$7:$U$18</c:f>
              <c:numCache>
                <c:formatCode>0%</c:formatCode>
                <c:ptCount val="12"/>
                <c:pt idx="0">
                  <c:v>0</c:v>
                </c:pt>
                <c:pt idx="1">
                  <c:v>2.8180354267310762E-2</c:v>
                </c:pt>
                <c:pt idx="2">
                  <c:v>-0.19887278582930762</c:v>
                </c:pt>
                <c:pt idx="3">
                  <c:v>-0.47020933977455714</c:v>
                </c:pt>
                <c:pt idx="4">
                  <c:v>-0.45330112721417071</c:v>
                </c:pt>
                <c:pt idx="5">
                  <c:v>-0.43478260869565222</c:v>
                </c:pt>
                <c:pt idx="6">
                  <c:v>-0.33977455716586158</c:v>
                </c:pt>
                <c:pt idx="7">
                  <c:v>-0.36634460547504022</c:v>
                </c:pt>
                <c:pt idx="8">
                  <c:v>-0.3341384863123994</c:v>
                </c:pt>
                <c:pt idx="9">
                  <c:v>-0.10789049919484701</c:v>
                </c:pt>
                <c:pt idx="10">
                  <c:v>-0.2053140096618358</c:v>
                </c:pt>
                <c:pt idx="11">
                  <c:v>-0.33091787439613524</c:v>
                </c:pt>
              </c:numCache>
            </c:numRef>
          </c:val>
          <c:smooth val="0"/>
          <c:extLst>
            <c:ext xmlns:c16="http://schemas.microsoft.com/office/drawing/2014/chart" uri="{C3380CC4-5D6E-409C-BE32-E72D297353CC}">
              <c16:uniqueId val="{00000000-2E34-43F0-A438-50D15FC38EF0}"/>
            </c:ext>
          </c:extLst>
        </c:ser>
        <c:ser>
          <c:idx val="1"/>
          <c:order val="1"/>
          <c:tx>
            <c:strRef>
              <c:f>'Sheet1 (2)'!$V$6</c:f>
              <c:strCache>
                <c:ptCount val="1"/>
                <c:pt idx="0">
                  <c:v>PT</c:v>
                </c:pt>
              </c:strCache>
            </c:strRef>
          </c:tx>
          <c:spPr>
            <a:ln w="28575" cap="rnd">
              <a:solidFill>
                <a:schemeClr val="bg1">
                  <a:lumMod val="50000"/>
                </a:schemeClr>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(2)'!$V$7:$V$18</c:f>
              <c:numCache>
                <c:formatCode>0%</c:formatCode>
                <c:ptCount val="12"/>
                <c:pt idx="0">
                  <c:v>0</c:v>
                </c:pt>
                <c:pt idx="1">
                  <c:v>0.10241980866629152</c:v>
                </c:pt>
                <c:pt idx="2">
                  <c:v>-6.1902082160945095E-3</c:v>
                </c:pt>
                <c:pt idx="3">
                  <c:v>-0.58525604952166566</c:v>
                </c:pt>
                <c:pt idx="4">
                  <c:v>-0.59369724254361289</c:v>
                </c:pt>
                <c:pt idx="5">
                  <c:v>-0.5740011254924029</c:v>
                </c:pt>
                <c:pt idx="6">
                  <c:v>-0.36522228474957796</c:v>
                </c:pt>
                <c:pt idx="7">
                  <c:v>-0.3860438942037141</c:v>
                </c:pt>
                <c:pt idx="8">
                  <c:v>-0.28756330894766458</c:v>
                </c:pt>
                <c:pt idx="9">
                  <c:v>8.5537422622397274E-2</c:v>
                </c:pt>
                <c:pt idx="10">
                  <c:v>9.6792346651660033E-2</c:v>
                </c:pt>
                <c:pt idx="11">
                  <c:v>-0.34552616769836797</c:v>
                </c:pt>
              </c:numCache>
            </c:numRef>
          </c:val>
          <c:smooth val="0"/>
          <c:extLst>
            <c:ext xmlns:c16="http://schemas.microsoft.com/office/drawing/2014/chart" uri="{C3380CC4-5D6E-409C-BE32-E72D297353CC}">
              <c16:uniqueId val="{00000001-2E34-43F0-A438-50D15FC38EF0}"/>
            </c:ext>
          </c:extLst>
        </c:ser>
        <c:dLbls>
          <c:showLegendKey val="0"/>
          <c:showVal val="0"/>
          <c:showCatName val="0"/>
          <c:showSerName val="0"/>
          <c:showPercent val="0"/>
          <c:showBubbleSize val="0"/>
        </c:dLbls>
        <c:smooth val="0"/>
        <c:axId val="47314816"/>
        <c:axId val="47316352"/>
      </c:lineChart>
      <c:catAx>
        <c:axId val="47314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16352"/>
        <c:crosses val="autoZero"/>
        <c:auto val="1"/>
        <c:lblAlgn val="ctr"/>
        <c:lblOffset val="100"/>
        <c:noMultiLvlLbl val="0"/>
      </c:catAx>
      <c:valAx>
        <c:axId val="47316352"/>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 Change from Jan</a:t>
                </a:r>
                <a:endParaRPr lang="en-US"/>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14816"/>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 (2)'!$W$6</c:f>
              <c:strCache>
                <c:ptCount val="1"/>
                <c:pt idx="0">
                  <c:v>TT</c:v>
                </c:pt>
              </c:strCache>
            </c:strRef>
          </c:tx>
          <c:spPr>
            <a:ln w="28575" cap="rnd">
              <a:solidFill>
                <a:schemeClr val="accent1"/>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(2)'!$W$7:$W$18</c:f>
              <c:numCache>
                <c:formatCode>0%</c:formatCode>
                <c:ptCount val="12"/>
                <c:pt idx="0">
                  <c:v>0</c:v>
                </c:pt>
                <c:pt idx="1">
                  <c:v>0.31885397412199623</c:v>
                </c:pt>
                <c:pt idx="2">
                  <c:v>-0.14325323475046217</c:v>
                </c:pt>
                <c:pt idx="3">
                  <c:v>-0.40203327171903885</c:v>
                </c:pt>
                <c:pt idx="4">
                  <c:v>-2.3105360443622922E-2</c:v>
                </c:pt>
                <c:pt idx="5">
                  <c:v>-0.22458410351201474</c:v>
                </c:pt>
                <c:pt idx="6">
                  <c:v>-0.14417744916820707</c:v>
                </c:pt>
                <c:pt idx="7">
                  <c:v>-0.10258780036968571</c:v>
                </c:pt>
                <c:pt idx="8">
                  <c:v>-6.6543438077634062E-2</c:v>
                </c:pt>
                <c:pt idx="9">
                  <c:v>3.6968576709795883E-3</c:v>
                </c:pt>
                <c:pt idx="10">
                  <c:v>-3.142329020332716E-2</c:v>
                </c:pt>
                <c:pt idx="11">
                  <c:v>-0.12754158964879858</c:v>
                </c:pt>
              </c:numCache>
            </c:numRef>
          </c:val>
          <c:smooth val="0"/>
          <c:extLst>
            <c:ext xmlns:c16="http://schemas.microsoft.com/office/drawing/2014/chart" uri="{C3380CC4-5D6E-409C-BE32-E72D297353CC}">
              <c16:uniqueId val="{00000000-8EF9-4DF6-BD94-1A8938771DFF}"/>
            </c:ext>
          </c:extLst>
        </c:ser>
        <c:ser>
          <c:idx val="1"/>
          <c:order val="1"/>
          <c:tx>
            <c:strRef>
              <c:f>'Sheet1 (2)'!$X$6</c:f>
              <c:strCache>
                <c:ptCount val="1"/>
                <c:pt idx="0">
                  <c:v>PT</c:v>
                </c:pt>
              </c:strCache>
            </c:strRef>
          </c:tx>
          <c:spPr>
            <a:ln w="28575" cap="rnd">
              <a:solidFill>
                <a:schemeClr val="bg1">
                  <a:lumMod val="50000"/>
                </a:schemeClr>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(2)'!$X$7:$X$18</c:f>
              <c:numCache>
                <c:formatCode>0%</c:formatCode>
                <c:ptCount val="12"/>
                <c:pt idx="0">
                  <c:v>0</c:v>
                </c:pt>
                <c:pt idx="1">
                  <c:v>0.7948595906711089</c:v>
                </c:pt>
                <c:pt idx="2">
                  <c:v>-0.11994288434079024</c:v>
                </c:pt>
                <c:pt idx="3">
                  <c:v>-0.66539742979533556</c:v>
                </c:pt>
                <c:pt idx="4">
                  <c:v>1.2241789623988573</c:v>
                </c:pt>
                <c:pt idx="5">
                  <c:v>-0.39362208472156118</c:v>
                </c:pt>
                <c:pt idx="6">
                  <c:v>-0.31318419800095199</c:v>
                </c:pt>
                <c:pt idx="7">
                  <c:v>-0.25178486435030939</c:v>
                </c:pt>
                <c:pt idx="8">
                  <c:v>-0.16373155640171352</c:v>
                </c:pt>
                <c:pt idx="9">
                  <c:v>-0.10233222275107101</c:v>
                </c:pt>
                <c:pt idx="10">
                  <c:v>-0.17087101380295094</c:v>
                </c:pt>
                <c:pt idx="11">
                  <c:v>-0.22513089005235604</c:v>
                </c:pt>
              </c:numCache>
            </c:numRef>
          </c:val>
          <c:smooth val="0"/>
          <c:extLst>
            <c:ext xmlns:c16="http://schemas.microsoft.com/office/drawing/2014/chart" uri="{C3380CC4-5D6E-409C-BE32-E72D297353CC}">
              <c16:uniqueId val="{00000001-8EF9-4DF6-BD94-1A8938771DFF}"/>
            </c:ext>
          </c:extLst>
        </c:ser>
        <c:dLbls>
          <c:showLegendKey val="0"/>
          <c:showVal val="0"/>
          <c:showCatName val="0"/>
          <c:showSerName val="0"/>
          <c:showPercent val="0"/>
          <c:showBubbleSize val="0"/>
        </c:dLbls>
        <c:smooth val="0"/>
        <c:axId val="47895680"/>
        <c:axId val="47897216"/>
      </c:lineChart>
      <c:catAx>
        <c:axId val="47895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solidFill>
            <a:schemeClr val="bg1"/>
          </a:solid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7216"/>
        <c:crosses val="autoZero"/>
        <c:auto val="1"/>
        <c:lblAlgn val="ctr"/>
        <c:lblOffset val="100"/>
        <c:noMultiLvlLbl val="0"/>
      </c:catAx>
      <c:valAx>
        <c:axId val="47897216"/>
        <c:scaling>
          <c:orientation val="minMax"/>
          <c:max val="0.8"/>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 Change from Jan</a:t>
                </a:r>
                <a:endParaRPr lang="en-US"/>
              </a:p>
            </c:rich>
          </c:tx>
          <c:overlay val="0"/>
          <c:spPr>
            <a:noFill/>
            <a:ln>
              <a:noFill/>
            </a:ln>
            <a:effectLst/>
          </c:spPr>
        </c:title>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5680"/>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 (2)'!$P$6</c:f>
              <c:strCache>
                <c:ptCount val="1"/>
                <c:pt idx="0">
                  <c:v>TT</c:v>
                </c:pt>
              </c:strCache>
            </c:strRef>
          </c:tx>
          <c:spPr>
            <a:ln w="28575" cap="rnd">
              <a:solidFill>
                <a:srgbClr val="ED7D31"/>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(2)'!$P$7:$P$18</c:f>
              <c:numCache>
                <c:formatCode>0%</c:formatCode>
                <c:ptCount val="12"/>
                <c:pt idx="0">
                  <c:v>0</c:v>
                </c:pt>
                <c:pt idx="1">
                  <c:v>-1.0147601476014708E-2</c:v>
                </c:pt>
                <c:pt idx="2">
                  <c:v>-0.16328413284132837</c:v>
                </c:pt>
                <c:pt idx="3">
                  <c:v>-0.36715867158671583</c:v>
                </c:pt>
                <c:pt idx="4">
                  <c:v>-0.35147601476014756</c:v>
                </c:pt>
                <c:pt idx="5">
                  <c:v>-0.30996309963099627</c:v>
                </c:pt>
                <c:pt idx="6">
                  <c:v>-8.4870848708487073E-2</c:v>
                </c:pt>
                <c:pt idx="7">
                  <c:v>-0.2297047970479705</c:v>
                </c:pt>
                <c:pt idx="8">
                  <c:v>-0.18450184501845018</c:v>
                </c:pt>
                <c:pt idx="9">
                  <c:v>-0.10977859778597782</c:v>
                </c:pt>
                <c:pt idx="10">
                  <c:v>-0.18726937269372687</c:v>
                </c:pt>
                <c:pt idx="11">
                  <c:v>-0.14391143911439119</c:v>
                </c:pt>
              </c:numCache>
            </c:numRef>
          </c:val>
          <c:smooth val="0"/>
          <c:extLst>
            <c:ext xmlns:c16="http://schemas.microsoft.com/office/drawing/2014/chart" uri="{C3380CC4-5D6E-409C-BE32-E72D297353CC}">
              <c16:uniqueId val="{00000000-FCE1-40D7-9C55-6A36C326E21F}"/>
            </c:ext>
          </c:extLst>
        </c:ser>
        <c:ser>
          <c:idx val="1"/>
          <c:order val="1"/>
          <c:tx>
            <c:strRef>
              <c:f>'Sheet1 (2)'!$Q$6</c:f>
              <c:strCache>
                <c:ptCount val="1"/>
                <c:pt idx="0">
                  <c:v>PT</c:v>
                </c:pt>
              </c:strCache>
            </c:strRef>
          </c:tx>
          <c:spPr>
            <a:ln w="28575" cap="rnd">
              <a:solidFill>
                <a:schemeClr val="bg1">
                  <a:lumMod val="50000"/>
                </a:schemeClr>
              </a:solidFill>
              <a:round/>
            </a:ln>
            <a:effectLst/>
          </c:spPr>
          <c:marker>
            <c:symbol val="none"/>
          </c:marker>
          <c:cat>
            <c:strRef>
              <c:f>'Sheet1 (2)'!$N$7:$N$18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 (2)'!$Q$7:$Q$18</c:f>
              <c:numCache>
                <c:formatCode>0%</c:formatCode>
                <c:ptCount val="12"/>
                <c:pt idx="0">
                  <c:v>0</c:v>
                </c:pt>
                <c:pt idx="1">
                  <c:v>-9.8016336056009318E-2</c:v>
                </c:pt>
                <c:pt idx="2">
                  <c:v>-0.14760793465577601</c:v>
                </c:pt>
                <c:pt idx="3">
                  <c:v>-0.49416569428238044</c:v>
                </c:pt>
                <c:pt idx="4">
                  <c:v>-0.56476079346557762</c:v>
                </c:pt>
                <c:pt idx="5">
                  <c:v>-0.53850641773628938</c:v>
                </c:pt>
                <c:pt idx="6">
                  <c:v>0.71295215869311546</c:v>
                </c:pt>
                <c:pt idx="7">
                  <c:v>-0.3500583430571762</c:v>
                </c:pt>
                <c:pt idx="8">
                  <c:v>-0.15752625437572934</c:v>
                </c:pt>
                <c:pt idx="9">
                  <c:v>3.0338389731621913E-2</c:v>
                </c:pt>
                <c:pt idx="10">
                  <c:v>-0.14469078179696618</c:v>
                </c:pt>
                <c:pt idx="11">
                  <c:v>-2.0420070011668692E-2</c:v>
                </c:pt>
              </c:numCache>
            </c:numRef>
          </c:val>
          <c:smooth val="0"/>
          <c:extLst>
            <c:ext xmlns:c16="http://schemas.microsoft.com/office/drawing/2014/chart" uri="{C3380CC4-5D6E-409C-BE32-E72D297353CC}">
              <c16:uniqueId val="{00000001-FCE1-40D7-9C55-6A36C326E21F}"/>
            </c:ext>
          </c:extLst>
        </c:ser>
        <c:dLbls>
          <c:showLegendKey val="0"/>
          <c:showVal val="0"/>
          <c:showCatName val="0"/>
          <c:showSerName val="0"/>
          <c:showPercent val="0"/>
          <c:showBubbleSize val="0"/>
        </c:dLbls>
        <c:smooth val="0"/>
        <c:axId val="47657344"/>
        <c:axId val="47658880"/>
      </c:lineChart>
      <c:catAx>
        <c:axId val="47657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58880"/>
        <c:crosses val="autoZero"/>
        <c:auto val="1"/>
        <c:lblAlgn val="ctr"/>
        <c:lblOffset val="100"/>
        <c:noMultiLvlLbl val="0"/>
      </c:catAx>
      <c:valAx>
        <c:axId val="47658880"/>
        <c:scaling>
          <c:orientation val="minMax"/>
          <c:max val="0.8"/>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Change</a:t>
                </a:r>
                <a:r>
                  <a:rPr lang="en-US" baseline="0"/>
                  <a:t> from Jan</a:t>
                </a:r>
                <a:endParaRPr lang="en-US"/>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57344"/>
        <c:crosses val="autoZero"/>
        <c:crossBetween val="between"/>
        <c:majorUnit val="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Sheet1!$K$6</c:f>
              <c:strCache>
                <c:ptCount val="1"/>
                <c:pt idx="0">
                  <c:v>TT</c:v>
                </c:pt>
              </c:strCache>
            </c:strRef>
          </c:tx>
          <c:spPr>
            <a:solidFill>
              <a:schemeClr val="accent1"/>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Sheet1!$K$7:$K$18</c:f>
              <c:numCache>
                <c:formatCode>General</c:formatCode>
                <c:ptCount val="12"/>
                <c:pt idx="0">
                  <c:v>10.82</c:v>
                </c:pt>
                <c:pt idx="1">
                  <c:v>14.27</c:v>
                </c:pt>
                <c:pt idx="2">
                  <c:v>9.27</c:v>
                </c:pt>
                <c:pt idx="3">
                  <c:v>6.47</c:v>
                </c:pt>
                <c:pt idx="4">
                  <c:v>10.57</c:v>
                </c:pt>
                <c:pt idx="5">
                  <c:v>8.39</c:v>
                </c:pt>
                <c:pt idx="6">
                  <c:v>9.26</c:v>
                </c:pt>
                <c:pt idx="7">
                  <c:v>9.7100000000000009</c:v>
                </c:pt>
                <c:pt idx="8">
                  <c:v>10.1</c:v>
                </c:pt>
                <c:pt idx="9">
                  <c:v>10.86</c:v>
                </c:pt>
                <c:pt idx="10">
                  <c:v>10.48</c:v>
                </c:pt>
                <c:pt idx="11">
                  <c:v>9.44</c:v>
                </c:pt>
              </c:numCache>
            </c:numRef>
          </c:val>
          <c:extLst>
            <c:ext xmlns:c16="http://schemas.microsoft.com/office/drawing/2014/chart" uri="{C3380CC4-5D6E-409C-BE32-E72D297353CC}">
              <c16:uniqueId val="{00000000-356D-4914-8132-CFDFCE8F2652}"/>
            </c:ext>
          </c:extLst>
        </c:ser>
        <c:ser>
          <c:idx val="2"/>
          <c:order val="2"/>
          <c:tx>
            <c:strRef>
              <c:f>Sheet1!$L$6</c:f>
              <c:strCache>
                <c:ptCount val="1"/>
                <c:pt idx="0">
                  <c:v>PT</c:v>
                </c:pt>
              </c:strCache>
            </c:strRef>
          </c:tx>
          <c:spPr>
            <a:solidFill>
              <a:schemeClr val="accent3"/>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Sheet1!$L$7:$L$18</c:f>
              <c:numCache>
                <c:formatCode>General</c:formatCode>
                <c:ptCount val="12"/>
                <c:pt idx="0">
                  <c:v>21.01</c:v>
                </c:pt>
                <c:pt idx="1">
                  <c:v>37.71</c:v>
                </c:pt>
                <c:pt idx="2">
                  <c:v>18.489999999999998</c:v>
                </c:pt>
                <c:pt idx="3">
                  <c:v>7.03</c:v>
                </c:pt>
                <c:pt idx="4">
                  <c:v>46.73</c:v>
                </c:pt>
                <c:pt idx="5">
                  <c:v>12.74</c:v>
                </c:pt>
                <c:pt idx="6">
                  <c:v>14.43</c:v>
                </c:pt>
                <c:pt idx="7">
                  <c:v>15.72</c:v>
                </c:pt>
                <c:pt idx="8">
                  <c:v>17.57</c:v>
                </c:pt>
                <c:pt idx="9">
                  <c:v>18.86</c:v>
                </c:pt>
                <c:pt idx="10">
                  <c:v>17.420000000000002</c:v>
                </c:pt>
                <c:pt idx="11">
                  <c:v>16.28</c:v>
                </c:pt>
              </c:numCache>
            </c:numRef>
          </c:val>
          <c:extLst>
            <c:ext xmlns:c16="http://schemas.microsoft.com/office/drawing/2014/chart" uri="{C3380CC4-5D6E-409C-BE32-E72D297353CC}">
              <c16:uniqueId val="{00000001-356D-4914-8132-CFDFCE8F2652}"/>
            </c:ext>
          </c:extLst>
        </c:ser>
        <c:dLbls>
          <c:showLegendKey val="0"/>
          <c:showVal val="0"/>
          <c:showCatName val="0"/>
          <c:showSerName val="0"/>
          <c:showPercent val="0"/>
          <c:showBubbleSize val="0"/>
        </c:dLbls>
        <c:gapWidth val="180"/>
        <c:overlap val="100"/>
        <c:axId val="41586688"/>
        <c:axId val="41588224"/>
      </c:barChart>
      <c:lineChart>
        <c:grouping val="standard"/>
        <c:varyColors val="0"/>
        <c:ser>
          <c:idx val="0"/>
          <c:order val="0"/>
          <c:tx>
            <c:strRef>
              <c:f>Sheet1!$H$6</c:f>
              <c:strCache>
                <c:ptCount val="1"/>
                <c:pt idx="0">
                  <c:v>FF</c:v>
                </c:pt>
              </c:strCache>
            </c:strRef>
          </c:tx>
          <c:spPr>
            <a:ln w="28575" cap="rnd">
              <a:solidFill>
                <a:schemeClr val="tx1"/>
              </a:solidFill>
              <a:round/>
            </a:ln>
            <a:effectLst/>
          </c:spPr>
          <c:marker>
            <c:symbol val="none"/>
          </c:marker>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Sheet1!$H$7:$H$18</c:f>
              <c:numCache>
                <c:formatCode>0.00</c:formatCode>
                <c:ptCount val="12"/>
                <c:pt idx="0">
                  <c:v>6.9253846153846146</c:v>
                </c:pt>
                <c:pt idx="1">
                  <c:v>6.9253846153846146</c:v>
                </c:pt>
                <c:pt idx="2">
                  <c:v>6.9253846153846146</c:v>
                </c:pt>
                <c:pt idx="3">
                  <c:v>6.9253846153846146</c:v>
                </c:pt>
                <c:pt idx="4">
                  <c:v>6.9253846153846146</c:v>
                </c:pt>
                <c:pt idx="5">
                  <c:v>6.9253846153846146</c:v>
                </c:pt>
                <c:pt idx="6">
                  <c:v>6.9253846153846146</c:v>
                </c:pt>
                <c:pt idx="7">
                  <c:v>6.9253846153846146</c:v>
                </c:pt>
                <c:pt idx="8">
                  <c:v>6.9253846153846146</c:v>
                </c:pt>
                <c:pt idx="9">
                  <c:v>6.9253846153846146</c:v>
                </c:pt>
                <c:pt idx="10">
                  <c:v>6.9253846153846146</c:v>
                </c:pt>
                <c:pt idx="11">
                  <c:v>6.9253846153846146</c:v>
                </c:pt>
              </c:numCache>
            </c:numRef>
          </c:val>
          <c:smooth val="0"/>
          <c:extLst>
            <c:ext xmlns:c16="http://schemas.microsoft.com/office/drawing/2014/chart" uri="{C3380CC4-5D6E-409C-BE32-E72D297353CC}">
              <c16:uniqueId val="{00000002-356D-4914-8132-CFDFCE8F2652}"/>
            </c:ext>
          </c:extLst>
        </c:ser>
        <c:dLbls>
          <c:showLegendKey val="0"/>
          <c:showVal val="0"/>
          <c:showCatName val="0"/>
          <c:showSerName val="0"/>
          <c:showPercent val="0"/>
          <c:showBubbleSize val="0"/>
        </c:dLbls>
        <c:marker val="1"/>
        <c:smooth val="0"/>
        <c:axId val="41586688"/>
        <c:axId val="41588224"/>
      </c:lineChart>
      <c:catAx>
        <c:axId val="415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88224"/>
        <c:crosses val="autoZero"/>
        <c:auto val="1"/>
        <c:lblAlgn val="ctr"/>
        <c:lblOffset val="100"/>
        <c:noMultiLvlLbl val="0"/>
      </c:catAx>
      <c:valAx>
        <c:axId val="4158822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Travel time (minutes)</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8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Sheet1!$F$6</c:f>
              <c:strCache>
                <c:ptCount val="1"/>
                <c:pt idx="0">
                  <c:v>TT</c:v>
                </c:pt>
              </c:strCache>
            </c:strRef>
          </c:tx>
          <c:spPr>
            <a:solidFill>
              <a:schemeClr val="accent2"/>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Sheet1!$F$7:$F$18</c:f>
              <c:numCache>
                <c:formatCode>General</c:formatCode>
                <c:ptCount val="12"/>
                <c:pt idx="0">
                  <c:v>20.9</c:v>
                </c:pt>
                <c:pt idx="1">
                  <c:v>17.45</c:v>
                </c:pt>
                <c:pt idx="2">
                  <c:v>10.54</c:v>
                </c:pt>
                <c:pt idx="3">
                  <c:v>7</c:v>
                </c:pt>
                <c:pt idx="4">
                  <c:v>7.47</c:v>
                </c:pt>
                <c:pt idx="5">
                  <c:v>9.11</c:v>
                </c:pt>
                <c:pt idx="6">
                  <c:v>11.86</c:v>
                </c:pt>
                <c:pt idx="7">
                  <c:v>12.46</c:v>
                </c:pt>
                <c:pt idx="8">
                  <c:v>11.94</c:v>
                </c:pt>
                <c:pt idx="9">
                  <c:v>12.97</c:v>
                </c:pt>
                <c:pt idx="10">
                  <c:v>13.84</c:v>
                </c:pt>
                <c:pt idx="11">
                  <c:v>13.23</c:v>
                </c:pt>
              </c:numCache>
            </c:numRef>
          </c:val>
          <c:extLst>
            <c:ext xmlns:c16="http://schemas.microsoft.com/office/drawing/2014/chart" uri="{C3380CC4-5D6E-409C-BE32-E72D297353CC}">
              <c16:uniqueId val="{00000000-B906-487C-82D3-416280AAE470}"/>
            </c:ext>
          </c:extLst>
        </c:ser>
        <c:ser>
          <c:idx val="2"/>
          <c:order val="2"/>
          <c:tx>
            <c:strRef>
              <c:f>Sheet1!$G$6</c:f>
              <c:strCache>
                <c:ptCount val="1"/>
                <c:pt idx="0">
                  <c:v>PT</c:v>
                </c:pt>
              </c:strCache>
            </c:strRef>
          </c:tx>
          <c:spPr>
            <a:solidFill>
              <a:schemeClr val="accent3"/>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Sheet1!$G$7:$G$18</c:f>
              <c:numCache>
                <c:formatCode>General</c:formatCode>
                <c:ptCount val="12"/>
                <c:pt idx="0">
                  <c:v>34.409999999999997</c:v>
                </c:pt>
                <c:pt idx="1">
                  <c:v>29.24</c:v>
                </c:pt>
                <c:pt idx="2">
                  <c:v>20.7</c:v>
                </c:pt>
                <c:pt idx="3">
                  <c:v>7.55</c:v>
                </c:pt>
                <c:pt idx="4">
                  <c:v>8.43</c:v>
                </c:pt>
                <c:pt idx="5">
                  <c:v>13.26</c:v>
                </c:pt>
                <c:pt idx="6">
                  <c:v>24.56</c:v>
                </c:pt>
                <c:pt idx="7">
                  <c:v>31.45</c:v>
                </c:pt>
                <c:pt idx="8">
                  <c:v>20.05</c:v>
                </c:pt>
                <c:pt idx="9">
                  <c:v>21.31</c:v>
                </c:pt>
                <c:pt idx="10">
                  <c:v>21.75</c:v>
                </c:pt>
                <c:pt idx="11">
                  <c:v>24.92</c:v>
                </c:pt>
              </c:numCache>
            </c:numRef>
          </c:val>
          <c:extLst>
            <c:ext xmlns:c16="http://schemas.microsoft.com/office/drawing/2014/chart" uri="{C3380CC4-5D6E-409C-BE32-E72D297353CC}">
              <c16:uniqueId val="{00000001-B906-487C-82D3-416280AAE470}"/>
            </c:ext>
          </c:extLst>
        </c:ser>
        <c:dLbls>
          <c:showLegendKey val="0"/>
          <c:showVal val="0"/>
          <c:showCatName val="0"/>
          <c:showSerName val="0"/>
          <c:showPercent val="0"/>
          <c:showBubbleSize val="0"/>
        </c:dLbls>
        <c:gapWidth val="180"/>
        <c:overlap val="100"/>
        <c:axId val="41632512"/>
        <c:axId val="41634048"/>
      </c:barChart>
      <c:lineChart>
        <c:grouping val="standard"/>
        <c:varyColors val="0"/>
        <c:ser>
          <c:idx val="0"/>
          <c:order val="0"/>
          <c:tx>
            <c:strRef>
              <c:f>Sheet1!$C$6</c:f>
              <c:strCache>
                <c:ptCount val="1"/>
                <c:pt idx="0">
                  <c:v>FF</c:v>
                </c:pt>
              </c:strCache>
            </c:strRef>
          </c:tx>
          <c:spPr>
            <a:ln w="28575" cap="rnd">
              <a:solidFill>
                <a:schemeClr val="tx1"/>
              </a:solidFill>
              <a:round/>
            </a:ln>
            <a:effectLst/>
          </c:spPr>
          <c:marker>
            <c:symbol val="none"/>
          </c:marker>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Sheet1!$C$7:$C$18</c:f>
              <c:numCache>
                <c:formatCode>0.00</c:formatCode>
                <c:ptCount val="12"/>
                <c:pt idx="0">
                  <c:v>7.134615384615385</c:v>
                </c:pt>
                <c:pt idx="1">
                  <c:v>7.134615384615385</c:v>
                </c:pt>
                <c:pt idx="2">
                  <c:v>7.134615384615385</c:v>
                </c:pt>
                <c:pt idx="3">
                  <c:v>7.134615384615385</c:v>
                </c:pt>
                <c:pt idx="4">
                  <c:v>7.134615384615385</c:v>
                </c:pt>
                <c:pt idx="5">
                  <c:v>7.134615384615385</c:v>
                </c:pt>
                <c:pt idx="6">
                  <c:v>7.134615384615385</c:v>
                </c:pt>
                <c:pt idx="7">
                  <c:v>7.134615384615385</c:v>
                </c:pt>
                <c:pt idx="8">
                  <c:v>7.134615384615385</c:v>
                </c:pt>
                <c:pt idx="9">
                  <c:v>7.134615384615385</c:v>
                </c:pt>
                <c:pt idx="10">
                  <c:v>7.134615384615385</c:v>
                </c:pt>
                <c:pt idx="11">
                  <c:v>7.134615384615385</c:v>
                </c:pt>
              </c:numCache>
            </c:numRef>
          </c:val>
          <c:smooth val="0"/>
          <c:extLst>
            <c:ext xmlns:c16="http://schemas.microsoft.com/office/drawing/2014/chart" uri="{C3380CC4-5D6E-409C-BE32-E72D297353CC}">
              <c16:uniqueId val="{00000002-B906-487C-82D3-416280AAE470}"/>
            </c:ext>
          </c:extLst>
        </c:ser>
        <c:dLbls>
          <c:showLegendKey val="0"/>
          <c:showVal val="0"/>
          <c:showCatName val="0"/>
          <c:showSerName val="0"/>
          <c:showPercent val="0"/>
          <c:showBubbleSize val="0"/>
        </c:dLbls>
        <c:marker val="1"/>
        <c:smooth val="0"/>
        <c:axId val="41632512"/>
        <c:axId val="41634048"/>
      </c:lineChart>
      <c:catAx>
        <c:axId val="4163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34048"/>
        <c:crosses val="autoZero"/>
        <c:auto val="1"/>
        <c:lblAlgn val="ctr"/>
        <c:lblOffset val="100"/>
        <c:noMultiLvlLbl val="0"/>
      </c:catAx>
      <c:valAx>
        <c:axId val="41634048"/>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Travel time (minutes)</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3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Sheet1!$D$6</c:f>
              <c:strCache>
                <c:ptCount val="1"/>
                <c:pt idx="0">
                  <c:v>TT</c:v>
                </c:pt>
              </c:strCache>
            </c:strRef>
          </c:tx>
          <c:spPr>
            <a:solidFill>
              <a:schemeClr val="accent2"/>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Sheet1!$D$7:$D$18</c:f>
              <c:numCache>
                <c:formatCode>General</c:formatCode>
                <c:ptCount val="12"/>
                <c:pt idx="0">
                  <c:v>10.84</c:v>
                </c:pt>
                <c:pt idx="1">
                  <c:v>10.73</c:v>
                </c:pt>
                <c:pt idx="2">
                  <c:v>9.07</c:v>
                </c:pt>
                <c:pt idx="3">
                  <c:v>6.86</c:v>
                </c:pt>
                <c:pt idx="4">
                  <c:v>7.03</c:v>
                </c:pt>
                <c:pt idx="5">
                  <c:v>7.48</c:v>
                </c:pt>
                <c:pt idx="6">
                  <c:v>9.92</c:v>
                </c:pt>
                <c:pt idx="7">
                  <c:v>8.35</c:v>
                </c:pt>
                <c:pt idx="8">
                  <c:v>8.84</c:v>
                </c:pt>
                <c:pt idx="9">
                  <c:v>9.65</c:v>
                </c:pt>
                <c:pt idx="10">
                  <c:v>8.81</c:v>
                </c:pt>
                <c:pt idx="11">
                  <c:v>9.2799999999999994</c:v>
                </c:pt>
              </c:numCache>
            </c:numRef>
          </c:val>
          <c:extLst>
            <c:ext xmlns:c16="http://schemas.microsoft.com/office/drawing/2014/chart" uri="{C3380CC4-5D6E-409C-BE32-E72D297353CC}">
              <c16:uniqueId val="{00000000-23C0-4833-B714-F66862B70A4D}"/>
            </c:ext>
          </c:extLst>
        </c:ser>
        <c:ser>
          <c:idx val="2"/>
          <c:order val="2"/>
          <c:tx>
            <c:strRef>
              <c:f>Sheet1!$E$6</c:f>
              <c:strCache>
                <c:ptCount val="1"/>
                <c:pt idx="0">
                  <c:v>PT</c:v>
                </c:pt>
              </c:strCache>
            </c:strRef>
          </c:tx>
          <c:spPr>
            <a:solidFill>
              <a:schemeClr val="accent3"/>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Sheet1!$E$7:$E$18</c:f>
              <c:numCache>
                <c:formatCode>General</c:formatCode>
                <c:ptCount val="12"/>
                <c:pt idx="0">
                  <c:v>17.14</c:v>
                </c:pt>
                <c:pt idx="1">
                  <c:v>15.46</c:v>
                </c:pt>
                <c:pt idx="2">
                  <c:v>14.61</c:v>
                </c:pt>
                <c:pt idx="3">
                  <c:v>8.67</c:v>
                </c:pt>
                <c:pt idx="4">
                  <c:v>7.46</c:v>
                </c:pt>
                <c:pt idx="5">
                  <c:v>7.91</c:v>
                </c:pt>
                <c:pt idx="6">
                  <c:v>29.36</c:v>
                </c:pt>
                <c:pt idx="7">
                  <c:v>11.14</c:v>
                </c:pt>
                <c:pt idx="8">
                  <c:v>14.44</c:v>
                </c:pt>
                <c:pt idx="9">
                  <c:v>17.66</c:v>
                </c:pt>
                <c:pt idx="10">
                  <c:v>14.66</c:v>
                </c:pt>
                <c:pt idx="11">
                  <c:v>16.79</c:v>
                </c:pt>
              </c:numCache>
            </c:numRef>
          </c:val>
          <c:extLst>
            <c:ext xmlns:c16="http://schemas.microsoft.com/office/drawing/2014/chart" uri="{C3380CC4-5D6E-409C-BE32-E72D297353CC}">
              <c16:uniqueId val="{00000001-23C0-4833-B714-F66862B70A4D}"/>
            </c:ext>
          </c:extLst>
        </c:ser>
        <c:dLbls>
          <c:showLegendKey val="0"/>
          <c:showVal val="0"/>
          <c:showCatName val="0"/>
          <c:showSerName val="0"/>
          <c:showPercent val="0"/>
          <c:showBubbleSize val="0"/>
        </c:dLbls>
        <c:gapWidth val="182"/>
        <c:overlap val="100"/>
        <c:axId val="41657856"/>
        <c:axId val="41659392"/>
      </c:barChart>
      <c:lineChart>
        <c:grouping val="standard"/>
        <c:varyColors val="0"/>
        <c:ser>
          <c:idx val="0"/>
          <c:order val="0"/>
          <c:tx>
            <c:strRef>
              <c:f>Sheet1!$C$6</c:f>
              <c:strCache>
                <c:ptCount val="1"/>
                <c:pt idx="0">
                  <c:v>FF</c:v>
                </c:pt>
              </c:strCache>
            </c:strRef>
          </c:tx>
          <c:spPr>
            <a:ln w="28575" cap="rnd">
              <a:solidFill>
                <a:schemeClr val="tx1"/>
              </a:solidFill>
              <a:round/>
            </a:ln>
            <a:effectLst/>
          </c:spPr>
          <c:marker>
            <c:symbol val="none"/>
          </c:marker>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Sheet1!$C$7:$C$18</c:f>
              <c:numCache>
                <c:formatCode>0.00</c:formatCode>
                <c:ptCount val="12"/>
                <c:pt idx="0">
                  <c:v>7.134615384615385</c:v>
                </c:pt>
                <c:pt idx="1">
                  <c:v>7.134615384615385</c:v>
                </c:pt>
                <c:pt idx="2">
                  <c:v>7.134615384615385</c:v>
                </c:pt>
                <c:pt idx="3">
                  <c:v>7.134615384615385</c:v>
                </c:pt>
                <c:pt idx="4">
                  <c:v>7.134615384615385</c:v>
                </c:pt>
                <c:pt idx="5">
                  <c:v>7.134615384615385</c:v>
                </c:pt>
                <c:pt idx="6">
                  <c:v>7.134615384615385</c:v>
                </c:pt>
                <c:pt idx="7">
                  <c:v>7.134615384615385</c:v>
                </c:pt>
                <c:pt idx="8">
                  <c:v>7.134615384615385</c:v>
                </c:pt>
                <c:pt idx="9">
                  <c:v>7.134615384615385</c:v>
                </c:pt>
                <c:pt idx="10">
                  <c:v>7.134615384615385</c:v>
                </c:pt>
                <c:pt idx="11">
                  <c:v>7.134615384615385</c:v>
                </c:pt>
              </c:numCache>
            </c:numRef>
          </c:val>
          <c:smooth val="0"/>
          <c:extLst>
            <c:ext xmlns:c16="http://schemas.microsoft.com/office/drawing/2014/chart" uri="{C3380CC4-5D6E-409C-BE32-E72D297353CC}">
              <c16:uniqueId val="{00000002-23C0-4833-B714-F66862B70A4D}"/>
            </c:ext>
          </c:extLst>
        </c:ser>
        <c:dLbls>
          <c:showLegendKey val="0"/>
          <c:showVal val="0"/>
          <c:showCatName val="0"/>
          <c:showSerName val="0"/>
          <c:showPercent val="0"/>
          <c:showBubbleSize val="0"/>
        </c:dLbls>
        <c:marker val="1"/>
        <c:smooth val="0"/>
        <c:axId val="41657856"/>
        <c:axId val="41659392"/>
      </c:lineChart>
      <c:catAx>
        <c:axId val="4165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59392"/>
        <c:crosses val="autoZero"/>
        <c:auto val="1"/>
        <c:lblAlgn val="ctr"/>
        <c:lblOffset val="100"/>
        <c:noMultiLvlLbl val="0"/>
      </c:catAx>
      <c:valAx>
        <c:axId val="41659392"/>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Travel time</a:t>
                </a:r>
                <a:r>
                  <a:rPr lang="en-US" baseline="0"/>
                  <a:t> (minutes)</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5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Sheet1!$I$6</c:f>
              <c:strCache>
                <c:ptCount val="1"/>
                <c:pt idx="0">
                  <c:v>TT</c:v>
                </c:pt>
              </c:strCache>
            </c:strRef>
          </c:tx>
          <c:spPr>
            <a:solidFill>
              <a:schemeClr val="accent1"/>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Sheet1!$I$7:$I$18</c:f>
              <c:numCache>
                <c:formatCode>General</c:formatCode>
                <c:ptCount val="12"/>
                <c:pt idx="0">
                  <c:v>12.42</c:v>
                </c:pt>
                <c:pt idx="1">
                  <c:v>12.77</c:v>
                </c:pt>
                <c:pt idx="2">
                  <c:v>9.9499999999999993</c:v>
                </c:pt>
                <c:pt idx="3">
                  <c:v>6.58</c:v>
                </c:pt>
                <c:pt idx="4">
                  <c:v>6.79</c:v>
                </c:pt>
                <c:pt idx="5">
                  <c:v>7.02</c:v>
                </c:pt>
                <c:pt idx="6">
                  <c:v>8.1999999999999993</c:v>
                </c:pt>
                <c:pt idx="7">
                  <c:v>7.87</c:v>
                </c:pt>
                <c:pt idx="8">
                  <c:v>8.27</c:v>
                </c:pt>
                <c:pt idx="9">
                  <c:v>11.08</c:v>
                </c:pt>
                <c:pt idx="10">
                  <c:v>9.8699999999999992</c:v>
                </c:pt>
                <c:pt idx="11">
                  <c:v>8.31</c:v>
                </c:pt>
              </c:numCache>
            </c:numRef>
          </c:val>
          <c:extLst>
            <c:ext xmlns:c16="http://schemas.microsoft.com/office/drawing/2014/chart" uri="{C3380CC4-5D6E-409C-BE32-E72D297353CC}">
              <c16:uniqueId val="{00000000-A9AC-4767-BF22-34C2C8721397}"/>
            </c:ext>
          </c:extLst>
        </c:ser>
        <c:ser>
          <c:idx val="2"/>
          <c:order val="2"/>
          <c:tx>
            <c:strRef>
              <c:f>Sheet1!$J$6</c:f>
              <c:strCache>
                <c:ptCount val="1"/>
                <c:pt idx="0">
                  <c:v>PT</c:v>
                </c:pt>
              </c:strCache>
            </c:strRef>
          </c:tx>
          <c:spPr>
            <a:solidFill>
              <a:schemeClr val="accent3"/>
            </a:solidFill>
            <a:ln>
              <a:noFill/>
            </a:ln>
            <a:effectLst/>
          </c:spPr>
          <c:invertIfNegative val="0"/>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Sheet1!$J$7:$J$18</c:f>
              <c:numCache>
                <c:formatCode>General</c:formatCode>
                <c:ptCount val="12"/>
                <c:pt idx="0">
                  <c:v>17.77</c:v>
                </c:pt>
                <c:pt idx="1">
                  <c:v>19.59</c:v>
                </c:pt>
                <c:pt idx="2">
                  <c:v>17.66</c:v>
                </c:pt>
                <c:pt idx="3">
                  <c:v>7.37</c:v>
                </c:pt>
                <c:pt idx="4">
                  <c:v>7.22</c:v>
                </c:pt>
                <c:pt idx="5">
                  <c:v>7.57</c:v>
                </c:pt>
                <c:pt idx="6">
                  <c:v>11.28</c:v>
                </c:pt>
                <c:pt idx="7">
                  <c:v>10.91</c:v>
                </c:pt>
                <c:pt idx="8">
                  <c:v>12.66</c:v>
                </c:pt>
                <c:pt idx="9">
                  <c:v>19.29</c:v>
                </c:pt>
                <c:pt idx="10">
                  <c:v>19.489999999999998</c:v>
                </c:pt>
                <c:pt idx="11">
                  <c:v>11.63</c:v>
                </c:pt>
              </c:numCache>
            </c:numRef>
          </c:val>
          <c:extLst>
            <c:ext xmlns:c16="http://schemas.microsoft.com/office/drawing/2014/chart" uri="{C3380CC4-5D6E-409C-BE32-E72D297353CC}">
              <c16:uniqueId val="{00000001-A9AC-4767-BF22-34C2C8721397}"/>
            </c:ext>
          </c:extLst>
        </c:ser>
        <c:dLbls>
          <c:showLegendKey val="0"/>
          <c:showVal val="0"/>
          <c:showCatName val="0"/>
          <c:showSerName val="0"/>
          <c:showPercent val="0"/>
          <c:showBubbleSize val="0"/>
        </c:dLbls>
        <c:gapWidth val="180"/>
        <c:overlap val="100"/>
        <c:axId val="41691392"/>
        <c:axId val="41693184"/>
      </c:barChart>
      <c:lineChart>
        <c:grouping val="standard"/>
        <c:varyColors val="0"/>
        <c:ser>
          <c:idx val="0"/>
          <c:order val="0"/>
          <c:tx>
            <c:strRef>
              <c:f>Sheet1!$H$6</c:f>
              <c:strCache>
                <c:ptCount val="1"/>
                <c:pt idx="0">
                  <c:v>FF</c:v>
                </c:pt>
              </c:strCache>
            </c:strRef>
          </c:tx>
          <c:spPr>
            <a:ln w="28575" cap="rnd">
              <a:solidFill>
                <a:schemeClr val="tx1"/>
              </a:solidFill>
              <a:round/>
            </a:ln>
            <a:effectLst/>
          </c:spPr>
          <c:marker>
            <c:symbol val="none"/>
          </c:marker>
          <c:cat>
            <c:strRef>
              <c:f>Sheet1!$B$7:$B$18</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Sheet1!$H$7:$H$18</c:f>
              <c:numCache>
                <c:formatCode>0.00</c:formatCode>
                <c:ptCount val="12"/>
                <c:pt idx="0">
                  <c:v>6.9253846153846146</c:v>
                </c:pt>
                <c:pt idx="1">
                  <c:v>6.9253846153846146</c:v>
                </c:pt>
                <c:pt idx="2">
                  <c:v>6.9253846153846146</c:v>
                </c:pt>
                <c:pt idx="3">
                  <c:v>6.9253846153846146</c:v>
                </c:pt>
                <c:pt idx="4">
                  <c:v>6.9253846153846146</c:v>
                </c:pt>
                <c:pt idx="5">
                  <c:v>6.9253846153846146</c:v>
                </c:pt>
                <c:pt idx="6">
                  <c:v>6.9253846153846146</c:v>
                </c:pt>
                <c:pt idx="7">
                  <c:v>6.9253846153846146</c:v>
                </c:pt>
                <c:pt idx="8">
                  <c:v>6.9253846153846146</c:v>
                </c:pt>
                <c:pt idx="9">
                  <c:v>6.9253846153846146</c:v>
                </c:pt>
                <c:pt idx="10">
                  <c:v>6.9253846153846146</c:v>
                </c:pt>
                <c:pt idx="11">
                  <c:v>6.9253846153846146</c:v>
                </c:pt>
              </c:numCache>
            </c:numRef>
          </c:val>
          <c:smooth val="0"/>
          <c:extLst>
            <c:ext xmlns:c16="http://schemas.microsoft.com/office/drawing/2014/chart" uri="{C3380CC4-5D6E-409C-BE32-E72D297353CC}">
              <c16:uniqueId val="{00000002-A9AC-4767-BF22-34C2C8721397}"/>
            </c:ext>
          </c:extLst>
        </c:ser>
        <c:dLbls>
          <c:showLegendKey val="0"/>
          <c:showVal val="0"/>
          <c:showCatName val="0"/>
          <c:showSerName val="0"/>
          <c:showPercent val="0"/>
          <c:showBubbleSize val="0"/>
        </c:dLbls>
        <c:marker val="1"/>
        <c:smooth val="0"/>
        <c:axId val="41691392"/>
        <c:axId val="41693184"/>
      </c:lineChart>
      <c:catAx>
        <c:axId val="416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93184"/>
        <c:crosses val="autoZero"/>
        <c:auto val="1"/>
        <c:lblAlgn val="ctr"/>
        <c:lblOffset val="100"/>
        <c:noMultiLvlLbl val="0"/>
      </c:catAx>
      <c:valAx>
        <c:axId val="41693184"/>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Travel time (minutes)</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9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5343752-005D-42A0-9D1F-8F7EB866CBA1}" type="datetimeFigureOut">
              <a:rPr lang="en-US" smtClean="0"/>
              <a:t>5/18/2021</a:t>
            </a:fld>
            <a:endParaRPr lang="en-US" dirty="0"/>
          </a:p>
        </p:txBody>
      </p:sp>
      <p:sp>
        <p:nvSpPr>
          <p:cNvPr id="4" name="Slide Image Placeholder 3"/>
          <p:cNvSpPr>
            <a:spLocks noGrp="1" noRot="1" noChangeAspect="1"/>
          </p:cNvSpPr>
          <p:nvPr>
            <p:ph type="sldImg" idx="2"/>
          </p:nvPr>
        </p:nvSpPr>
        <p:spPr>
          <a:xfrm>
            <a:off x="2362200" y="1173163"/>
            <a:ext cx="2378075"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54EBDC1-7646-40B5-84E7-99DE6270CC31}" type="slidenum">
              <a:rPr lang="en-US" smtClean="0"/>
              <a:t>‹#›</a:t>
            </a:fld>
            <a:endParaRPr lang="en-US" dirty="0"/>
          </a:p>
        </p:txBody>
      </p:sp>
    </p:spTree>
    <p:extLst>
      <p:ext uri="{BB962C8B-B14F-4D97-AF65-F5344CB8AC3E}">
        <p14:creationId xmlns:p14="http://schemas.microsoft.com/office/powerpoint/2010/main" val="1965577494"/>
      </p:ext>
    </p:extLst>
  </p:cSld>
  <p:clrMap bg1="lt1" tx1="dk1" bg2="lt2" tx2="dk2" accent1="accent1" accent2="accent2" accent3="accent3" accent4="accent4" accent5="accent5" accent6="accent6" hlink="hlink" folHlink="folHlink"/>
  <p:notesStyle>
    <a:lvl1pPr marL="0" algn="l" defTabSz="864931" rtl="0" eaLnBrk="1" latinLnBrk="0" hangingPunct="1">
      <a:defRPr sz="1135" kern="1200">
        <a:solidFill>
          <a:schemeClr val="tx1"/>
        </a:solidFill>
        <a:latin typeface="+mn-lt"/>
        <a:ea typeface="+mn-ea"/>
        <a:cs typeface="+mn-cs"/>
      </a:defRPr>
    </a:lvl1pPr>
    <a:lvl2pPr marL="432465" algn="l" defTabSz="864931" rtl="0" eaLnBrk="1" latinLnBrk="0" hangingPunct="1">
      <a:defRPr sz="1135" kern="1200">
        <a:solidFill>
          <a:schemeClr val="tx1"/>
        </a:solidFill>
        <a:latin typeface="+mn-lt"/>
        <a:ea typeface="+mn-ea"/>
        <a:cs typeface="+mn-cs"/>
      </a:defRPr>
    </a:lvl2pPr>
    <a:lvl3pPr marL="864931" algn="l" defTabSz="864931" rtl="0" eaLnBrk="1" latinLnBrk="0" hangingPunct="1">
      <a:defRPr sz="1135" kern="1200">
        <a:solidFill>
          <a:schemeClr val="tx1"/>
        </a:solidFill>
        <a:latin typeface="+mn-lt"/>
        <a:ea typeface="+mn-ea"/>
        <a:cs typeface="+mn-cs"/>
      </a:defRPr>
    </a:lvl3pPr>
    <a:lvl4pPr marL="1297396" algn="l" defTabSz="864931" rtl="0" eaLnBrk="1" latinLnBrk="0" hangingPunct="1">
      <a:defRPr sz="1135" kern="1200">
        <a:solidFill>
          <a:schemeClr val="tx1"/>
        </a:solidFill>
        <a:latin typeface="+mn-lt"/>
        <a:ea typeface="+mn-ea"/>
        <a:cs typeface="+mn-cs"/>
      </a:defRPr>
    </a:lvl4pPr>
    <a:lvl5pPr marL="1729862" algn="l" defTabSz="864931" rtl="0" eaLnBrk="1" latinLnBrk="0" hangingPunct="1">
      <a:defRPr sz="1135" kern="1200">
        <a:solidFill>
          <a:schemeClr val="tx1"/>
        </a:solidFill>
        <a:latin typeface="+mn-lt"/>
        <a:ea typeface="+mn-ea"/>
        <a:cs typeface="+mn-cs"/>
      </a:defRPr>
    </a:lvl5pPr>
    <a:lvl6pPr marL="2162327" algn="l" defTabSz="864931" rtl="0" eaLnBrk="1" latinLnBrk="0" hangingPunct="1">
      <a:defRPr sz="1135" kern="1200">
        <a:solidFill>
          <a:schemeClr val="tx1"/>
        </a:solidFill>
        <a:latin typeface="+mn-lt"/>
        <a:ea typeface="+mn-ea"/>
        <a:cs typeface="+mn-cs"/>
      </a:defRPr>
    </a:lvl6pPr>
    <a:lvl7pPr marL="2594793" algn="l" defTabSz="864931" rtl="0" eaLnBrk="1" latinLnBrk="0" hangingPunct="1">
      <a:defRPr sz="1135" kern="1200">
        <a:solidFill>
          <a:schemeClr val="tx1"/>
        </a:solidFill>
        <a:latin typeface="+mn-lt"/>
        <a:ea typeface="+mn-ea"/>
        <a:cs typeface="+mn-cs"/>
      </a:defRPr>
    </a:lvl7pPr>
    <a:lvl8pPr marL="3027258" algn="l" defTabSz="864931" rtl="0" eaLnBrk="1" latinLnBrk="0" hangingPunct="1">
      <a:defRPr sz="1135" kern="1200">
        <a:solidFill>
          <a:schemeClr val="tx1"/>
        </a:solidFill>
        <a:latin typeface="+mn-lt"/>
        <a:ea typeface="+mn-ea"/>
        <a:cs typeface="+mn-cs"/>
      </a:defRPr>
    </a:lvl8pPr>
    <a:lvl9pPr marL="3459724" algn="l" defTabSz="864931" rtl="0" eaLnBrk="1" latinLnBrk="0" hangingPunct="1">
      <a:defRPr sz="11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slide, Changed the size to 8 ½ x 11 for printing purposes, then rearranged each page’s content to accommodate.</a:t>
            </a:r>
          </a:p>
        </p:txBody>
      </p:sp>
      <p:sp>
        <p:nvSpPr>
          <p:cNvPr id="4" name="Slide Number Placeholder 3"/>
          <p:cNvSpPr>
            <a:spLocks noGrp="1"/>
          </p:cNvSpPr>
          <p:nvPr>
            <p:ph type="sldNum" sz="quarter" idx="5"/>
          </p:nvPr>
        </p:nvSpPr>
        <p:spPr/>
        <p:txBody>
          <a:bodyPr/>
          <a:lstStyle/>
          <a:p>
            <a:fld id="{654EBDC1-7646-40B5-84E7-99DE6270CC31}" type="slidenum">
              <a:rPr lang="en-US" smtClean="0"/>
              <a:t>1</a:t>
            </a:fld>
            <a:endParaRPr lang="en-US" dirty="0"/>
          </a:p>
        </p:txBody>
      </p:sp>
    </p:spTree>
    <p:extLst>
      <p:ext uri="{BB962C8B-B14F-4D97-AF65-F5344CB8AC3E}">
        <p14:creationId xmlns:p14="http://schemas.microsoft.com/office/powerpoint/2010/main" val="35276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Reversed the text/graphic; added a note that the purpose of the performance report needs to be made clear.</a:t>
            </a:r>
          </a:p>
        </p:txBody>
      </p:sp>
      <p:sp>
        <p:nvSpPr>
          <p:cNvPr id="4" name="Slide Number Placeholder 3"/>
          <p:cNvSpPr>
            <a:spLocks noGrp="1"/>
          </p:cNvSpPr>
          <p:nvPr>
            <p:ph type="sldNum" sz="quarter" idx="5"/>
          </p:nvPr>
        </p:nvSpPr>
        <p:spPr/>
        <p:txBody>
          <a:bodyPr/>
          <a:lstStyle/>
          <a:p>
            <a:fld id="{654EBDC1-7646-40B5-84E7-99DE6270CC31}" type="slidenum">
              <a:rPr lang="en-US" smtClean="0"/>
              <a:t>2</a:t>
            </a:fld>
            <a:endParaRPr lang="en-US" dirty="0"/>
          </a:p>
        </p:txBody>
      </p:sp>
    </p:spTree>
    <p:extLst>
      <p:ext uri="{BB962C8B-B14F-4D97-AF65-F5344CB8AC3E}">
        <p14:creationId xmlns:p14="http://schemas.microsoft.com/office/powerpoint/2010/main" val="215091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Deleted the page layout (Title &amp; Content from pptx) as it was interfering with the graphics. Changed the layout to better accommodate the info, streamlined things (e.g.; eliminated the double lines – too busy), aligned things and changed appearances here and there.</a:t>
            </a:r>
          </a:p>
        </p:txBody>
      </p:sp>
      <p:sp>
        <p:nvSpPr>
          <p:cNvPr id="4" name="Slide Number Placeholder 3"/>
          <p:cNvSpPr>
            <a:spLocks noGrp="1"/>
          </p:cNvSpPr>
          <p:nvPr>
            <p:ph type="sldNum" sz="quarter" idx="5"/>
          </p:nvPr>
        </p:nvSpPr>
        <p:spPr/>
        <p:txBody>
          <a:bodyPr/>
          <a:lstStyle/>
          <a:p>
            <a:fld id="{654EBDC1-7646-40B5-84E7-99DE6270CC31}" type="slidenum">
              <a:rPr lang="en-US" smtClean="0"/>
              <a:t>3</a:t>
            </a:fld>
            <a:endParaRPr lang="en-US" dirty="0"/>
          </a:p>
        </p:txBody>
      </p:sp>
    </p:spTree>
    <p:extLst>
      <p:ext uri="{BB962C8B-B14F-4D97-AF65-F5344CB8AC3E}">
        <p14:creationId xmlns:p14="http://schemas.microsoft.com/office/powerpoint/2010/main" val="368509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Header change to match previous page, sizing, alignment, moved Observation text to under the charts that were referenced, etc.</a:t>
            </a:r>
          </a:p>
        </p:txBody>
      </p:sp>
      <p:sp>
        <p:nvSpPr>
          <p:cNvPr id="4" name="Slide Number Placeholder 3"/>
          <p:cNvSpPr>
            <a:spLocks noGrp="1"/>
          </p:cNvSpPr>
          <p:nvPr>
            <p:ph type="sldNum" sz="quarter" idx="5"/>
          </p:nvPr>
        </p:nvSpPr>
        <p:spPr/>
        <p:txBody>
          <a:bodyPr/>
          <a:lstStyle/>
          <a:p>
            <a:fld id="{654EBDC1-7646-40B5-84E7-99DE6270CC31}" type="slidenum">
              <a:rPr lang="en-US" smtClean="0"/>
              <a:t>4</a:t>
            </a:fld>
            <a:endParaRPr lang="en-US"/>
          </a:p>
        </p:txBody>
      </p:sp>
    </p:spTree>
    <p:extLst>
      <p:ext uri="{BB962C8B-B14F-4D97-AF65-F5344CB8AC3E}">
        <p14:creationId xmlns:p14="http://schemas.microsoft.com/office/powerpoint/2010/main" val="201044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21174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409822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83908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43130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124303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30232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57427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180672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305806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100189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CC8435-86EF-40F7-9BE9-D6824441989E}"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B766D-6852-4F52-804F-2D559390A696}" type="slidenum">
              <a:rPr lang="en-US" smtClean="0"/>
              <a:t>‹#›</a:t>
            </a:fld>
            <a:endParaRPr lang="en-US" dirty="0"/>
          </a:p>
        </p:txBody>
      </p:sp>
    </p:spTree>
    <p:extLst>
      <p:ext uri="{BB962C8B-B14F-4D97-AF65-F5344CB8AC3E}">
        <p14:creationId xmlns:p14="http://schemas.microsoft.com/office/powerpoint/2010/main" val="189609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5CC8435-86EF-40F7-9BE9-D6824441989E}" type="datetimeFigureOut">
              <a:rPr lang="en-US" smtClean="0"/>
              <a:t>5/18/2021</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C6B766D-6852-4F52-804F-2D559390A696}" type="slidenum">
              <a:rPr lang="en-US" smtClean="0"/>
              <a:t>‹#›</a:t>
            </a:fld>
            <a:endParaRPr lang="en-US" dirty="0"/>
          </a:p>
        </p:txBody>
      </p:sp>
    </p:spTree>
    <p:extLst>
      <p:ext uri="{BB962C8B-B14F-4D97-AF65-F5344CB8AC3E}">
        <p14:creationId xmlns:p14="http://schemas.microsoft.com/office/powerpoint/2010/main" val="40550207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chart" Target="../charts/chart1.xml"/><Relationship Id="rId7" Type="http://schemas.openxmlformats.org/officeDocument/2006/relationships/image" Target="../media/image17.png"/><Relationship Id="rId12"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chart" Target="../charts/chart7.xml"/><Relationship Id="rId5" Type="http://schemas.openxmlformats.org/officeDocument/2006/relationships/chart" Target="../charts/chart3.xml"/><Relationship Id="rId10" Type="http://schemas.openxmlformats.org/officeDocument/2006/relationships/chart" Target="../charts/chart6.xml"/><Relationship Id="rId4" Type="http://schemas.openxmlformats.org/officeDocument/2006/relationships/chart" Target="../charts/chart2.xml"/><Relationship Id="rId9"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9ED1A9-7088-4805-BAB0-94EC990D5033}"/>
              </a:ext>
            </a:extLst>
          </p:cNvPr>
          <p:cNvPicPr>
            <a:picLocks noChangeAspect="1"/>
          </p:cNvPicPr>
          <p:nvPr/>
        </p:nvPicPr>
        <p:blipFill rotWithShape="1">
          <a:blip r:embed="rId3"/>
          <a:srcRect l="7906" r="8360" b="-2978"/>
          <a:stretch/>
        </p:blipFill>
        <p:spPr>
          <a:xfrm>
            <a:off x="-11277" y="-37080"/>
            <a:ext cx="6869278" cy="7426230"/>
          </a:xfrm>
          <a:prstGeom prst="rect">
            <a:avLst/>
          </a:prstGeom>
        </p:spPr>
      </p:pic>
      <p:grpSp>
        <p:nvGrpSpPr>
          <p:cNvPr id="25" name="Group 24" descr="Close-up of drill on a building plan">
            <a:extLst>
              <a:ext uri="{FF2B5EF4-FFF2-40B4-BE49-F238E27FC236}">
                <a16:creationId xmlns:a16="http://schemas.microsoft.com/office/drawing/2014/main" id="{76D84E45-8733-4296-9625-715B8CC2608D}"/>
              </a:ext>
              <a:ext uri="{C183D7F6-B498-43B3-948B-1728B52AA6E4}">
                <adec:decorative xmlns:adec="http://schemas.microsoft.com/office/drawing/2017/decorative" val="0"/>
              </a:ext>
            </a:extLst>
          </p:cNvPr>
          <p:cNvGrpSpPr/>
          <p:nvPr/>
        </p:nvGrpSpPr>
        <p:grpSpPr>
          <a:xfrm>
            <a:off x="-11278" y="6127553"/>
            <a:ext cx="6880555" cy="2452368"/>
            <a:chOff x="0" y="6400801"/>
            <a:chExt cx="7789606" cy="3657601"/>
          </a:xfrm>
        </p:grpSpPr>
        <p:sp>
          <p:nvSpPr>
            <p:cNvPr id="26" name="Freeform: Shape 25">
              <a:extLst>
                <a:ext uri="{FF2B5EF4-FFF2-40B4-BE49-F238E27FC236}">
                  <a16:creationId xmlns:a16="http://schemas.microsoft.com/office/drawing/2014/main" id="{14B02F27-4D1E-4E86-AFAA-757D5665CCC8}"/>
                </a:ext>
              </a:extLst>
            </p:cNvPr>
            <p:cNvSpPr/>
            <p:nvPr/>
          </p:nvSpPr>
          <p:spPr>
            <a:xfrm>
              <a:off x="0" y="6400801"/>
              <a:ext cx="7789606" cy="365446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solidFill>
              <a:srgbClr val="ECAC1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sz="1800" kern="0" dirty="0">
                <a:solidFill>
                  <a:srgbClr val="ECAC1F"/>
                </a:solidFill>
                <a:latin typeface="Arial" panose="020B0604020202020204"/>
              </a:endParaRPr>
            </a:p>
          </p:txBody>
        </p:sp>
        <p:sp>
          <p:nvSpPr>
            <p:cNvPr id="27" name="Freeform: Shape 26">
              <a:extLst>
                <a:ext uri="{FF2B5EF4-FFF2-40B4-BE49-F238E27FC236}">
                  <a16:creationId xmlns:a16="http://schemas.microsoft.com/office/drawing/2014/main" id="{C792F8B3-9AEB-4E57-A4E3-58CA2F48A0D5}"/>
                </a:ext>
              </a:extLst>
            </p:cNvPr>
            <p:cNvSpPr>
              <a:spLocks/>
            </p:cNvSpPr>
            <p:nvPr/>
          </p:nvSpPr>
          <p:spPr bwMode="auto">
            <a:xfrm>
              <a:off x="0" y="7543801"/>
              <a:ext cx="7789606" cy="251460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solidFill>
              <a:srgbClr val="154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ysClr val="windowText" lastClr="000000"/>
                </a:solidFill>
              </a:endParaRPr>
            </a:p>
          </p:txBody>
        </p:sp>
      </p:grpSp>
      <p:grpSp>
        <p:nvGrpSpPr>
          <p:cNvPr id="28" name="Group 27">
            <a:extLst>
              <a:ext uri="{FF2B5EF4-FFF2-40B4-BE49-F238E27FC236}">
                <a16:creationId xmlns:a16="http://schemas.microsoft.com/office/drawing/2014/main" id="{F51B4422-C720-4744-984E-C7318A44158E}"/>
              </a:ext>
            </a:extLst>
          </p:cNvPr>
          <p:cNvGrpSpPr/>
          <p:nvPr/>
        </p:nvGrpSpPr>
        <p:grpSpPr>
          <a:xfrm>
            <a:off x="3782667" y="6061767"/>
            <a:ext cx="3075333" cy="732313"/>
            <a:chOff x="3754147" y="-31191"/>
            <a:chExt cx="3075333" cy="732313"/>
          </a:xfrm>
          <a:effectLst>
            <a:glow rad="25400">
              <a:schemeClr val="bg1"/>
            </a:glow>
          </a:effectLst>
        </p:grpSpPr>
        <p:sp>
          <p:nvSpPr>
            <p:cNvPr id="29" name="Trapezoid 28">
              <a:extLst>
                <a:ext uri="{FF2B5EF4-FFF2-40B4-BE49-F238E27FC236}">
                  <a16:creationId xmlns:a16="http://schemas.microsoft.com/office/drawing/2014/main" id="{DDDCF707-F0B4-4454-98FC-7D1337B0E4F1}"/>
                </a:ext>
              </a:extLst>
            </p:cNvPr>
            <p:cNvSpPr/>
            <p:nvPr/>
          </p:nvSpPr>
          <p:spPr>
            <a:xfrm flipH="1" flipV="1">
              <a:off x="4277734" y="324074"/>
              <a:ext cx="2438400" cy="171201"/>
            </a:xfrm>
            <a:prstGeom prst="trapezoid">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4">
              <a:extLst>
                <a:ext uri="{FF2B5EF4-FFF2-40B4-BE49-F238E27FC236}">
                  <a16:creationId xmlns:a16="http://schemas.microsoft.com/office/drawing/2014/main" id="{7509CE50-292C-4ED3-9457-AFE75E5333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4147" y="-31191"/>
              <a:ext cx="732313" cy="73231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5A72BFA-26DB-40D8-8BDA-F954FF786DF3}"/>
                </a:ext>
              </a:extLst>
            </p:cNvPr>
            <p:cNvSpPr txBox="1"/>
            <p:nvPr/>
          </p:nvSpPr>
          <p:spPr>
            <a:xfrm>
              <a:off x="4439270" y="307562"/>
              <a:ext cx="2390210" cy="200055"/>
            </a:xfrm>
            <a:prstGeom prst="rect">
              <a:avLst/>
            </a:prstGeom>
            <a:noFill/>
          </p:spPr>
          <p:txBody>
            <a:bodyPr wrap="square" lIns="0" tIns="0" rIns="0" bIns="0" rtlCol="0">
              <a:spAutoFit/>
            </a:bodyPr>
            <a:lstStyle/>
            <a:p>
              <a:r>
                <a:rPr lang="en-US" sz="1300" i="1" dirty="0">
                  <a:solidFill>
                    <a:schemeClr val="bg1"/>
                  </a:solidFill>
                </a:rPr>
                <a:t>CATT Lab Performance Summary</a:t>
              </a:r>
            </a:p>
          </p:txBody>
        </p:sp>
      </p:grpSp>
      <p:grpSp>
        <p:nvGrpSpPr>
          <p:cNvPr id="40" name="Group 39">
            <a:extLst>
              <a:ext uri="{FF2B5EF4-FFF2-40B4-BE49-F238E27FC236}">
                <a16:creationId xmlns:a16="http://schemas.microsoft.com/office/drawing/2014/main" id="{AF07CF0B-DF54-43F6-91D0-E95545762105}"/>
              </a:ext>
            </a:extLst>
          </p:cNvPr>
          <p:cNvGrpSpPr/>
          <p:nvPr/>
        </p:nvGrpSpPr>
        <p:grpSpPr>
          <a:xfrm>
            <a:off x="-15240" y="4853906"/>
            <a:ext cx="7144628" cy="4290094"/>
            <a:chOff x="-659282" y="5325391"/>
            <a:chExt cx="7595955" cy="4290094"/>
          </a:xfrm>
        </p:grpSpPr>
        <p:pic>
          <p:nvPicPr>
            <p:cNvPr id="33" name="Picture 32">
              <a:extLst>
                <a:ext uri="{FF2B5EF4-FFF2-40B4-BE49-F238E27FC236}">
                  <a16:creationId xmlns:a16="http://schemas.microsoft.com/office/drawing/2014/main" id="{184AF7B6-38B8-4762-BB87-04D21D63A6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6599"/>
            <a:stretch/>
          </p:blipFill>
          <p:spPr>
            <a:xfrm>
              <a:off x="-659282" y="5325391"/>
              <a:ext cx="7315200" cy="4290094"/>
            </a:xfrm>
            <a:prstGeom prst="rect">
              <a:avLst/>
            </a:prstGeom>
          </p:spPr>
        </p:pic>
        <p:sp>
          <p:nvSpPr>
            <p:cNvPr id="34" name="Rectangle 33">
              <a:extLst>
                <a:ext uri="{FF2B5EF4-FFF2-40B4-BE49-F238E27FC236}">
                  <a16:creationId xmlns:a16="http://schemas.microsoft.com/office/drawing/2014/main" id="{FD7F4CE7-D2DE-490A-AA1D-F9D870CCEE62}"/>
                </a:ext>
              </a:extLst>
            </p:cNvPr>
            <p:cNvSpPr/>
            <p:nvPr/>
          </p:nvSpPr>
          <p:spPr>
            <a:xfrm>
              <a:off x="-212000" y="7862738"/>
              <a:ext cx="7148673" cy="1384995"/>
            </a:xfrm>
            <a:prstGeom prst="rect">
              <a:avLst/>
            </a:prstGeom>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Corridor Performance Report</a:t>
              </a:r>
            </a:p>
            <a:p>
              <a:r>
                <a:rPr lang="en-US" sz="2800" dirty="0">
                  <a:solidFill>
                    <a:schemeClr val="bg1"/>
                  </a:solidFill>
                  <a:latin typeface="Arial" panose="020B0604020202020204" pitchFamily="34" charset="0"/>
                  <a:cs typeface="Arial" panose="020B0604020202020204" pitchFamily="34" charset="0"/>
                </a:rPr>
                <a:t>I-76 from US 1 (City Ave) to I-476</a:t>
              </a:r>
            </a:p>
            <a:p>
              <a:endParaRPr lang="en-US" sz="28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516D47D-745B-4A40-A736-FBF6E1FA1D4B}"/>
                </a:ext>
              </a:extLst>
            </p:cNvPr>
            <p:cNvSpPr txBox="1"/>
            <p:nvPr/>
          </p:nvSpPr>
          <p:spPr>
            <a:xfrm>
              <a:off x="3891699" y="8761672"/>
              <a:ext cx="2647033" cy="707886"/>
            </a:xfrm>
            <a:prstGeom prst="rect">
              <a:avLst/>
            </a:prstGeom>
            <a:noFill/>
          </p:spPr>
          <p:txBody>
            <a:bodyPr wrap="square" rtlCol="0">
              <a:spAutoFit/>
            </a:bodyPr>
            <a:lstStyle/>
            <a:p>
              <a:pPr algn="r"/>
              <a:r>
                <a:rPr lang="en-US" sz="1600" b="1" dirty="0">
                  <a:solidFill>
                    <a:srgbClr val="ECAC1F"/>
                  </a:solidFill>
                  <a:latin typeface="Arial" panose="020B0604020202020204" pitchFamily="34" charset="0"/>
                  <a:cs typeface="Arial" panose="020B0604020202020204" pitchFamily="34" charset="0"/>
                </a:rPr>
                <a:t>Performance Year</a:t>
              </a:r>
            </a:p>
            <a:p>
              <a:pPr algn="r"/>
              <a:r>
                <a:rPr lang="en-US" sz="2400" b="1" dirty="0">
                  <a:solidFill>
                    <a:srgbClr val="ECAC1F"/>
                  </a:solidFill>
                  <a:latin typeface="Arial" panose="020B0604020202020204" pitchFamily="34" charset="0"/>
                  <a:cs typeface="Arial" panose="020B0604020202020204" pitchFamily="34" charset="0"/>
                </a:rPr>
                <a:t>2020</a:t>
              </a:r>
            </a:p>
          </p:txBody>
        </p:sp>
      </p:grpSp>
      <p:sp>
        <p:nvSpPr>
          <p:cNvPr id="6" name="Freeform: Shape 5">
            <a:extLst>
              <a:ext uri="{FF2B5EF4-FFF2-40B4-BE49-F238E27FC236}">
                <a16:creationId xmlns:a16="http://schemas.microsoft.com/office/drawing/2014/main" id="{882E48DA-0B69-4459-B7D5-779A08D698FC}"/>
              </a:ext>
            </a:extLst>
          </p:cNvPr>
          <p:cNvSpPr/>
          <p:nvPr/>
        </p:nvSpPr>
        <p:spPr>
          <a:xfrm>
            <a:off x="1276350" y="146437"/>
            <a:ext cx="2598132" cy="5968613"/>
          </a:xfrm>
          <a:custGeom>
            <a:avLst/>
            <a:gdLst>
              <a:gd name="connsiteX0" fmla="*/ 2590800 w 2598132"/>
              <a:gd name="connsiteY0" fmla="*/ 5968613 h 5968613"/>
              <a:gd name="connsiteX1" fmla="*/ 2457450 w 2598132"/>
              <a:gd name="connsiteY1" fmla="*/ 5587613 h 5968613"/>
              <a:gd name="connsiteX2" fmla="*/ 2552700 w 2598132"/>
              <a:gd name="connsiteY2" fmla="*/ 5378063 h 5968613"/>
              <a:gd name="connsiteX3" fmla="*/ 2590800 w 2598132"/>
              <a:gd name="connsiteY3" fmla="*/ 5149463 h 5968613"/>
              <a:gd name="connsiteX4" fmla="*/ 2590800 w 2598132"/>
              <a:gd name="connsiteY4" fmla="*/ 4978013 h 5968613"/>
              <a:gd name="connsiteX5" fmla="*/ 2514600 w 2598132"/>
              <a:gd name="connsiteY5" fmla="*/ 4806563 h 5968613"/>
              <a:gd name="connsiteX6" fmla="*/ 2362200 w 2598132"/>
              <a:gd name="connsiteY6" fmla="*/ 4539863 h 5968613"/>
              <a:gd name="connsiteX7" fmla="*/ 2209800 w 2598132"/>
              <a:gd name="connsiteY7" fmla="*/ 4311263 h 5968613"/>
              <a:gd name="connsiteX8" fmla="*/ 2019300 w 2598132"/>
              <a:gd name="connsiteY8" fmla="*/ 4044563 h 5968613"/>
              <a:gd name="connsiteX9" fmla="*/ 1943100 w 2598132"/>
              <a:gd name="connsiteY9" fmla="*/ 3911213 h 5968613"/>
              <a:gd name="connsiteX10" fmla="*/ 1905000 w 2598132"/>
              <a:gd name="connsiteY10" fmla="*/ 3682613 h 5968613"/>
              <a:gd name="connsiteX11" fmla="*/ 1828800 w 2598132"/>
              <a:gd name="connsiteY11" fmla="*/ 3530213 h 5968613"/>
              <a:gd name="connsiteX12" fmla="*/ 1752600 w 2598132"/>
              <a:gd name="connsiteY12" fmla="*/ 3339713 h 5968613"/>
              <a:gd name="connsiteX13" fmla="*/ 1600200 w 2598132"/>
              <a:gd name="connsiteY13" fmla="*/ 3073013 h 5968613"/>
              <a:gd name="connsiteX14" fmla="*/ 1676400 w 2598132"/>
              <a:gd name="connsiteY14" fmla="*/ 2901563 h 5968613"/>
              <a:gd name="connsiteX15" fmla="*/ 1714500 w 2598132"/>
              <a:gd name="connsiteY15" fmla="*/ 2768213 h 5968613"/>
              <a:gd name="connsiteX16" fmla="*/ 1657350 w 2598132"/>
              <a:gd name="connsiteY16" fmla="*/ 2672963 h 5968613"/>
              <a:gd name="connsiteX17" fmla="*/ 1562100 w 2598132"/>
              <a:gd name="connsiteY17" fmla="*/ 2539613 h 5968613"/>
              <a:gd name="connsiteX18" fmla="*/ 1466850 w 2598132"/>
              <a:gd name="connsiteY18" fmla="*/ 2330063 h 5968613"/>
              <a:gd name="connsiteX19" fmla="*/ 1447800 w 2598132"/>
              <a:gd name="connsiteY19" fmla="*/ 2063363 h 5968613"/>
              <a:gd name="connsiteX20" fmla="*/ 1352550 w 2598132"/>
              <a:gd name="connsiteY20" fmla="*/ 1758563 h 5968613"/>
              <a:gd name="connsiteX21" fmla="*/ 1352550 w 2598132"/>
              <a:gd name="connsiteY21" fmla="*/ 1549013 h 5968613"/>
              <a:gd name="connsiteX22" fmla="*/ 1428750 w 2598132"/>
              <a:gd name="connsiteY22" fmla="*/ 1148963 h 5968613"/>
              <a:gd name="connsiteX23" fmla="*/ 1428750 w 2598132"/>
              <a:gd name="connsiteY23" fmla="*/ 691763 h 5968613"/>
              <a:gd name="connsiteX24" fmla="*/ 1562100 w 2598132"/>
              <a:gd name="connsiteY24" fmla="*/ 539363 h 5968613"/>
              <a:gd name="connsiteX25" fmla="*/ 1600200 w 2598132"/>
              <a:gd name="connsiteY25" fmla="*/ 386963 h 5968613"/>
              <a:gd name="connsiteX26" fmla="*/ 1485900 w 2598132"/>
              <a:gd name="connsiteY26" fmla="*/ 310763 h 5968613"/>
              <a:gd name="connsiteX27" fmla="*/ 876300 w 2598132"/>
              <a:gd name="connsiteY27" fmla="*/ 215513 h 5968613"/>
              <a:gd name="connsiteX28" fmla="*/ 666750 w 2598132"/>
              <a:gd name="connsiteY28" fmla="*/ 215513 h 5968613"/>
              <a:gd name="connsiteX29" fmla="*/ 381000 w 2598132"/>
              <a:gd name="connsiteY29" fmla="*/ 158363 h 5968613"/>
              <a:gd name="connsiteX30" fmla="*/ 0 w 2598132"/>
              <a:gd name="connsiteY30" fmla="*/ 5963 h 59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98132" h="5968613">
                <a:moveTo>
                  <a:pt x="2590800" y="5968613"/>
                </a:moveTo>
                <a:cubicBezTo>
                  <a:pt x="2527300" y="5827325"/>
                  <a:pt x="2463800" y="5686038"/>
                  <a:pt x="2457450" y="5587613"/>
                </a:cubicBezTo>
                <a:cubicBezTo>
                  <a:pt x="2451100" y="5489188"/>
                  <a:pt x="2530475" y="5451088"/>
                  <a:pt x="2552700" y="5378063"/>
                </a:cubicBezTo>
                <a:cubicBezTo>
                  <a:pt x="2574925" y="5305038"/>
                  <a:pt x="2584450" y="5216138"/>
                  <a:pt x="2590800" y="5149463"/>
                </a:cubicBezTo>
                <a:cubicBezTo>
                  <a:pt x="2597150" y="5082788"/>
                  <a:pt x="2603500" y="5035163"/>
                  <a:pt x="2590800" y="4978013"/>
                </a:cubicBezTo>
                <a:cubicBezTo>
                  <a:pt x="2578100" y="4920863"/>
                  <a:pt x="2552700" y="4879588"/>
                  <a:pt x="2514600" y="4806563"/>
                </a:cubicBezTo>
                <a:cubicBezTo>
                  <a:pt x="2476500" y="4733538"/>
                  <a:pt x="2413000" y="4622413"/>
                  <a:pt x="2362200" y="4539863"/>
                </a:cubicBezTo>
                <a:cubicBezTo>
                  <a:pt x="2311400" y="4457313"/>
                  <a:pt x="2266950" y="4393813"/>
                  <a:pt x="2209800" y="4311263"/>
                </a:cubicBezTo>
                <a:cubicBezTo>
                  <a:pt x="2152650" y="4228713"/>
                  <a:pt x="2063750" y="4111238"/>
                  <a:pt x="2019300" y="4044563"/>
                </a:cubicBezTo>
                <a:cubicBezTo>
                  <a:pt x="1974850" y="3977888"/>
                  <a:pt x="1962150" y="3971538"/>
                  <a:pt x="1943100" y="3911213"/>
                </a:cubicBezTo>
                <a:cubicBezTo>
                  <a:pt x="1924050" y="3850888"/>
                  <a:pt x="1924050" y="3746113"/>
                  <a:pt x="1905000" y="3682613"/>
                </a:cubicBezTo>
                <a:cubicBezTo>
                  <a:pt x="1885950" y="3619113"/>
                  <a:pt x="1854200" y="3587363"/>
                  <a:pt x="1828800" y="3530213"/>
                </a:cubicBezTo>
                <a:cubicBezTo>
                  <a:pt x="1803400" y="3473063"/>
                  <a:pt x="1790700" y="3415913"/>
                  <a:pt x="1752600" y="3339713"/>
                </a:cubicBezTo>
                <a:cubicBezTo>
                  <a:pt x="1714500" y="3263513"/>
                  <a:pt x="1612900" y="3146038"/>
                  <a:pt x="1600200" y="3073013"/>
                </a:cubicBezTo>
                <a:cubicBezTo>
                  <a:pt x="1587500" y="2999988"/>
                  <a:pt x="1657350" y="2952363"/>
                  <a:pt x="1676400" y="2901563"/>
                </a:cubicBezTo>
                <a:cubicBezTo>
                  <a:pt x="1695450" y="2850763"/>
                  <a:pt x="1717675" y="2806313"/>
                  <a:pt x="1714500" y="2768213"/>
                </a:cubicBezTo>
                <a:cubicBezTo>
                  <a:pt x="1711325" y="2730113"/>
                  <a:pt x="1682750" y="2711063"/>
                  <a:pt x="1657350" y="2672963"/>
                </a:cubicBezTo>
                <a:cubicBezTo>
                  <a:pt x="1631950" y="2634863"/>
                  <a:pt x="1593850" y="2596763"/>
                  <a:pt x="1562100" y="2539613"/>
                </a:cubicBezTo>
                <a:cubicBezTo>
                  <a:pt x="1530350" y="2482463"/>
                  <a:pt x="1485900" y="2409438"/>
                  <a:pt x="1466850" y="2330063"/>
                </a:cubicBezTo>
                <a:cubicBezTo>
                  <a:pt x="1447800" y="2250688"/>
                  <a:pt x="1466850" y="2158613"/>
                  <a:pt x="1447800" y="2063363"/>
                </a:cubicBezTo>
                <a:cubicBezTo>
                  <a:pt x="1428750" y="1968113"/>
                  <a:pt x="1368425" y="1844288"/>
                  <a:pt x="1352550" y="1758563"/>
                </a:cubicBezTo>
                <a:cubicBezTo>
                  <a:pt x="1336675" y="1672838"/>
                  <a:pt x="1339850" y="1650613"/>
                  <a:pt x="1352550" y="1549013"/>
                </a:cubicBezTo>
                <a:cubicBezTo>
                  <a:pt x="1365250" y="1447413"/>
                  <a:pt x="1416050" y="1291838"/>
                  <a:pt x="1428750" y="1148963"/>
                </a:cubicBezTo>
                <a:cubicBezTo>
                  <a:pt x="1441450" y="1006088"/>
                  <a:pt x="1406525" y="793363"/>
                  <a:pt x="1428750" y="691763"/>
                </a:cubicBezTo>
                <a:cubicBezTo>
                  <a:pt x="1450975" y="590163"/>
                  <a:pt x="1533525" y="590163"/>
                  <a:pt x="1562100" y="539363"/>
                </a:cubicBezTo>
                <a:cubicBezTo>
                  <a:pt x="1590675" y="488563"/>
                  <a:pt x="1612900" y="425063"/>
                  <a:pt x="1600200" y="386963"/>
                </a:cubicBezTo>
                <a:cubicBezTo>
                  <a:pt x="1587500" y="348863"/>
                  <a:pt x="1606550" y="339338"/>
                  <a:pt x="1485900" y="310763"/>
                </a:cubicBezTo>
                <a:cubicBezTo>
                  <a:pt x="1365250" y="282188"/>
                  <a:pt x="1012825" y="231388"/>
                  <a:pt x="876300" y="215513"/>
                </a:cubicBezTo>
                <a:cubicBezTo>
                  <a:pt x="739775" y="199638"/>
                  <a:pt x="749300" y="225038"/>
                  <a:pt x="666750" y="215513"/>
                </a:cubicBezTo>
                <a:cubicBezTo>
                  <a:pt x="584200" y="205988"/>
                  <a:pt x="492125" y="193288"/>
                  <a:pt x="381000" y="158363"/>
                </a:cubicBezTo>
                <a:cubicBezTo>
                  <a:pt x="269875" y="123438"/>
                  <a:pt x="171450" y="-32137"/>
                  <a:pt x="0" y="5963"/>
                </a:cubicBezTo>
              </a:path>
            </a:pathLst>
          </a:custGeom>
          <a:noFill/>
          <a:ln w="38100"/>
          <a:effectLst>
            <a:glow rad="190500">
              <a:schemeClr val="accent5">
                <a:lumMod val="60000"/>
                <a:lumOff val="40000"/>
                <a:alpha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File:I-76.svg - Wikipedia">
            <a:extLst>
              <a:ext uri="{FF2B5EF4-FFF2-40B4-BE49-F238E27FC236}">
                <a16:creationId xmlns:a16="http://schemas.microsoft.com/office/drawing/2014/main" id="{51775AD0-13D8-4025-BEDE-3AB9B98956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036" y="3130743"/>
            <a:ext cx="388033" cy="3880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ile:I-76.svg - Wikipedia">
            <a:extLst>
              <a:ext uri="{FF2B5EF4-FFF2-40B4-BE49-F238E27FC236}">
                <a16:creationId xmlns:a16="http://schemas.microsoft.com/office/drawing/2014/main" id="{E89B3CC1-EB16-4F10-9F4E-7F09C771BA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806" y="6249694"/>
            <a:ext cx="935717" cy="935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726FF18-603C-4A11-8C07-64755D36C942}"/>
              </a:ext>
            </a:extLst>
          </p:cNvPr>
          <p:cNvSpPr/>
          <p:nvPr/>
        </p:nvSpPr>
        <p:spPr>
          <a:xfrm>
            <a:off x="4861403" y="-39183"/>
            <a:ext cx="1991639" cy="92692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ome | Greater Philadelphia Pedestrian Portal">
            <a:extLst>
              <a:ext uri="{FF2B5EF4-FFF2-40B4-BE49-F238E27FC236}">
                <a16:creationId xmlns:a16="http://schemas.microsoft.com/office/drawing/2014/main" id="{86912F5E-712B-4851-A240-4FE2D5F818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4192" y="77453"/>
            <a:ext cx="1761542" cy="71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5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7C3E8BD3-FB08-486F-8E0C-2FE5B4A2ABCE}"/>
              </a:ext>
            </a:extLst>
          </p:cNvPr>
          <p:cNvSpPr txBox="1"/>
          <p:nvPr/>
        </p:nvSpPr>
        <p:spPr>
          <a:xfrm>
            <a:off x="123936" y="141396"/>
            <a:ext cx="2747601"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Region of Study: </a:t>
            </a:r>
          </a:p>
          <a:p>
            <a:r>
              <a:rPr lang="en-US" dirty="0">
                <a:latin typeface="Arial" panose="020B0604020202020204" pitchFamily="34" charset="0"/>
                <a:cs typeface="Arial" panose="020B0604020202020204" pitchFamily="34" charset="0"/>
              </a:rPr>
              <a:t>I-76 between US 1 (City Ave) and I-476 </a:t>
            </a:r>
          </a:p>
        </p:txBody>
      </p:sp>
      <p:sp>
        <p:nvSpPr>
          <p:cNvPr id="6" name="TextBox 5">
            <a:extLst>
              <a:ext uri="{FF2B5EF4-FFF2-40B4-BE49-F238E27FC236}">
                <a16:creationId xmlns:a16="http://schemas.microsoft.com/office/drawing/2014/main" id="{1FBB8436-A98B-4E9B-8B92-0FC88B56E28E}"/>
              </a:ext>
            </a:extLst>
          </p:cNvPr>
          <p:cNvSpPr txBox="1"/>
          <p:nvPr/>
        </p:nvSpPr>
        <p:spPr>
          <a:xfrm>
            <a:off x="68957" y="1132588"/>
            <a:ext cx="2878780" cy="6709529"/>
          </a:xfrm>
          <a:prstGeom prst="rect">
            <a:avLst/>
          </a:prstGeom>
          <a:noFill/>
        </p:spPr>
        <p:txBody>
          <a:bodyPr wrap="square" rtlCol="0">
            <a:spAutoFit/>
          </a:bodyPr>
          <a:lstStyle/>
          <a:p>
            <a:r>
              <a:rPr lang="en-US" sz="1400" dirty="0">
                <a:latin typeface="Arial Nova" panose="020B0504020202020204" pitchFamily="34" charset="0"/>
              </a:rPr>
              <a:t>This portion of I-76, also known as the “Schuylkill Expressway”, is one of Philadelphia’s major northwest-southeast corridors connecting commuters from the northwestern Philadelphia suburbs to Center City. It is paralleled by PA Route 23 to the south and Ridge Pike and Ridge Avenue to the north.</a:t>
            </a:r>
          </a:p>
          <a:p>
            <a:endParaRPr lang="en-US" sz="1000" dirty="0">
              <a:latin typeface="Arial Nova" panose="020B0504020202020204" pitchFamily="34" charset="0"/>
            </a:endParaRPr>
          </a:p>
          <a:p>
            <a:r>
              <a:rPr lang="en-US" sz="1400" dirty="0">
                <a:latin typeface="Arial Nova" panose="020B0504020202020204" pitchFamily="34" charset="0"/>
              </a:rPr>
              <a:t>This seven-mile section of the Schuylkill Expressway extends from US 1 to I-476 and is a limited access four-lane divided highway that contains a northbound off-ramp at Hollow Road (Exit 337) half-way between and a southbound and northbound on- and off-ramp, respectively, at </a:t>
            </a:r>
            <a:r>
              <a:rPr lang="en-US" sz="1400" dirty="0" err="1">
                <a:latin typeface="Arial Nova" panose="020B0504020202020204" pitchFamily="34" charset="0"/>
              </a:rPr>
              <a:t>Matsonford</a:t>
            </a:r>
            <a:r>
              <a:rPr lang="en-US" sz="1400" dirty="0">
                <a:latin typeface="Arial Nova" panose="020B0504020202020204" pitchFamily="34" charset="0"/>
              </a:rPr>
              <a:t> Road on the northwestern end.  </a:t>
            </a:r>
          </a:p>
          <a:p>
            <a:endParaRPr lang="en-US" sz="1000" dirty="0">
              <a:latin typeface="Arial Nova" panose="020B0504020202020204" pitchFamily="34" charset="0"/>
            </a:endParaRPr>
          </a:p>
          <a:p>
            <a:r>
              <a:rPr lang="en-US" sz="1400" dirty="0">
                <a:latin typeface="Arial Nova" panose="020B0504020202020204" pitchFamily="34" charset="0"/>
              </a:rPr>
              <a:t>The roadway carries about 130,000 vehicles a day, four times more than what it is built to handle.  As a result, the roadway has become known for frustrating delays.</a:t>
            </a:r>
          </a:p>
          <a:p>
            <a:endParaRPr lang="en-US" sz="1400" dirty="0">
              <a:latin typeface="Arial Nova" panose="020B0504020202020204" pitchFamily="34" charset="0"/>
            </a:endParaRPr>
          </a:p>
          <a:p>
            <a:endParaRPr lang="en-US" sz="1400" dirty="0">
              <a:latin typeface="Arial Nova" panose="020B0504020202020204" pitchFamily="34" charset="0"/>
            </a:endParaRPr>
          </a:p>
        </p:txBody>
      </p:sp>
      <p:sp>
        <p:nvSpPr>
          <p:cNvPr id="22" name="Isosceles Triangle 21">
            <a:extLst>
              <a:ext uri="{FF2B5EF4-FFF2-40B4-BE49-F238E27FC236}">
                <a16:creationId xmlns:a16="http://schemas.microsoft.com/office/drawing/2014/main" id="{23B25B6A-E256-447E-902E-8835160F04FA}"/>
              </a:ext>
            </a:extLst>
          </p:cNvPr>
          <p:cNvSpPr/>
          <p:nvPr/>
        </p:nvSpPr>
        <p:spPr>
          <a:xfrm rot="5400000">
            <a:off x="2020273" y="2090427"/>
            <a:ext cx="366960" cy="1161633"/>
          </a:xfrm>
          <a:prstGeom prst="triangle">
            <a:avLst/>
          </a:prstGeom>
          <a:noFill/>
        </p:spPr>
        <p:txBody>
          <a:bodyPr wrap="none" rtlCol="0">
            <a:spAutoFit/>
          </a:bodyPr>
          <a:lstStyle/>
          <a:p>
            <a:endParaRPr lang="en-US" sz="3200" b="1" dirty="0">
              <a:solidFill>
                <a:schemeClr val="bg1"/>
              </a:solidFill>
              <a:effectLst>
                <a:glow rad="228600">
                  <a:schemeClr val="tx1">
                    <a:alpha val="40000"/>
                  </a:schemeClr>
                </a:glo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ED7693-43C5-4D0B-9530-6E4C7AB2551F}"/>
              </a:ext>
            </a:extLst>
          </p:cNvPr>
          <p:cNvSpPr txBox="1"/>
          <p:nvPr/>
        </p:nvSpPr>
        <p:spPr>
          <a:xfrm>
            <a:off x="199022" y="7364999"/>
            <a:ext cx="223651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Purpose of Study: </a:t>
            </a:r>
          </a:p>
        </p:txBody>
      </p:sp>
      <p:sp>
        <p:nvSpPr>
          <p:cNvPr id="9" name="TextBox 8">
            <a:extLst>
              <a:ext uri="{FF2B5EF4-FFF2-40B4-BE49-F238E27FC236}">
                <a16:creationId xmlns:a16="http://schemas.microsoft.com/office/drawing/2014/main" id="{85D6A82A-CA32-49D8-AD33-6B7B8A0735B4}"/>
              </a:ext>
            </a:extLst>
          </p:cNvPr>
          <p:cNvSpPr txBox="1"/>
          <p:nvPr/>
        </p:nvSpPr>
        <p:spPr>
          <a:xfrm>
            <a:off x="68957" y="7676090"/>
            <a:ext cx="2784570" cy="1384995"/>
          </a:xfrm>
          <a:prstGeom prst="rect">
            <a:avLst/>
          </a:prstGeom>
          <a:noFill/>
        </p:spPr>
        <p:txBody>
          <a:bodyPr wrap="square" rtlCol="0">
            <a:spAutoFit/>
          </a:bodyPr>
          <a:lstStyle/>
          <a:p>
            <a:r>
              <a:rPr lang="en-US" sz="1400" dirty="0">
                <a:latin typeface="Arial Nova" panose="020B0504020202020204" pitchFamily="34" charset="0"/>
              </a:rPr>
              <a:t>This annual study examines the yearly performance of this critical corridor in terms of travel time and congestion variations and compares it to prior years back to 2017. </a:t>
            </a:r>
          </a:p>
        </p:txBody>
      </p:sp>
      <p:grpSp>
        <p:nvGrpSpPr>
          <p:cNvPr id="13" name="Group 12"/>
          <p:cNvGrpSpPr/>
          <p:nvPr/>
        </p:nvGrpSpPr>
        <p:grpSpPr>
          <a:xfrm>
            <a:off x="3023636" y="1066645"/>
            <a:ext cx="3659146" cy="7620603"/>
            <a:chOff x="3023636" y="1066645"/>
            <a:chExt cx="3659146" cy="7620603"/>
          </a:xfrm>
        </p:grpSpPr>
        <p:pic>
          <p:nvPicPr>
            <p:cNvPr id="14" name="Picture 13">
              <a:extLst>
                <a:ext uri="{FF2B5EF4-FFF2-40B4-BE49-F238E27FC236}">
                  <a16:creationId xmlns:a16="http://schemas.microsoft.com/office/drawing/2014/main" id="{C7733765-E105-4CC3-8F90-34CED878F6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516" r="36286"/>
            <a:stretch/>
          </p:blipFill>
          <p:spPr>
            <a:xfrm>
              <a:off x="3023636" y="1166326"/>
              <a:ext cx="3659146" cy="7520922"/>
            </a:xfrm>
            <a:prstGeom prst="rect">
              <a:avLst/>
            </a:prstGeom>
          </p:spPr>
        </p:pic>
        <p:sp>
          <p:nvSpPr>
            <p:cNvPr id="15" name="Freeform: Shape 4">
              <a:extLst>
                <a:ext uri="{FF2B5EF4-FFF2-40B4-BE49-F238E27FC236}">
                  <a16:creationId xmlns:a16="http://schemas.microsoft.com/office/drawing/2014/main" id="{7AB9559A-C9A9-4976-9551-4128226B3982}"/>
                </a:ext>
              </a:extLst>
            </p:cNvPr>
            <p:cNvSpPr/>
            <p:nvPr/>
          </p:nvSpPr>
          <p:spPr>
            <a:xfrm>
              <a:off x="4724400" y="1295400"/>
              <a:ext cx="1810021" cy="6419850"/>
            </a:xfrm>
            <a:custGeom>
              <a:avLst/>
              <a:gdLst>
                <a:gd name="connsiteX0" fmla="*/ 0 w 1810021"/>
                <a:gd name="connsiteY0" fmla="*/ 6419850 h 6419850"/>
                <a:gd name="connsiteX1" fmla="*/ 114300 w 1810021"/>
                <a:gd name="connsiteY1" fmla="*/ 6419850 h 6419850"/>
                <a:gd name="connsiteX2" fmla="*/ 152400 w 1810021"/>
                <a:gd name="connsiteY2" fmla="*/ 6419850 h 6419850"/>
                <a:gd name="connsiteX3" fmla="*/ 228600 w 1810021"/>
                <a:gd name="connsiteY3" fmla="*/ 6362700 h 6419850"/>
                <a:gd name="connsiteX4" fmla="*/ 228600 w 1810021"/>
                <a:gd name="connsiteY4" fmla="*/ 6286500 h 6419850"/>
                <a:gd name="connsiteX5" fmla="*/ 285750 w 1810021"/>
                <a:gd name="connsiteY5" fmla="*/ 6229350 h 6419850"/>
                <a:gd name="connsiteX6" fmla="*/ 228600 w 1810021"/>
                <a:gd name="connsiteY6" fmla="*/ 6019800 h 6419850"/>
                <a:gd name="connsiteX7" fmla="*/ 228600 w 1810021"/>
                <a:gd name="connsiteY7" fmla="*/ 5905500 h 6419850"/>
                <a:gd name="connsiteX8" fmla="*/ 361950 w 1810021"/>
                <a:gd name="connsiteY8" fmla="*/ 5867400 h 6419850"/>
                <a:gd name="connsiteX9" fmla="*/ 495300 w 1810021"/>
                <a:gd name="connsiteY9" fmla="*/ 5848350 h 6419850"/>
                <a:gd name="connsiteX10" fmla="*/ 571500 w 1810021"/>
                <a:gd name="connsiteY10" fmla="*/ 5848350 h 6419850"/>
                <a:gd name="connsiteX11" fmla="*/ 628650 w 1810021"/>
                <a:gd name="connsiteY11" fmla="*/ 5810250 h 6419850"/>
                <a:gd name="connsiteX12" fmla="*/ 762000 w 1810021"/>
                <a:gd name="connsiteY12" fmla="*/ 5695950 h 6419850"/>
                <a:gd name="connsiteX13" fmla="*/ 819150 w 1810021"/>
                <a:gd name="connsiteY13" fmla="*/ 5524500 h 6419850"/>
                <a:gd name="connsiteX14" fmla="*/ 800100 w 1810021"/>
                <a:gd name="connsiteY14" fmla="*/ 5448300 h 6419850"/>
                <a:gd name="connsiteX15" fmla="*/ 838200 w 1810021"/>
                <a:gd name="connsiteY15" fmla="*/ 5334000 h 6419850"/>
                <a:gd name="connsiteX16" fmla="*/ 838200 w 1810021"/>
                <a:gd name="connsiteY16" fmla="*/ 5200650 h 6419850"/>
                <a:gd name="connsiteX17" fmla="*/ 838200 w 1810021"/>
                <a:gd name="connsiteY17" fmla="*/ 5124450 h 6419850"/>
                <a:gd name="connsiteX18" fmla="*/ 876300 w 1810021"/>
                <a:gd name="connsiteY18" fmla="*/ 5048250 h 6419850"/>
                <a:gd name="connsiteX19" fmla="*/ 914400 w 1810021"/>
                <a:gd name="connsiteY19" fmla="*/ 4933950 h 6419850"/>
                <a:gd name="connsiteX20" fmla="*/ 914400 w 1810021"/>
                <a:gd name="connsiteY20" fmla="*/ 4838700 h 6419850"/>
                <a:gd name="connsiteX21" fmla="*/ 914400 w 1810021"/>
                <a:gd name="connsiteY21" fmla="*/ 4743450 h 6419850"/>
                <a:gd name="connsiteX22" fmla="*/ 838200 w 1810021"/>
                <a:gd name="connsiteY22" fmla="*/ 4667250 h 6419850"/>
                <a:gd name="connsiteX23" fmla="*/ 781050 w 1810021"/>
                <a:gd name="connsiteY23" fmla="*/ 4533900 h 6419850"/>
                <a:gd name="connsiteX24" fmla="*/ 781050 w 1810021"/>
                <a:gd name="connsiteY24" fmla="*/ 4438650 h 6419850"/>
                <a:gd name="connsiteX25" fmla="*/ 838200 w 1810021"/>
                <a:gd name="connsiteY25" fmla="*/ 4324350 h 6419850"/>
                <a:gd name="connsiteX26" fmla="*/ 914400 w 1810021"/>
                <a:gd name="connsiteY26" fmla="*/ 4191000 h 6419850"/>
                <a:gd name="connsiteX27" fmla="*/ 914400 w 1810021"/>
                <a:gd name="connsiteY27" fmla="*/ 4114800 h 6419850"/>
                <a:gd name="connsiteX28" fmla="*/ 857250 w 1810021"/>
                <a:gd name="connsiteY28" fmla="*/ 3943350 h 6419850"/>
                <a:gd name="connsiteX29" fmla="*/ 857250 w 1810021"/>
                <a:gd name="connsiteY29" fmla="*/ 3810000 h 6419850"/>
                <a:gd name="connsiteX30" fmla="*/ 857250 w 1810021"/>
                <a:gd name="connsiteY30" fmla="*/ 3638550 h 6419850"/>
                <a:gd name="connsiteX31" fmla="*/ 952500 w 1810021"/>
                <a:gd name="connsiteY31" fmla="*/ 3486150 h 6419850"/>
                <a:gd name="connsiteX32" fmla="*/ 1047750 w 1810021"/>
                <a:gd name="connsiteY32" fmla="*/ 3371850 h 6419850"/>
                <a:gd name="connsiteX33" fmla="*/ 1143000 w 1810021"/>
                <a:gd name="connsiteY33" fmla="*/ 3314700 h 6419850"/>
                <a:gd name="connsiteX34" fmla="*/ 1219200 w 1810021"/>
                <a:gd name="connsiteY34" fmla="*/ 3257550 h 6419850"/>
                <a:gd name="connsiteX35" fmla="*/ 1295400 w 1810021"/>
                <a:gd name="connsiteY35" fmla="*/ 3048000 h 6419850"/>
                <a:gd name="connsiteX36" fmla="*/ 1371600 w 1810021"/>
                <a:gd name="connsiteY36" fmla="*/ 2914650 h 6419850"/>
                <a:gd name="connsiteX37" fmla="*/ 1447800 w 1810021"/>
                <a:gd name="connsiteY37" fmla="*/ 2781300 h 6419850"/>
                <a:gd name="connsiteX38" fmla="*/ 1543050 w 1810021"/>
                <a:gd name="connsiteY38" fmla="*/ 2686050 h 6419850"/>
                <a:gd name="connsiteX39" fmla="*/ 1600200 w 1810021"/>
                <a:gd name="connsiteY39" fmla="*/ 2552700 h 6419850"/>
                <a:gd name="connsiteX40" fmla="*/ 1695450 w 1810021"/>
                <a:gd name="connsiteY40" fmla="*/ 2438400 h 6419850"/>
                <a:gd name="connsiteX41" fmla="*/ 1771650 w 1810021"/>
                <a:gd name="connsiteY41" fmla="*/ 2247900 h 6419850"/>
                <a:gd name="connsiteX42" fmla="*/ 1771650 w 1810021"/>
                <a:gd name="connsiteY42" fmla="*/ 2000250 h 6419850"/>
                <a:gd name="connsiteX43" fmla="*/ 1733550 w 1810021"/>
                <a:gd name="connsiteY43" fmla="*/ 1847850 h 6419850"/>
                <a:gd name="connsiteX44" fmla="*/ 1714500 w 1810021"/>
                <a:gd name="connsiteY44" fmla="*/ 1790700 h 6419850"/>
                <a:gd name="connsiteX45" fmla="*/ 1771650 w 1810021"/>
                <a:gd name="connsiteY45" fmla="*/ 1695450 h 6419850"/>
                <a:gd name="connsiteX46" fmla="*/ 1809750 w 1810021"/>
                <a:gd name="connsiteY46" fmla="*/ 1466850 h 6419850"/>
                <a:gd name="connsiteX47" fmla="*/ 1752600 w 1810021"/>
                <a:gd name="connsiteY47" fmla="*/ 1181100 h 6419850"/>
                <a:gd name="connsiteX48" fmla="*/ 1600200 w 1810021"/>
                <a:gd name="connsiteY48" fmla="*/ 857250 h 6419850"/>
                <a:gd name="connsiteX49" fmla="*/ 1524000 w 1810021"/>
                <a:gd name="connsiteY49" fmla="*/ 628650 h 6419850"/>
                <a:gd name="connsiteX50" fmla="*/ 1428750 w 1810021"/>
                <a:gd name="connsiteY50" fmla="*/ 323850 h 6419850"/>
                <a:gd name="connsiteX51" fmla="*/ 1295400 w 1810021"/>
                <a:gd name="connsiteY51" fmla="*/ 152400 h 6419850"/>
                <a:gd name="connsiteX52" fmla="*/ 1143000 w 1810021"/>
                <a:gd name="connsiteY52" fmla="*/ 0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10021" h="6419850">
                  <a:moveTo>
                    <a:pt x="0" y="6419850"/>
                  </a:moveTo>
                  <a:lnTo>
                    <a:pt x="114300" y="6419850"/>
                  </a:lnTo>
                  <a:lnTo>
                    <a:pt x="152400" y="6419850"/>
                  </a:lnTo>
                  <a:cubicBezTo>
                    <a:pt x="171450" y="6410325"/>
                    <a:pt x="228600" y="6362700"/>
                    <a:pt x="228600" y="6362700"/>
                  </a:cubicBezTo>
                  <a:cubicBezTo>
                    <a:pt x="241300" y="6340475"/>
                    <a:pt x="228600" y="6286500"/>
                    <a:pt x="228600" y="6286500"/>
                  </a:cubicBezTo>
                  <a:cubicBezTo>
                    <a:pt x="238125" y="6264275"/>
                    <a:pt x="285750" y="6273800"/>
                    <a:pt x="285750" y="6229350"/>
                  </a:cubicBezTo>
                  <a:cubicBezTo>
                    <a:pt x="285750" y="6184900"/>
                    <a:pt x="238125" y="6073775"/>
                    <a:pt x="228600" y="6019800"/>
                  </a:cubicBezTo>
                  <a:cubicBezTo>
                    <a:pt x="219075" y="5965825"/>
                    <a:pt x="206375" y="5930900"/>
                    <a:pt x="228600" y="5905500"/>
                  </a:cubicBezTo>
                  <a:cubicBezTo>
                    <a:pt x="250825" y="5880100"/>
                    <a:pt x="317500" y="5876925"/>
                    <a:pt x="361950" y="5867400"/>
                  </a:cubicBezTo>
                  <a:cubicBezTo>
                    <a:pt x="406400" y="5857875"/>
                    <a:pt x="495300" y="5848350"/>
                    <a:pt x="495300" y="5848350"/>
                  </a:cubicBezTo>
                  <a:cubicBezTo>
                    <a:pt x="530225" y="5845175"/>
                    <a:pt x="571500" y="5848350"/>
                    <a:pt x="571500" y="5848350"/>
                  </a:cubicBezTo>
                  <a:cubicBezTo>
                    <a:pt x="593725" y="5842000"/>
                    <a:pt x="596900" y="5835650"/>
                    <a:pt x="628650" y="5810250"/>
                  </a:cubicBezTo>
                  <a:cubicBezTo>
                    <a:pt x="660400" y="5784850"/>
                    <a:pt x="730250" y="5743575"/>
                    <a:pt x="762000" y="5695950"/>
                  </a:cubicBezTo>
                  <a:cubicBezTo>
                    <a:pt x="793750" y="5648325"/>
                    <a:pt x="819150" y="5524500"/>
                    <a:pt x="819150" y="5524500"/>
                  </a:cubicBezTo>
                  <a:cubicBezTo>
                    <a:pt x="825500" y="5483225"/>
                    <a:pt x="796925" y="5480050"/>
                    <a:pt x="800100" y="5448300"/>
                  </a:cubicBezTo>
                  <a:cubicBezTo>
                    <a:pt x="803275" y="5416550"/>
                    <a:pt x="831850" y="5375275"/>
                    <a:pt x="838200" y="5334000"/>
                  </a:cubicBezTo>
                  <a:cubicBezTo>
                    <a:pt x="844550" y="5292725"/>
                    <a:pt x="838200" y="5200650"/>
                    <a:pt x="838200" y="5200650"/>
                  </a:cubicBezTo>
                  <a:lnTo>
                    <a:pt x="838200" y="5124450"/>
                  </a:lnTo>
                  <a:cubicBezTo>
                    <a:pt x="844550" y="5099050"/>
                    <a:pt x="863600" y="5080000"/>
                    <a:pt x="876300" y="5048250"/>
                  </a:cubicBezTo>
                  <a:cubicBezTo>
                    <a:pt x="889000" y="5016500"/>
                    <a:pt x="908050" y="4968875"/>
                    <a:pt x="914400" y="4933950"/>
                  </a:cubicBezTo>
                  <a:cubicBezTo>
                    <a:pt x="920750" y="4899025"/>
                    <a:pt x="914400" y="4838700"/>
                    <a:pt x="914400" y="4838700"/>
                  </a:cubicBezTo>
                  <a:cubicBezTo>
                    <a:pt x="914400" y="4806950"/>
                    <a:pt x="927100" y="4772025"/>
                    <a:pt x="914400" y="4743450"/>
                  </a:cubicBezTo>
                  <a:cubicBezTo>
                    <a:pt x="901700" y="4714875"/>
                    <a:pt x="860425" y="4702175"/>
                    <a:pt x="838200" y="4667250"/>
                  </a:cubicBezTo>
                  <a:cubicBezTo>
                    <a:pt x="815975" y="4632325"/>
                    <a:pt x="790575" y="4572000"/>
                    <a:pt x="781050" y="4533900"/>
                  </a:cubicBezTo>
                  <a:cubicBezTo>
                    <a:pt x="771525" y="4495800"/>
                    <a:pt x="771525" y="4473575"/>
                    <a:pt x="781050" y="4438650"/>
                  </a:cubicBezTo>
                  <a:cubicBezTo>
                    <a:pt x="790575" y="4403725"/>
                    <a:pt x="815975" y="4365625"/>
                    <a:pt x="838200" y="4324350"/>
                  </a:cubicBezTo>
                  <a:cubicBezTo>
                    <a:pt x="860425" y="4283075"/>
                    <a:pt x="901700" y="4225925"/>
                    <a:pt x="914400" y="4191000"/>
                  </a:cubicBezTo>
                  <a:cubicBezTo>
                    <a:pt x="927100" y="4156075"/>
                    <a:pt x="923925" y="4156075"/>
                    <a:pt x="914400" y="4114800"/>
                  </a:cubicBezTo>
                  <a:cubicBezTo>
                    <a:pt x="904875" y="4073525"/>
                    <a:pt x="866775" y="3994150"/>
                    <a:pt x="857250" y="3943350"/>
                  </a:cubicBezTo>
                  <a:cubicBezTo>
                    <a:pt x="847725" y="3892550"/>
                    <a:pt x="857250" y="3810000"/>
                    <a:pt x="857250" y="3810000"/>
                  </a:cubicBezTo>
                  <a:cubicBezTo>
                    <a:pt x="857250" y="3759200"/>
                    <a:pt x="841375" y="3692525"/>
                    <a:pt x="857250" y="3638550"/>
                  </a:cubicBezTo>
                  <a:cubicBezTo>
                    <a:pt x="873125" y="3584575"/>
                    <a:pt x="920750" y="3530600"/>
                    <a:pt x="952500" y="3486150"/>
                  </a:cubicBezTo>
                  <a:cubicBezTo>
                    <a:pt x="984250" y="3441700"/>
                    <a:pt x="1016000" y="3400425"/>
                    <a:pt x="1047750" y="3371850"/>
                  </a:cubicBezTo>
                  <a:cubicBezTo>
                    <a:pt x="1079500" y="3343275"/>
                    <a:pt x="1143000" y="3314700"/>
                    <a:pt x="1143000" y="3314700"/>
                  </a:cubicBezTo>
                  <a:cubicBezTo>
                    <a:pt x="1171575" y="3295650"/>
                    <a:pt x="1193800" y="3302000"/>
                    <a:pt x="1219200" y="3257550"/>
                  </a:cubicBezTo>
                  <a:cubicBezTo>
                    <a:pt x="1244600" y="3213100"/>
                    <a:pt x="1270000" y="3105150"/>
                    <a:pt x="1295400" y="3048000"/>
                  </a:cubicBezTo>
                  <a:cubicBezTo>
                    <a:pt x="1320800" y="2990850"/>
                    <a:pt x="1371600" y="2914650"/>
                    <a:pt x="1371600" y="2914650"/>
                  </a:cubicBezTo>
                  <a:cubicBezTo>
                    <a:pt x="1397000" y="2870200"/>
                    <a:pt x="1419225" y="2819400"/>
                    <a:pt x="1447800" y="2781300"/>
                  </a:cubicBezTo>
                  <a:cubicBezTo>
                    <a:pt x="1476375" y="2743200"/>
                    <a:pt x="1517650" y="2724150"/>
                    <a:pt x="1543050" y="2686050"/>
                  </a:cubicBezTo>
                  <a:cubicBezTo>
                    <a:pt x="1568450" y="2647950"/>
                    <a:pt x="1574800" y="2593975"/>
                    <a:pt x="1600200" y="2552700"/>
                  </a:cubicBezTo>
                  <a:cubicBezTo>
                    <a:pt x="1625600" y="2511425"/>
                    <a:pt x="1666875" y="2489200"/>
                    <a:pt x="1695450" y="2438400"/>
                  </a:cubicBezTo>
                  <a:cubicBezTo>
                    <a:pt x="1724025" y="2387600"/>
                    <a:pt x="1758950" y="2320925"/>
                    <a:pt x="1771650" y="2247900"/>
                  </a:cubicBezTo>
                  <a:cubicBezTo>
                    <a:pt x="1784350" y="2174875"/>
                    <a:pt x="1778000" y="2066925"/>
                    <a:pt x="1771650" y="2000250"/>
                  </a:cubicBezTo>
                  <a:cubicBezTo>
                    <a:pt x="1765300" y="1933575"/>
                    <a:pt x="1743075" y="1882775"/>
                    <a:pt x="1733550" y="1847850"/>
                  </a:cubicBezTo>
                  <a:cubicBezTo>
                    <a:pt x="1724025" y="1812925"/>
                    <a:pt x="1708150" y="1816100"/>
                    <a:pt x="1714500" y="1790700"/>
                  </a:cubicBezTo>
                  <a:cubicBezTo>
                    <a:pt x="1720850" y="1765300"/>
                    <a:pt x="1755775" y="1749425"/>
                    <a:pt x="1771650" y="1695450"/>
                  </a:cubicBezTo>
                  <a:cubicBezTo>
                    <a:pt x="1787525" y="1641475"/>
                    <a:pt x="1812925" y="1552575"/>
                    <a:pt x="1809750" y="1466850"/>
                  </a:cubicBezTo>
                  <a:cubicBezTo>
                    <a:pt x="1806575" y="1381125"/>
                    <a:pt x="1787525" y="1282700"/>
                    <a:pt x="1752600" y="1181100"/>
                  </a:cubicBezTo>
                  <a:cubicBezTo>
                    <a:pt x="1717675" y="1079500"/>
                    <a:pt x="1638300" y="949325"/>
                    <a:pt x="1600200" y="857250"/>
                  </a:cubicBezTo>
                  <a:cubicBezTo>
                    <a:pt x="1562100" y="765175"/>
                    <a:pt x="1552575" y="717550"/>
                    <a:pt x="1524000" y="628650"/>
                  </a:cubicBezTo>
                  <a:cubicBezTo>
                    <a:pt x="1495425" y="539750"/>
                    <a:pt x="1466850" y="403225"/>
                    <a:pt x="1428750" y="323850"/>
                  </a:cubicBezTo>
                  <a:cubicBezTo>
                    <a:pt x="1390650" y="244475"/>
                    <a:pt x="1343025" y="206375"/>
                    <a:pt x="1295400" y="152400"/>
                  </a:cubicBezTo>
                  <a:cubicBezTo>
                    <a:pt x="1247775" y="98425"/>
                    <a:pt x="1158875" y="0"/>
                    <a:pt x="1143000" y="0"/>
                  </a:cubicBezTo>
                </a:path>
              </a:pathLst>
            </a:custGeom>
            <a:noFill/>
            <a:ln w="41275">
              <a:solidFill>
                <a:schemeClr val="accent5">
                  <a:lumMod val="75000"/>
                </a:schemeClr>
              </a:solidFill>
            </a:ln>
            <a:effectLst>
              <a:glow rad="25400">
                <a:srgbClr val="00B0F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9">
              <a:extLst>
                <a:ext uri="{FF2B5EF4-FFF2-40B4-BE49-F238E27FC236}">
                  <a16:creationId xmlns:a16="http://schemas.microsoft.com/office/drawing/2014/main" id="{73A64D80-8433-425A-95A9-EEF1335D50DF}"/>
                </a:ext>
              </a:extLst>
            </p:cNvPr>
            <p:cNvSpPr/>
            <p:nvPr/>
          </p:nvSpPr>
          <p:spPr>
            <a:xfrm>
              <a:off x="3509758" y="1732547"/>
              <a:ext cx="982031" cy="6015790"/>
            </a:xfrm>
            <a:custGeom>
              <a:avLst/>
              <a:gdLst>
                <a:gd name="connsiteX0" fmla="*/ 500768 w 982031"/>
                <a:gd name="connsiteY0" fmla="*/ 0 h 6015790"/>
                <a:gd name="connsiteX1" fmla="*/ 404516 w 982031"/>
                <a:gd name="connsiteY1" fmla="*/ 176464 h 6015790"/>
                <a:gd name="connsiteX2" fmla="*/ 372431 w 982031"/>
                <a:gd name="connsiteY2" fmla="*/ 304800 h 6015790"/>
                <a:gd name="connsiteX3" fmla="*/ 372431 w 982031"/>
                <a:gd name="connsiteY3" fmla="*/ 465221 h 6015790"/>
                <a:gd name="connsiteX4" fmla="*/ 324305 w 982031"/>
                <a:gd name="connsiteY4" fmla="*/ 561474 h 6015790"/>
                <a:gd name="connsiteX5" fmla="*/ 212010 w 982031"/>
                <a:gd name="connsiteY5" fmla="*/ 721895 h 6015790"/>
                <a:gd name="connsiteX6" fmla="*/ 147842 w 982031"/>
                <a:gd name="connsiteY6" fmla="*/ 994611 h 6015790"/>
                <a:gd name="connsiteX7" fmla="*/ 212010 w 982031"/>
                <a:gd name="connsiteY7" fmla="*/ 1090864 h 6015790"/>
                <a:gd name="connsiteX8" fmla="*/ 131800 w 982031"/>
                <a:gd name="connsiteY8" fmla="*/ 1187116 h 6015790"/>
                <a:gd name="connsiteX9" fmla="*/ 115758 w 982031"/>
                <a:gd name="connsiteY9" fmla="*/ 1315453 h 6015790"/>
                <a:gd name="connsiteX10" fmla="*/ 212010 w 982031"/>
                <a:gd name="connsiteY10" fmla="*/ 1395664 h 6015790"/>
                <a:gd name="connsiteX11" fmla="*/ 260137 w 982031"/>
                <a:gd name="connsiteY11" fmla="*/ 1459832 h 6015790"/>
                <a:gd name="connsiteX12" fmla="*/ 228053 w 982031"/>
                <a:gd name="connsiteY12" fmla="*/ 1620253 h 6015790"/>
                <a:gd name="connsiteX13" fmla="*/ 163884 w 982031"/>
                <a:gd name="connsiteY13" fmla="*/ 1844842 h 6015790"/>
                <a:gd name="connsiteX14" fmla="*/ 99716 w 982031"/>
                <a:gd name="connsiteY14" fmla="*/ 2053390 h 6015790"/>
                <a:gd name="connsiteX15" fmla="*/ 83674 w 982031"/>
                <a:gd name="connsiteY15" fmla="*/ 2245895 h 6015790"/>
                <a:gd name="connsiteX16" fmla="*/ 83674 w 982031"/>
                <a:gd name="connsiteY16" fmla="*/ 2486527 h 6015790"/>
                <a:gd name="connsiteX17" fmla="*/ 83674 w 982031"/>
                <a:gd name="connsiteY17" fmla="*/ 2711116 h 6015790"/>
                <a:gd name="connsiteX18" fmla="*/ 212010 w 982031"/>
                <a:gd name="connsiteY18" fmla="*/ 2743200 h 6015790"/>
                <a:gd name="connsiteX19" fmla="*/ 244095 w 982031"/>
                <a:gd name="connsiteY19" fmla="*/ 2871537 h 6015790"/>
                <a:gd name="connsiteX20" fmla="*/ 260137 w 982031"/>
                <a:gd name="connsiteY20" fmla="*/ 3048000 h 6015790"/>
                <a:gd name="connsiteX21" fmla="*/ 244095 w 982031"/>
                <a:gd name="connsiteY21" fmla="*/ 3192379 h 6015790"/>
                <a:gd name="connsiteX22" fmla="*/ 212010 w 982031"/>
                <a:gd name="connsiteY22" fmla="*/ 3384885 h 6015790"/>
                <a:gd name="connsiteX23" fmla="*/ 179926 w 982031"/>
                <a:gd name="connsiteY23" fmla="*/ 3513221 h 6015790"/>
                <a:gd name="connsiteX24" fmla="*/ 276179 w 982031"/>
                <a:gd name="connsiteY24" fmla="*/ 3673642 h 6015790"/>
                <a:gd name="connsiteX25" fmla="*/ 308263 w 982031"/>
                <a:gd name="connsiteY25" fmla="*/ 3914274 h 6015790"/>
                <a:gd name="connsiteX26" fmla="*/ 340347 w 982031"/>
                <a:gd name="connsiteY26" fmla="*/ 4026569 h 6015790"/>
                <a:gd name="connsiteX27" fmla="*/ 276179 w 982031"/>
                <a:gd name="connsiteY27" fmla="*/ 4154906 h 6015790"/>
                <a:gd name="connsiteX28" fmla="*/ 131800 w 982031"/>
                <a:gd name="connsiteY28" fmla="*/ 4267200 h 6015790"/>
                <a:gd name="connsiteX29" fmla="*/ 99716 w 982031"/>
                <a:gd name="connsiteY29" fmla="*/ 4427621 h 6015790"/>
                <a:gd name="connsiteX30" fmla="*/ 35547 w 982031"/>
                <a:gd name="connsiteY30" fmla="*/ 4588042 h 6015790"/>
                <a:gd name="connsiteX31" fmla="*/ 147842 w 982031"/>
                <a:gd name="connsiteY31" fmla="*/ 4700337 h 6015790"/>
                <a:gd name="connsiteX32" fmla="*/ 308263 w 982031"/>
                <a:gd name="connsiteY32" fmla="*/ 4732421 h 6015790"/>
                <a:gd name="connsiteX33" fmla="*/ 244095 w 982031"/>
                <a:gd name="connsiteY33" fmla="*/ 4924927 h 6015790"/>
                <a:gd name="connsiteX34" fmla="*/ 115758 w 982031"/>
                <a:gd name="connsiteY34" fmla="*/ 5117432 h 6015790"/>
                <a:gd name="connsiteX35" fmla="*/ 35547 w 982031"/>
                <a:gd name="connsiteY35" fmla="*/ 5309937 h 6015790"/>
                <a:gd name="connsiteX36" fmla="*/ 35547 w 982031"/>
                <a:gd name="connsiteY36" fmla="*/ 5534527 h 6015790"/>
                <a:gd name="connsiteX37" fmla="*/ 19505 w 982031"/>
                <a:gd name="connsiteY37" fmla="*/ 5727032 h 6015790"/>
                <a:gd name="connsiteX38" fmla="*/ 340347 w 982031"/>
                <a:gd name="connsiteY38" fmla="*/ 5727032 h 6015790"/>
                <a:gd name="connsiteX39" fmla="*/ 982031 w 982031"/>
                <a:gd name="connsiteY39" fmla="*/ 6015790 h 601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82031" h="6015790">
                  <a:moveTo>
                    <a:pt x="500768" y="0"/>
                  </a:moveTo>
                  <a:cubicBezTo>
                    <a:pt x="463336" y="62832"/>
                    <a:pt x="425905" y="125664"/>
                    <a:pt x="404516" y="176464"/>
                  </a:cubicBezTo>
                  <a:cubicBezTo>
                    <a:pt x="383127" y="227264"/>
                    <a:pt x="377778" y="256674"/>
                    <a:pt x="372431" y="304800"/>
                  </a:cubicBezTo>
                  <a:cubicBezTo>
                    <a:pt x="367084" y="352926"/>
                    <a:pt x="380452" y="422442"/>
                    <a:pt x="372431" y="465221"/>
                  </a:cubicBezTo>
                  <a:cubicBezTo>
                    <a:pt x="364410" y="508000"/>
                    <a:pt x="351042" y="518695"/>
                    <a:pt x="324305" y="561474"/>
                  </a:cubicBezTo>
                  <a:cubicBezTo>
                    <a:pt x="297568" y="604253"/>
                    <a:pt x="241420" y="649706"/>
                    <a:pt x="212010" y="721895"/>
                  </a:cubicBezTo>
                  <a:cubicBezTo>
                    <a:pt x="182600" y="794084"/>
                    <a:pt x="147842" y="933116"/>
                    <a:pt x="147842" y="994611"/>
                  </a:cubicBezTo>
                  <a:cubicBezTo>
                    <a:pt x="147842" y="1056106"/>
                    <a:pt x="214684" y="1058780"/>
                    <a:pt x="212010" y="1090864"/>
                  </a:cubicBezTo>
                  <a:cubicBezTo>
                    <a:pt x="209336" y="1122948"/>
                    <a:pt x="147842" y="1149685"/>
                    <a:pt x="131800" y="1187116"/>
                  </a:cubicBezTo>
                  <a:cubicBezTo>
                    <a:pt x="115758" y="1224547"/>
                    <a:pt x="102390" y="1280695"/>
                    <a:pt x="115758" y="1315453"/>
                  </a:cubicBezTo>
                  <a:cubicBezTo>
                    <a:pt x="129126" y="1350211"/>
                    <a:pt x="187947" y="1371601"/>
                    <a:pt x="212010" y="1395664"/>
                  </a:cubicBezTo>
                  <a:cubicBezTo>
                    <a:pt x="236073" y="1419727"/>
                    <a:pt x="257463" y="1422401"/>
                    <a:pt x="260137" y="1459832"/>
                  </a:cubicBezTo>
                  <a:cubicBezTo>
                    <a:pt x="262811" y="1497263"/>
                    <a:pt x="244095" y="1556085"/>
                    <a:pt x="228053" y="1620253"/>
                  </a:cubicBezTo>
                  <a:cubicBezTo>
                    <a:pt x="212011" y="1684421"/>
                    <a:pt x="185273" y="1772653"/>
                    <a:pt x="163884" y="1844842"/>
                  </a:cubicBezTo>
                  <a:cubicBezTo>
                    <a:pt x="142495" y="1917031"/>
                    <a:pt x="113084" y="1986548"/>
                    <a:pt x="99716" y="2053390"/>
                  </a:cubicBezTo>
                  <a:cubicBezTo>
                    <a:pt x="86348" y="2120232"/>
                    <a:pt x="86348" y="2173706"/>
                    <a:pt x="83674" y="2245895"/>
                  </a:cubicBezTo>
                  <a:cubicBezTo>
                    <a:pt x="81000" y="2318084"/>
                    <a:pt x="83674" y="2486527"/>
                    <a:pt x="83674" y="2486527"/>
                  </a:cubicBezTo>
                  <a:cubicBezTo>
                    <a:pt x="83674" y="2564064"/>
                    <a:pt x="62285" y="2668337"/>
                    <a:pt x="83674" y="2711116"/>
                  </a:cubicBezTo>
                  <a:cubicBezTo>
                    <a:pt x="105063" y="2753895"/>
                    <a:pt x="185273" y="2716463"/>
                    <a:pt x="212010" y="2743200"/>
                  </a:cubicBezTo>
                  <a:cubicBezTo>
                    <a:pt x="238747" y="2769937"/>
                    <a:pt x="236074" y="2820737"/>
                    <a:pt x="244095" y="2871537"/>
                  </a:cubicBezTo>
                  <a:cubicBezTo>
                    <a:pt x="252116" y="2922337"/>
                    <a:pt x="260137" y="2994526"/>
                    <a:pt x="260137" y="3048000"/>
                  </a:cubicBezTo>
                  <a:cubicBezTo>
                    <a:pt x="260137" y="3101474"/>
                    <a:pt x="252116" y="3136232"/>
                    <a:pt x="244095" y="3192379"/>
                  </a:cubicBezTo>
                  <a:cubicBezTo>
                    <a:pt x="236074" y="3248527"/>
                    <a:pt x="222705" y="3331411"/>
                    <a:pt x="212010" y="3384885"/>
                  </a:cubicBezTo>
                  <a:cubicBezTo>
                    <a:pt x="201315" y="3438359"/>
                    <a:pt x="169231" y="3465095"/>
                    <a:pt x="179926" y="3513221"/>
                  </a:cubicBezTo>
                  <a:cubicBezTo>
                    <a:pt x="190621" y="3561347"/>
                    <a:pt x="254789" y="3606800"/>
                    <a:pt x="276179" y="3673642"/>
                  </a:cubicBezTo>
                  <a:cubicBezTo>
                    <a:pt x="297569" y="3740484"/>
                    <a:pt x="297568" y="3855453"/>
                    <a:pt x="308263" y="3914274"/>
                  </a:cubicBezTo>
                  <a:cubicBezTo>
                    <a:pt x="318958" y="3973095"/>
                    <a:pt x="345694" y="3986464"/>
                    <a:pt x="340347" y="4026569"/>
                  </a:cubicBezTo>
                  <a:cubicBezTo>
                    <a:pt x="335000" y="4066674"/>
                    <a:pt x="310937" y="4114801"/>
                    <a:pt x="276179" y="4154906"/>
                  </a:cubicBezTo>
                  <a:cubicBezTo>
                    <a:pt x="241421" y="4195011"/>
                    <a:pt x="161210" y="4221748"/>
                    <a:pt x="131800" y="4267200"/>
                  </a:cubicBezTo>
                  <a:cubicBezTo>
                    <a:pt x="102390" y="4312652"/>
                    <a:pt x="115758" y="4374147"/>
                    <a:pt x="99716" y="4427621"/>
                  </a:cubicBezTo>
                  <a:cubicBezTo>
                    <a:pt x="83674" y="4481095"/>
                    <a:pt x="27526" y="4542589"/>
                    <a:pt x="35547" y="4588042"/>
                  </a:cubicBezTo>
                  <a:cubicBezTo>
                    <a:pt x="43568" y="4633495"/>
                    <a:pt x="102389" y="4676274"/>
                    <a:pt x="147842" y="4700337"/>
                  </a:cubicBezTo>
                  <a:cubicBezTo>
                    <a:pt x="193295" y="4724400"/>
                    <a:pt x="292221" y="4694989"/>
                    <a:pt x="308263" y="4732421"/>
                  </a:cubicBezTo>
                  <a:cubicBezTo>
                    <a:pt x="324305" y="4769853"/>
                    <a:pt x="276179" y="4860759"/>
                    <a:pt x="244095" y="4924927"/>
                  </a:cubicBezTo>
                  <a:cubicBezTo>
                    <a:pt x="212011" y="4989096"/>
                    <a:pt x="150516" y="5053264"/>
                    <a:pt x="115758" y="5117432"/>
                  </a:cubicBezTo>
                  <a:cubicBezTo>
                    <a:pt x="81000" y="5181600"/>
                    <a:pt x="48915" y="5240421"/>
                    <a:pt x="35547" y="5309937"/>
                  </a:cubicBezTo>
                  <a:cubicBezTo>
                    <a:pt x="22178" y="5379453"/>
                    <a:pt x="38221" y="5465011"/>
                    <a:pt x="35547" y="5534527"/>
                  </a:cubicBezTo>
                  <a:cubicBezTo>
                    <a:pt x="32873" y="5604043"/>
                    <a:pt x="-31295" y="5694948"/>
                    <a:pt x="19505" y="5727032"/>
                  </a:cubicBezTo>
                  <a:cubicBezTo>
                    <a:pt x="70305" y="5759116"/>
                    <a:pt x="179926" y="5678906"/>
                    <a:pt x="340347" y="5727032"/>
                  </a:cubicBezTo>
                  <a:cubicBezTo>
                    <a:pt x="500768" y="5775158"/>
                    <a:pt x="888452" y="5981032"/>
                    <a:pt x="982031" y="6015790"/>
                  </a:cubicBezTo>
                </a:path>
              </a:pathLst>
            </a:custGeom>
            <a:noFill/>
            <a:ln w="38100">
              <a:solidFill>
                <a:schemeClr val="accent5">
                  <a:lumMod val="75000"/>
                </a:schemeClr>
              </a:solidFill>
            </a:ln>
            <a:effectLst>
              <a:glow rad="38100">
                <a:srgbClr val="00B0F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22">
              <a:extLst>
                <a:ext uri="{FF2B5EF4-FFF2-40B4-BE49-F238E27FC236}">
                  <a16:creationId xmlns:a16="http://schemas.microsoft.com/office/drawing/2014/main" id="{AAC35233-66F5-4AA5-9B7D-179C70965D61}"/>
                </a:ext>
              </a:extLst>
            </p:cNvPr>
            <p:cNvSpPr/>
            <p:nvPr/>
          </p:nvSpPr>
          <p:spPr>
            <a:xfrm>
              <a:off x="3834063" y="1604211"/>
              <a:ext cx="1189562" cy="6124877"/>
            </a:xfrm>
            <a:custGeom>
              <a:avLst/>
              <a:gdLst>
                <a:gd name="connsiteX0" fmla="*/ 0 w 1189562"/>
                <a:gd name="connsiteY0" fmla="*/ 0 h 6124877"/>
                <a:gd name="connsiteX1" fmla="*/ 449179 w 1189562"/>
                <a:gd name="connsiteY1" fmla="*/ 288757 h 6124877"/>
                <a:gd name="connsiteX2" fmla="*/ 641684 w 1189562"/>
                <a:gd name="connsiteY2" fmla="*/ 417094 h 6124877"/>
                <a:gd name="connsiteX3" fmla="*/ 930442 w 1189562"/>
                <a:gd name="connsiteY3" fmla="*/ 561473 h 6124877"/>
                <a:gd name="connsiteX4" fmla="*/ 1074821 w 1189562"/>
                <a:gd name="connsiteY4" fmla="*/ 641684 h 6124877"/>
                <a:gd name="connsiteX5" fmla="*/ 1155032 w 1189562"/>
                <a:gd name="connsiteY5" fmla="*/ 721894 h 6124877"/>
                <a:gd name="connsiteX6" fmla="*/ 1187116 w 1189562"/>
                <a:gd name="connsiteY6" fmla="*/ 898357 h 6124877"/>
                <a:gd name="connsiteX7" fmla="*/ 1171074 w 1189562"/>
                <a:gd name="connsiteY7" fmla="*/ 1090863 h 6124877"/>
                <a:gd name="connsiteX8" fmla="*/ 1042737 w 1189562"/>
                <a:gd name="connsiteY8" fmla="*/ 1379621 h 6124877"/>
                <a:gd name="connsiteX9" fmla="*/ 914400 w 1189562"/>
                <a:gd name="connsiteY9" fmla="*/ 2117557 h 6124877"/>
                <a:gd name="connsiteX10" fmla="*/ 850232 w 1189562"/>
                <a:gd name="connsiteY10" fmla="*/ 2390273 h 6124877"/>
                <a:gd name="connsiteX11" fmla="*/ 882316 w 1189562"/>
                <a:gd name="connsiteY11" fmla="*/ 2823410 h 6124877"/>
                <a:gd name="connsiteX12" fmla="*/ 786063 w 1189562"/>
                <a:gd name="connsiteY12" fmla="*/ 3224463 h 6124877"/>
                <a:gd name="connsiteX13" fmla="*/ 802105 w 1189562"/>
                <a:gd name="connsiteY13" fmla="*/ 3368842 h 6124877"/>
                <a:gd name="connsiteX14" fmla="*/ 850232 w 1189562"/>
                <a:gd name="connsiteY14" fmla="*/ 3529263 h 6124877"/>
                <a:gd name="connsiteX15" fmla="*/ 802105 w 1189562"/>
                <a:gd name="connsiteY15" fmla="*/ 3721768 h 6124877"/>
                <a:gd name="connsiteX16" fmla="*/ 786063 w 1189562"/>
                <a:gd name="connsiteY16" fmla="*/ 3914273 h 6124877"/>
                <a:gd name="connsiteX17" fmla="*/ 818148 w 1189562"/>
                <a:gd name="connsiteY17" fmla="*/ 4106778 h 6124877"/>
                <a:gd name="connsiteX18" fmla="*/ 834190 w 1189562"/>
                <a:gd name="connsiteY18" fmla="*/ 4299284 h 6124877"/>
                <a:gd name="connsiteX19" fmla="*/ 834190 w 1189562"/>
                <a:gd name="connsiteY19" fmla="*/ 4475747 h 6124877"/>
                <a:gd name="connsiteX20" fmla="*/ 850232 w 1189562"/>
                <a:gd name="connsiteY20" fmla="*/ 4796589 h 6124877"/>
                <a:gd name="connsiteX21" fmla="*/ 914400 w 1189562"/>
                <a:gd name="connsiteY21" fmla="*/ 4973052 h 6124877"/>
                <a:gd name="connsiteX22" fmla="*/ 946484 w 1189562"/>
                <a:gd name="connsiteY22" fmla="*/ 5213684 h 6124877"/>
                <a:gd name="connsiteX23" fmla="*/ 818148 w 1189562"/>
                <a:gd name="connsiteY23" fmla="*/ 5518484 h 6124877"/>
                <a:gd name="connsiteX24" fmla="*/ 802105 w 1189562"/>
                <a:gd name="connsiteY24" fmla="*/ 5775157 h 6124877"/>
                <a:gd name="connsiteX25" fmla="*/ 850232 w 1189562"/>
                <a:gd name="connsiteY25" fmla="*/ 6015789 h 6124877"/>
                <a:gd name="connsiteX26" fmla="*/ 834190 w 1189562"/>
                <a:gd name="connsiteY26" fmla="*/ 6112042 h 61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9562" h="6124877">
                  <a:moveTo>
                    <a:pt x="0" y="0"/>
                  </a:moveTo>
                  <a:lnTo>
                    <a:pt x="449179" y="288757"/>
                  </a:lnTo>
                  <a:cubicBezTo>
                    <a:pt x="556126" y="358273"/>
                    <a:pt x="561474" y="371641"/>
                    <a:pt x="641684" y="417094"/>
                  </a:cubicBezTo>
                  <a:cubicBezTo>
                    <a:pt x="721895" y="462547"/>
                    <a:pt x="858253" y="524041"/>
                    <a:pt x="930442" y="561473"/>
                  </a:cubicBezTo>
                  <a:cubicBezTo>
                    <a:pt x="1002631" y="598905"/>
                    <a:pt x="1037389" y="614947"/>
                    <a:pt x="1074821" y="641684"/>
                  </a:cubicBezTo>
                  <a:cubicBezTo>
                    <a:pt x="1112253" y="668421"/>
                    <a:pt x="1136316" y="679115"/>
                    <a:pt x="1155032" y="721894"/>
                  </a:cubicBezTo>
                  <a:cubicBezTo>
                    <a:pt x="1173748" y="764673"/>
                    <a:pt x="1184442" y="836862"/>
                    <a:pt x="1187116" y="898357"/>
                  </a:cubicBezTo>
                  <a:cubicBezTo>
                    <a:pt x="1189790" y="959852"/>
                    <a:pt x="1195137" y="1010652"/>
                    <a:pt x="1171074" y="1090863"/>
                  </a:cubicBezTo>
                  <a:cubicBezTo>
                    <a:pt x="1147011" y="1171074"/>
                    <a:pt x="1085516" y="1208505"/>
                    <a:pt x="1042737" y="1379621"/>
                  </a:cubicBezTo>
                  <a:cubicBezTo>
                    <a:pt x="999958" y="1550737"/>
                    <a:pt x="946484" y="1949115"/>
                    <a:pt x="914400" y="2117557"/>
                  </a:cubicBezTo>
                  <a:cubicBezTo>
                    <a:pt x="882316" y="2285999"/>
                    <a:pt x="855579" y="2272631"/>
                    <a:pt x="850232" y="2390273"/>
                  </a:cubicBezTo>
                  <a:cubicBezTo>
                    <a:pt x="844885" y="2507915"/>
                    <a:pt x="893011" y="2684378"/>
                    <a:pt x="882316" y="2823410"/>
                  </a:cubicBezTo>
                  <a:cubicBezTo>
                    <a:pt x="871621" y="2962442"/>
                    <a:pt x="799432" y="3133558"/>
                    <a:pt x="786063" y="3224463"/>
                  </a:cubicBezTo>
                  <a:cubicBezTo>
                    <a:pt x="772695" y="3315368"/>
                    <a:pt x="791410" y="3318042"/>
                    <a:pt x="802105" y="3368842"/>
                  </a:cubicBezTo>
                  <a:cubicBezTo>
                    <a:pt x="812800" y="3419642"/>
                    <a:pt x="850232" y="3470442"/>
                    <a:pt x="850232" y="3529263"/>
                  </a:cubicBezTo>
                  <a:cubicBezTo>
                    <a:pt x="850232" y="3588084"/>
                    <a:pt x="812800" y="3657600"/>
                    <a:pt x="802105" y="3721768"/>
                  </a:cubicBezTo>
                  <a:cubicBezTo>
                    <a:pt x="791410" y="3785936"/>
                    <a:pt x="783389" y="3850105"/>
                    <a:pt x="786063" y="3914273"/>
                  </a:cubicBezTo>
                  <a:cubicBezTo>
                    <a:pt x="788737" y="3978441"/>
                    <a:pt x="810127" y="4042610"/>
                    <a:pt x="818148" y="4106778"/>
                  </a:cubicBezTo>
                  <a:cubicBezTo>
                    <a:pt x="826169" y="4170946"/>
                    <a:pt x="831516" y="4237789"/>
                    <a:pt x="834190" y="4299284"/>
                  </a:cubicBezTo>
                  <a:cubicBezTo>
                    <a:pt x="836864" y="4360779"/>
                    <a:pt x="831516" y="4392863"/>
                    <a:pt x="834190" y="4475747"/>
                  </a:cubicBezTo>
                  <a:cubicBezTo>
                    <a:pt x="836864" y="4558631"/>
                    <a:pt x="836864" y="4713705"/>
                    <a:pt x="850232" y="4796589"/>
                  </a:cubicBezTo>
                  <a:cubicBezTo>
                    <a:pt x="863600" y="4879473"/>
                    <a:pt x="898358" y="4903536"/>
                    <a:pt x="914400" y="4973052"/>
                  </a:cubicBezTo>
                  <a:cubicBezTo>
                    <a:pt x="930442" y="5042568"/>
                    <a:pt x="962526" y="5122779"/>
                    <a:pt x="946484" y="5213684"/>
                  </a:cubicBezTo>
                  <a:cubicBezTo>
                    <a:pt x="930442" y="5304589"/>
                    <a:pt x="842211" y="5424905"/>
                    <a:pt x="818148" y="5518484"/>
                  </a:cubicBezTo>
                  <a:cubicBezTo>
                    <a:pt x="794085" y="5612063"/>
                    <a:pt x="796758" y="5692273"/>
                    <a:pt x="802105" y="5775157"/>
                  </a:cubicBezTo>
                  <a:cubicBezTo>
                    <a:pt x="807452" y="5858041"/>
                    <a:pt x="844885" y="5959642"/>
                    <a:pt x="850232" y="6015789"/>
                  </a:cubicBezTo>
                  <a:cubicBezTo>
                    <a:pt x="855579" y="6071936"/>
                    <a:pt x="836864" y="6157495"/>
                    <a:pt x="834190" y="6112042"/>
                  </a:cubicBezTo>
                </a:path>
              </a:pathLst>
            </a:custGeom>
            <a:noFill/>
            <a:ln w="25400">
              <a:solidFill>
                <a:srgbClr val="F79646"/>
              </a:solidFill>
            </a:ln>
            <a:effectLst>
              <a:glow rad="63500">
                <a:srgbClr val="E273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descr="File:I-76.svg - Wikipedia">
              <a:extLst>
                <a:ext uri="{FF2B5EF4-FFF2-40B4-BE49-F238E27FC236}">
                  <a16:creationId xmlns:a16="http://schemas.microsoft.com/office/drawing/2014/main" id="{113D2876-4A82-4E38-8B26-A50B877860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1202" y="4113360"/>
              <a:ext cx="431743" cy="431743"/>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FC81C270-EA3A-40D1-A7D8-536767472D22}"/>
                </a:ext>
              </a:extLst>
            </p:cNvPr>
            <p:cNvSpPr/>
            <p:nvPr/>
          </p:nvSpPr>
          <p:spPr>
            <a:xfrm>
              <a:off x="3777610" y="1490708"/>
              <a:ext cx="283929" cy="283929"/>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3">
              <a:extLst>
                <a:ext uri="{FF2B5EF4-FFF2-40B4-BE49-F238E27FC236}">
                  <a16:creationId xmlns:a16="http://schemas.microsoft.com/office/drawing/2014/main" id="{6AB2BCCC-070C-49F8-9D18-8FF04987B29D}"/>
                </a:ext>
              </a:extLst>
            </p:cNvPr>
            <p:cNvSpPr/>
            <p:nvPr/>
          </p:nvSpPr>
          <p:spPr>
            <a:xfrm>
              <a:off x="3031958" y="1066645"/>
              <a:ext cx="802105" cy="379257"/>
            </a:xfrm>
            <a:custGeom>
              <a:avLst/>
              <a:gdLst>
                <a:gd name="connsiteX0" fmla="*/ 0 w 737937"/>
                <a:gd name="connsiteY0" fmla="*/ 224589 h 242744"/>
                <a:gd name="connsiteX1" fmla="*/ 288758 w 737937"/>
                <a:gd name="connsiteY1" fmla="*/ 240632 h 242744"/>
                <a:gd name="connsiteX2" fmla="*/ 481263 w 737937"/>
                <a:gd name="connsiteY2" fmla="*/ 224589 h 242744"/>
                <a:gd name="connsiteX3" fmla="*/ 641684 w 737937"/>
                <a:gd name="connsiteY3" fmla="*/ 80211 h 242744"/>
                <a:gd name="connsiteX4" fmla="*/ 737937 w 737937"/>
                <a:gd name="connsiteY4" fmla="*/ 0 h 24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37" h="242744">
                  <a:moveTo>
                    <a:pt x="0" y="224589"/>
                  </a:moveTo>
                  <a:cubicBezTo>
                    <a:pt x="104274" y="232610"/>
                    <a:pt x="208548" y="240632"/>
                    <a:pt x="288758" y="240632"/>
                  </a:cubicBezTo>
                  <a:cubicBezTo>
                    <a:pt x="368968" y="240632"/>
                    <a:pt x="422442" y="251326"/>
                    <a:pt x="481263" y="224589"/>
                  </a:cubicBezTo>
                  <a:cubicBezTo>
                    <a:pt x="540084" y="197852"/>
                    <a:pt x="598905" y="117642"/>
                    <a:pt x="641684" y="80211"/>
                  </a:cubicBezTo>
                  <a:cubicBezTo>
                    <a:pt x="684463" y="42780"/>
                    <a:pt x="713874" y="16042"/>
                    <a:pt x="737937" y="0"/>
                  </a:cubicBezTo>
                </a:path>
              </a:pathLst>
            </a:cu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4" descr="I-476 | Ultimate Driving Universe Wikia | Fandom">
              <a:extLst>
                <a:ext uri="{FF2B5EF4-FFF2-40B4-BE49-F238E27FC236}">
                  <a16:creationId xmlns:a16="http://schemas.microsoft.com/office/drawing/2014/main" id="{A08AE066-74B6-4749-93A5-583DC0DC2F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077" y="1250312"/>
              <a:ext cx="473797" cy="37925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B06A225A-A726-4855-944F-F6C691E32B2E}"/>
                </a:ext>
              </a:extLst>
            </p:cNvPr>
            <p:cNvSpPr txBox="1"/>
            <p:nvPr/>
          </p:nvSpPr>
          <p:spPr>
            <a:xfrm rot="2757132">
              <a:off x="6205574" y="7573127"/>
              <a:ext cx="246151" cy="363736"/>
            </a:xfrm>
            <a:prstGeom prst="rect">
              <a:avLst/>
            </a:prstGeom>
            <a:noFill/>
          </p:spPr>
          <p:txBody>
            <a:bodyPr wrap="square">
              <a:spAutoFit/>
            </a:bodyPr>
            <a:lstStyle/>
            <a:p>
              <a:r>
                <a:rPr lang="en-US" sz="2000" dirty="0">
                  <a:solidFill>
                    <a:schemeClr val="bg1"/>
                  </a:solidFill>
                  <a:latin typeface="Arial Nova" panose="020B0504020202020204" pitchFamily="34" charset="0"/>
                </a:rPr>
                <a:t>N</a:t>
              </a:r>
            </a:p>
          </p:txBody>
        </p:sp>
        <p:sp>
          <p:nvSpPr>
            <p:cNvPr id="25" name="Oval 24">
              <a:extLst>
                <a:ext uri="{FF2B5EF4-FFF2-40B4-BE49-F238E27FC236}">
                  <a16:creationId xmlns:a16="http://schemas.microsoft.com/office/drawing/2014/main" id="{5BA157AA-6E26-42FF-BC21-694DB779BCBE}"/>
                </a:ext>
              </a:extLst>
            </p:cNvPr>
            <p:cNvSpPr/>
            <p:nvPr/>
          </p:nvSpPr>
          <p:spPr>
            <a:xfrm rot="1202843">
              <a:off x="5931890" y="7881919"/>
              <a:ext cx="306468" cy="3064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E7893992-8E15-447D-BBC1-FB40C353633D}"/>
                </a:ext>
              </a:extLst>
            </p:cNvPr>
            <p:cNvSpPr/>
            <p:nvPr/>
          </p:nvSpPr>
          <p:spPr>
            <a:xfrm rot="2791666">
              <a:off x="5987281" y="7896836"/>
              <a:ext cx="197900" cy="27663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9023" y="7448344"/>
              <a:ext cx="321122" cy="31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a:extLst>
                <a:ext uri="{FF2B5EF4-FFF2-40B4-BE49-F238E27FC236}">
                  <a16:creationId xmlns:a16="http://schemas.microsoft.com/office/drawing/2014/main" id="{87B3416D-1AB8-4D39-AB67-F306B6AA28A6}"/>
                </a:ext>
              </a:extLst>
            </p:cNvPr>
            <p:cNvSpPr/>
            <p:nvPr/>
          </p:nvSpPr>
          <p:spPr>
            <a:xfrm>
              <a:off x="4507051" y="7546586"/>
              <a:ext cx="337325" cy="337325"/>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3956" y="4140695"/>
              <a:ext cx="354621" cy="35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rot="5912822">
              <a:off x="5248124" y="6341160"/>
              <a:ext cx="967740" cy="307777"/>
            </a:xfrm>
            <a:prstGeom prst="rect">
              <a:avLst/>
            </a:prstGeom>
            <a:noFill/>
            <a:effectLst>
              <a:outerShdw dir="5820000" sx="170000" sy="170000" algn="ctr" rotWithShape="0">
                <a:schemeClr val="bg1"/>
              </a:outerShdw>
            </a:effectLst>
          </p:spPr>
          <p:txBody>
            <a:bodyPr wrap="square" rtlCol="0">
              <a:spAutoFit/>
            </a:bodyPr>
            <a:lstStyle/>
            <a:p>
              <a:r>
                <a:rPr lang="en-US" sz="1400" b="1" dirty="0">
                  <a:solidFill>
                    <a:schemeClr val="bg1"/>
                  </a:solidFill>
                </a:rPr>
                <a:t>Ridge Ave</a:t>
              </a:r>
            </a:p>
          </p:txBody>
        </p:sp>
        <p:sp>
          <p:nvSpPr>
            <p:cNvPr id="30" name="TextBox 29"/>
            <p:cNvSpPr txBox="1"/>
            <p:nvPr/>
          </p:nvSpPr>
          <p:spPr>
            <a:xfrm rot="3836519">
              <a:off x="5823019" y="1643796"/>
              <a:ext cx="967740" cy="307777"/>
            </a:xfrm>
            <a:prstGeom prst="rect">
              <a:avLst/>
            </a:prstGeom>
            <a:noFill/>
            <a:effectLst>
              <a:outerShdw dir="5820000" sx="170000" sy="170000" algn="ctr" rotWithShape="0">
                <a:schemeClr val="bg1"/>
              </a:outerShdw>
            </a:effectLst>
          </p:spPr>
          <p:txBody>
            <a:bodyPr wrap="square" rtlCol="0">
              <a:spAutoFit/>
            </a:bodyPr>
            <a:lstStyle/>
            <a:p>
              <a:r>
                <a:rPr lang="en-US" sz="1400" b="1" dirty="0">
                  <a:solidFill>
                    <a:schemeClr val="bg1"/>
                  </a:solidFill>
                </a:rPr>
                <a:t>Ridge Pike</a:t>
              </a:r>
            </a:p>
          </p:txBody>
        </p:sp>
      </p:grpSp>
      <p:sp>
        <p:nvSpPr>
          <p:cNvPr id="31" name="TextBox 30"/>
          <p:cNvSpPr txBox="1"/>
          <p:nvPr/>
        </p:nvSpPr>
        <p:spPr>
          <a:xfrm>
            <a:off x="3768759" y="4435789"/>
            <a:ext cx="841650" cy="246221"/>
          </a:xfrm>
          <a:prstGeom prst="rect">
            <a:avLst/>
          </a:prstGeom>
          <a:noFill/>
          <a:effectLst>
            <a:outerShdw dir="5820000" sx="170000" sy="170000" algn="ctr" rotWithShape="0">
              <a:schemeClr val="bg1"/>
            </a:outerShdw>
          </a:effectLst>
        </p:spPr>
        <p:txBody>
          <a:bodyPr wrap="square" rtlCol="0">
            <a:spAutoFit/>
          </a:bodyPr>
          <a:lstStyle/>
          <a:p>
            <a:r>
              <a:rPr lang="en-US" sz="1000" b="1" dirty="0">
                <a:solidFill>
                  <a:schemeClr val="bg1"/>
                </a:solidFill>
              </a:rPr>
              <a:t>Hollow Rd</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2228" y="59114"/>
            <a:ext cx="3712464" cy="1060703"/>
          </a:xfrm>
          <a:prstGeom prst="rect">
            <a:avLst/>
          </a:prstGeom>
        </p:spPr>
      </p:pic>
      <p:sp>
        <p:nvSpPr>
          <p:cNvPr id="4" name="TextBox 3"/>
          <p:cNvSpPr txBox="1"/>
          <p:nvPr/>
        </p:nvSpPr>
        <p:spPr>
          <a:xfrm>
            <a:off x="3049988" y="104840"/>
            <a:ext cx="956228" cy="261610"/>
          </a:xfrm>
          <a:prstGeom prst="rect">
            <a:avLst/>
          </a:prstGeom>
          <a:solidFill>
            <a:schemeClr val="bg1"/>
          </a:solidFill>
        </p:spPr>
        <p:txBody>
          <a:bodyPr wrap="square" lIns="45720" rIns="45720" rtlCol="0">
            <a:spAutoFit/>
          </a:bodyPr>
          <a:lstStyle/>
          <a:p>
            <a:r>
              <a:rPr lang="en-US" sz="1100" dirty="0"/>
              <a:t>Overview Map</a:t>
            </a:r>
          </a:p>
        </p:txBody>
      </p:sp>
    </p:spTree>
    <p:extLst>
      <p:ext uri="{BB962C8B-B14F-4D97-AF65-F5344CB8AC3E}">
        <p14:creationId xmlns:p14="http://schemas.microsoft.com/office/powerpoint/2010/main" val="348486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9124" y="5248481"/>
            <a:ext cx="6603167" cy="277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6" name="Straight Connector 155">
            <a:extLst>
              <a:ext uri="{FF2B5EF4-FFF2-40B4-BE49-F238E27FC236}">
                <a16:creationId xmlns:a16="http://schemas.microsoft.com/office/drawing/2014/main" id="{81110BBA-2FE0-4388-AE95-9894407215EF}"/>
              </a:ext>
            </a:extLst>
          </p:cNvPr>
          <p:cNvCxnSpPr/>
          <p:nvPr/>
        </p:nvCxnSpPr>
        <p:spPr>
          <a:xfrm>
            <a:off x="3900169" y="1843874"/>
            <a:ext cx="2752825"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4A9651B-6366-4A92-ADD1-C21B408A5850}"/>
              </a:ext>
            </a:extLst>
          </p:cNvPr>
          <p:cNvCxnSpPr/>
          <p:nvPr/>
        </p:nvCxnSpPr>
        <p:spPr>
          <a:xfrm>
            <a:off x="229255" y="1837151"/>
            <a:ext cx="2752825"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A2D8C3-0368-41E9-B340-B68056BA249A}"/>
              </a:ext>
            </a:extLst>
          </p:cNvPr>
          <p:cNvSpPr txBox="1"/>
          <p:nvPr/>
        </p:nvSpPr>
        <p:spPr>
          <a:xfrm>
            <a:off x="0" y="54567"/>
            <a:ext cx="4265783" cy="369332"/>
          </a:xfrm>
          <a:prstGeom prst="rect">
            <a:avLst/>
          </a:prstGeom>
          <a:noFill/>
        </p:spPr>
        <p:txBody>
          <a:bodyPr wrap="none" rtlCol="0">
            <a:spAutoFit/>
          </a:bodyPr>
          <a:lstStyle/>
          <a:p>
            <a:r>
              <a:rPr lang="en-US" b="1" dirty="0">
                <a:cs typeface="Arial" panose="020B0604020202020204" pitchFamily="34" charset="0"/>
              </a:rPr>
              <a:t>2020 Corridor Travel Times and Congestion</a:t>
            </a:r>
          </a:p>
        </p:txBody>
      </p:sp>
      <p:sp>
        <p:nvSpPr>
          <p:cNvPr id="14" name="TextBox 13">
            <a:extLst>
              <a:ext uri="{FF2B5EF4-FFF2-40B4-BE49-F238E27FC236}">
                <a16:creationId xmlns:a16="http://schemas.microsoft.com/office/drawing/2014/main" id="{F879A02E-2262-41C8-B7A4-8BD8157C3DF8}"/>
              </a:ext>
            </a:extLst>
          </p:cNvPr>
          <p:cNvSpPr txBox="1"/>
          <p:nvPr/>
        </p:nvSpPr>
        <p:spPr>
          <a:xfrm>
            <a:off x="1100561" y="1706223"/>
            <a:ext cx="917239" cy="276999"/>
          </a:xfrm>
          <a:prstGeom prst="rect">
            <a:avLst/>
          </a:prstGeom>
          <a:solidFill>
            <a:srgbClr val="C45100"/>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Eastbound</a:t>
            </a:r>
          </a:p>
        </p:txBody>
      </p:sp>
      <p:sp>
        <p:nvSpPr>
          <p:cNvPr id="17" name="TextBox 16">
            <a:extLst>
              <a:ext uri="{FF2B5EF4-FFF2-40B4-BE49-F238E27FC236}">
                <a16:creationId xmlns:a16="http://schemas.microsoft.com/office/drawing/2014/main" id="{0E54FC83-DEA6-4B79-A558-3AA2968F70DA}"/>
              </a:ext>
            </a:extLst>
          </p:cNvPr>
          <p:cNvSpPr txBox="1"/>
          <p:nvPr/>
        </p:nvSpPr>
        <p:spPr>
          <a:xfrm>
            <a:off x="4784299" y="1706223"/>
            <a:ext cx="957763"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Westbound</a:t>
            </a:r>
          </a:p>
        </p:txBody>
      </p:sp>
      <p:sp>
        <p:nvSpPr>
          <p:cNvPr id="19" name="Rectangle 18">
            <a:extLst>
              <a:ext uri="{FF2B5EF4-FFF2-40B4-BE49-F238E27FC236}">
                <a16:creationId xmlns:a16="http://schemas.microsoft.com/office/drawing/2014/main" id="{CB0B63D3-A9D0-4662-81FF-1FD8F4CD6C5E}"/>
              </a:ext>
            </a:extLst>
          </p:cNvPr>
          <p:cNvSpPr/>
          <p:nvPr/>
        </p:nvSpPr>
        <p:spPr>
          <a:xfrm>
            <a:off x="5794246" y="3158471"/>
            <a:ext cx="439202" cy="8201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85095B7-30A6-476B-96C7-AC0F0C105BB9}"/>
              </a:ext>
            </a:extLst>
          </p:cNvPr>
          <p:cNvSpPr txBox="1"/>
          <p:nvPr/>
        </p:nvSpPr>
        <p:spPr>
          <a:xfrm>
            <a:off x="5164897" y="2494487"/>
            <a:ext cx="1697901" cy="538609"/>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PM Peak</a:t>
            </a:r>
          </a:p>
          <a:p>
            <a:pPr algn="ctr"/>
            <a:r>
              <a:rPr lang="en-US" sz="900" dirty="0">
                <a:latin typeface="Arial Nova" panose="020B0504020202020204" pitchFamily="34" charset="0"/>
                <a:cs typeface="Arial" panose="020B0604020202020204" pitchFamily="34" charset="0"/>
              </a:rPr>
              <a:t>Avg Travel Time = 9.95 mins</a:t>
            </a:r>
          </a:p>
          <a:p>
            <a:pPr algn="ctr"/>
            <a:r>
              <a:rPr lang="en-US" sz="900" dirty="0">
                <a:latin typeface="Arial Nova" panose="020B0504020202020204" pitchFamily="34" charset="0"/>
                <a:cs typeface="Arial" panose="020B0604020202020204" pitchFamily="34" charset="0"/>
              </a:rPr>
              <a:t>   Planning Time = 17.68 mins</a:t>
            </a:r>
          </a:p>
        </p:txBody>
      </p:sp>
      <p:cxnSp>
        <p:nvCxnSpPr>
          <p:cNvPr id="22" name="Straight Connector 21">
            <a:extLst>
              <a:ext uri="{FF2B5EF4-FFF2-40B4-BE49-F238E27FC236}">
                <a16:creationId xmlns:a16="http://schemas.microsoft.com/office/drawing/2014/main" id="{05DF502F-AA9F-4835-92AA-9A8312BA2A46}"/>
              </a:ext>
            </a:extLst>
          </p:cNvPr>
          <p:cNvCxnSpPr>
            <a:cxnSpLocks/>
          </p:cNvCxnSpPr>
          <p:nvPr/>
        </p:nvCxnSpPr>
        <p:spPr>
          <a:xfrm flipH="1">
            <a:off x="6013847" y="3048485"/>
            <a:ext cx="1" cy="10998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32B9301-872E-453D-B975-F8743D14A363}"/>
              </a:ext>
            </a:extLst>
          </p:cNvPr>
          <p:cNvSpPr/>
          <p:nvPr/>
        </p:nvSpPr>
        <p:spPr>
          <a:xfrm>
            <a:off x="5824871" y="5263000"/>
            <a:ext cx="377953" cy="2575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C90240D-7C6C-42A7-9E0D-707233FDA18F}"/>
              </a:ext>
            </a:extLst>
          </p:cNvPr>
          <p:cNvSpPr txBox="1"/>
          <p:nvPr/>
        </p:nvSpPr>
        <p:spPr>
          <a:xfrm>
            <a:off x="3977557" y="2018718"/>
            <a:ext cx="1697902" cy="538609"/>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AM Peak</a:t>
            </a:r>
          </a:p>
          <a:p>
            <a:pPr algn="ctr"/>
            <a:r>
              <a:rPr lang="en-US" sz="900" dirty="0">
                <a:latin typeface="Arial Nova" panose="020B0504020202020204" pitchFamily="34" charset="0"/>
                <a:cs typeface="Arial" panose="020B0604020202020204" pitchFamily="34" charset="0"/>
              </a:rPr>
              <a:t>Avg Travel Time = 9.09 mins</a:t>
            </a:r>
          </a:p>
          <a:p>
            <a:pPr algn="ctr"/>
            <a:r>
              <a:rPr lang="en-US" sz="900" dirty="0">
                <a:latin typeface="Arial Nova" panose="020B0504020202020204" pitchFamily="34" charset="0"/>
                <a:cs typeface="Arial" panose="020B0604020202020204" pitchFamily="34" charset="0"/>
              </a:rPr>
              <a:t>   Planning Time = 16.07 mins</a:t>
            </a:r>
          </a:p>
        </p:txBody>
      </p:sp>
      <p:sp>
        <p:nvSpPr>
          <p:cNvPr id="25" name="TextBox 24">
            <a:extLst>
              <a:ext uri="{FF2B5EF4-FFF2-40B4-BE49-F238E27FC236}">
                <a16:creationId xmlns:a16="http://schemas.microsoft.com/office/drawing/2014/main" id="{6DA200E3-C8D9-4E4B-B9DE-6C1664D4E9FE}"/>
              </a:ext>
            </a:extLst>
          </p:cNvPr>
          <p:cNvSpPr txBox="1"/>
          <p:nvPr/>
        </p:nvSpPr>
        <p:spPr>
          <a:xfrm>
            <a:off x="1411811" y="2494487"/>
            <a:ext cx="1705916" cy="538609"/>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PM Peak</a:t>
            </a:r>
          </a:p>
          <a:p>
            <a:pPr algn="ctr"/>
            <a:r>
              <a:rPr lang="en-US" sz="900" dirty="0">
                <a:latin typeface="Arial Nova" panose="020B0504020202020204" pitchFamily="34" charset="0"/>
                <a:cs typeface="Arial" panose="020B0604020202020204" pitchFamily="34" charset="0"/>
              </a:rPr>
              <a:t>Avg Travel Time = 12.44 mins</a:t>
            </a:r>
          </a:p>
          <a:p>
            <a:pPr algn="ctr"/>
            <a:r>
              <a:rPr lang="en-US" sz="900" dirty="0">
                <a:latin typeface="Arial Nova" panose="020B0504020202020204" pitchFamily="34" charset="0"/>
                <a:cs typeface="Arial" panose="020B0604020202020204" pitchFamily="34" charset="0"/>
              </a:rPr>
              <a:t>   Planning Time = 23.91 mins</a:t>
            </a:r>
          </a:p>
        </p:txBody>
      </p:sp>
      <p:sp>
        <p:nvSpPr>
          <p:cNvPr id="26" name="TextBox 25">
            <a:extLst>
              <a:ext uri="{FF2B5EF4-FFF2-40B4-BE49-F238E27FC236}">
                <a16:creationId xmlns:a16="http://schemas.microsoft.com/office/drawing/2014/main" id="{1FC076E7-3EBE-462E-8B5A-D43593F20A84}"/>
              </a:ext>
            </a:extLst>
          </p:cNvPr>
          <p:cNvSpPr txBox="1"/>
          <p:nvPr/>
        </p:nvSpPr>
        <p:spPr>
          <a:xfrm>
            <a:off x="229255" y="2018718"/>
            <a:ext cx="1705916" cy="538609"/>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AM Peak</a:t>
            </a:r>
          </a:p>
          <a:p>
            <a:pPr algn="ctr"/>
            <a:r>
              <a:rPr lang="en-US" sz="900" dirty="0">
                <a:latin typeface="Arial Nova" panose="020B0504020202020204" pitchFamily="34" charset="0"/>
                <a:cs typeface="Arial" panose="020B0604020202020204" pitchFamily="34" charset="0"/>
              </a:rPr>
              <a:t>Avg Travel Time = 8.92 mins</a:t>
            </a:r>
          </a:p>
          <a:p>
            <a:pPr algn="ctr"/>
            <a:r>
              <a:rPr lang="en-US" sz="900" dirty="0">
                <a:latin typeface="Arial Nova" panose="020B0504020202020204" pitchFamily="34" charset="0"/>
                <a:cs typeface="Arial" panose="020B0604020202020204" pitchFamily="34" charset="0"/>
              </a:rPr>
              <a:t>   Planning Time = 14.65 mins</a:t>
            </a:r>
          </a:p>
        </p:txBody>
      </p:sp>
      <p:sp>
        <p:nvSpPr>
          <p:cNvPr id="30" name="Rectangle 29">
            <a:extLst>
              <a:ext uri="{FF2B5EF4-FFF2-40B4-BE49-F238E27FC236}">
                <a16:creationId xmlns:a16="http://schemas.microsoft.com/office/drawing/2014/main" id="{26DF5C53-1790-498F-A61B-AB7AC439575F}"/>
              </a:ext>
            </a:extLst>
          </p:cNvPr>
          <p:cNvSpPr/>
          <p:nvPr/>
        </p:nvSpPr>
        <p:spPr>
          <a:xfrm>
            <a:off x="4634527" y="3360737"/>
            <a:ext cx="383962" cy="617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29B3918-B053-4457-B50F-1A5B31323F5A}"/>
              </a:ext>
            </a:extLst>
          </p:cNvPr>
          <p:cNvSpPr/>
          <p:nvPr/>
        </p:nvSpPr>
        <p:spPr>
          <a:xfrm>
            <a:off x="4637532" y="5263000"/>
            <a:ext cx="377953" cy="2575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340FDCDB-2FA0-455B-B2D6-6122AF592DEC}"/>
              </a:ext>
            </a:extLst>
          </p:cNvPr>
          <p:cNvCxnSpPr>
            <a:cxnSpLocks/>
          </p:cNvCxnSpPr>
          <p:nvPr/>
        </p:nvCxnSpPr>
        <p:spPr>
          <a:xfrm>
            <a:off x="4826508" y="2572716"/>
            <a:ext cx="0" cy="78802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D10CE8-F2A0-4524-B569-C4E417EBDEA2}"/>
              </a:ext>
            </a:extLst>
          </p:cNvPr>
          <p:cNvSpPr/>
          <p:nvPr/>
        </p:nvSpPr>
        <p:spPr>
          <a:xfrm>
            <a:off x="872141" y="3344059"/>
            <a:ext cx="383962" cy="5784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DBE3E1E9-750D-43BC-A591-7708A6C0CD8D}"/>
              </a:ext>
            </a:extLst>
          </p:cNvPr>
          <p:cNvCxnSpPr>
            <a:cxnSpLocks/>
            <a:stCxn id="26" idx="2"/>
            <a:endCxn id="50" idx="0"/>
          </p:cNvCxnSpPr>
          <p:nvPr/>
        </p:nvCxnSpPr>
        <p:spPr>
          <a:xfrm flipH="1">
            <a:off x="1064122" y="2557327"/>
            <a:ext cx="18091" cy="78673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11CC18D-4600-49E2-AA87-E534657FE6FA}"/>
              </a:ext>
            </a:extLst>
          </p:cNvPr>
          <p:cNvSpPr/>
          <p:nvPr/>
        </p:nvSpPr>
        <p:spPr>
          <a:xfrm>
            <a:off x="2048453" y="3271212"/>
            <a:ext cx="439202" cy="6476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78E94B9B-C352-4377-9742-DEC86C94B060}"/>
              </a:ext>
            </a:extLst>
          </p:cNvPr>
          <p:cNvCxnSpPr>
            <a:cxnSpLocks/>
            <a:stCxn id="25" idx="2"/>
            <a:endCxn id="56" idx="0"/>
          </p:cNvCxnSpPr>
          <p:nvPr/>
        </p:nvCxnSpPr>
        <p:spPr>
          <a:xfrm>
            <a:off x="2264769" y="3033096"/>
            <a:ext cx="3285" cy="238116"/>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025E1F3D-CA04-4E02-8425-0D6B7B537183}"/>
              </a:ext>
            </a:extLst>
          </p:cNvPr>
          <p:cNvSpPr/>
          <p:nvPr/>
        </p:nvSpPr>
        <p:spPr>
          <a:xfrm>
            <a:off x="879587" y="5242692"/>
            <a:ext cx="368057" cy="256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2521DA10-4A3E-41B8-81F8-D2117937344B}"/>
              </a:ext>
            </a:extLst>
          </p:cNvPr>
          <p:cNvSpPr/>
          <p:nvPr/>
        </p:nvSpPr>
        <p:spPr>
          <a:xfrm>
            <a:off x="2094271" y="5242692"/>
            <a:ext cx="347566" cy="256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D078077C-D669-4CDF-A752-B8DF78715EE9}"/>
              </a:ext>
            </a:extLst>
          </p:cNvPr>
          <p:cNvSpPr/>
          <p:nvPr/>
        </p:nvSpPr>
        <p:spPr>
          <a:xfrm>
            <a:off x="1586720" y="6103782"/>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72" name="Oval 71">
            <a:extLst>
              <a:ext uri="{FF2B5EF4-FFF2-40B4-BE49-F238E27FC236}">
                <a16:creationId xmlns:a16="http://schemas.microsoft.com/office/drawing/2014/main" id="{5628BF8F-95BD-464C-92D7-76F5A3DA691A}"/>
              </a:ext>
            </a:extLst>
          </p:cNvPr>
          <p:cNvSpPr/>
          <p:nvPr/>
        </p:nvSpPr>
        <p:spPr>
          <a:xfrm>
            <a:off x="1649919" y="7198144"/>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76" name="Oval 75">
            <a:extLst>
              <a:ext uri="{FF2B5EF4-FFF2-40B4-BE49-F238E27FC236}">
                <a16:creationId xmlns:a16="http://schemas.microsoft.com/office/drawing/2014/main" id="{4F6581BC-C323-43D2-9C1E-0FEB01B66CBC}"/>
              </a:ext>
            </a:extLst>
          </p:cNvPr>
          <p:cNvSpPr/>
          <p:nvPr/>
        </p:nvSpPr>
        <p:spPr>
          <a:xfrm>
            <a:off x="5163805" y="7118399"/>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cxnSp>
        <p:nvCxnSpPr>
          <p:cNvPr id="78" name="Straight Connector 77">
            <a:extLst>
              <a:ext uri="{FF2B5EF4-FFF2-40B4-BE49-F238E27FC236}">
                <a16:creationId xmlns:a16="http://schemas.microsoft.com/office/drawing/2014/main" id="{B1605EC5-20FD-4743-9074-AB014195A1FF}"/>
              </a:ext>
            </a:extLst>
          </p:cNvPr>
          <p:cNvCxnSpPr>
            <a:cxnSpLocks/>
          </p:cNvCxnSpPr>
          <p:nvPr/>
        </p:nvCxnSpPr>
        <p:spPr>
          <a:xfrm flipV="1">
            <a:off x="1812272" y="6034088"/>
            <a:ext cx="326552" cy="153122"/>
          </a:xfrm>
          <a:prstGeom prst="line">
            <a:avLst/>
          </a:prstGeom>
          <a:ln>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ED98B5-5319-4C0C-BE67-91B3B8911072}"/>
              </a:ext>
            </a:extLst>
          </p:cNvPr>
          <p:cNvCxnSpPr>
            <a:cxnSpLocks/>
            <a:endCxn id="72" idx="7"/>
          </p:cNvCxnSpPr>
          <p:nvPr/>
        </p:nvCxnSpPr>
        <p:spPr>
          <a:xfrm flipH="1">
            <a:off x="1842440" y="7055415"/>
            <a:ext cx="199316" cy="175760"/>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D592C82-26B2-42EF-9982-D58D55124306}"/>
              </a:ext>
            </a:extLst>
          </p:cNvPr>
          <p:cNvCxnSpPr>
            <a:cxnSpLocks/>
            <a:endCxn id="74" idx="2"/>
          </p:cNvCxnSpPr>
          <p:nvPr/>
        </p:nvCxnSpPr>
        <p:spPr>
          <a:xfrm>
            <a:off x="5742062" y="7500939"/>
            <a:ext cx="614791" cy="35533"/>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38EC126-82FF-4611-8EE5-1BF85E7BD1B4}"/>
              </a:ext>
            </a:extLst>
          </p:cNvPr>
          <p:cNvCxnSpPr>
            <a:cxnSpLocks/>
            <a:stCxn id="76" idx="3"/>
          </p:cNvCxnSpPr>
          <p:nvPr/>
        </p:nvCxnSpPr>
        <p:spPr>
          <a:xfrm flipH="1">
            <a:off x="4826509" y="7310920"/>
            <a:ext cx="370327" cy="237643"/>
          </a:xfrm>
          <a:prstGeom prst="line">
            <a:avLst/>
          </a:prstGeom>
          <a:ln>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B0490CA1-41E1-4252-930A-81ACA73C8C6C}"/>
              </a:ext>
            </a:extLst>
          </p:cNvPr>
          <p:cNvSpPr/>
          <p:nvPr/>
        </p:nvSpPr>
        <p:spPr>
          <a:xfrm>
            <a:off x="6356853" y="7423696"/>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sp>
        <p:nvSpPr>
          <p:cNvPr id="95" name="TextBox 94">
            <a:extLst>
              <a:ext uri="{FF2B5EF4-FFF2-40B4-BE49-F238E27FC236}">
                <a16:creationId xmlns:a16="http://schemas.microsoft.com/office/drawing/2014/main" id="{21394213-ED5C-4A13-8495-0FC8E7DC62AE}"/>
              </a:ext>
            </a:extLst>
          </p:cNvPr>
          <p:cNvSpPr txBox="1"/>
          <p:nvPr/>
        </p:nvSpPr>
        <p:spPr>
          <a:xfrm>
            <a:off x="99060" y="8470419"/>
            <a:ext cx="3329941" cy="400110"/>
          </a:xfrm>
          <a:prstGeom prst="rect">
            <a:avLst/>
          </a:prstGeom>
          <a:noFill/>
        </p:spPr>
        <p:txBody>
          <a:bodyPr wrap="square" rtlCol="0">
            <a:spAutoFit/>
          </a:bodyPr>
          <a:lstStyle/>
          <a:p>
            <a:r>
              <a:rPr lang="en-US" sz="1000" b="1" dirty="0">
                <a:latin typeface="Arial Nova" panose="020B0504020202020204" pitchFamily="34" charset="0"/>
              </a:rPr>
              <a:t>A:  </a:t>
            </a:r>
            <a:r>
              <a:rPr lang="en-US" sz="1000" dirty="0">
                <a:latin typeface="Arial Nova" panose="020B0504020202020204" pitchFamily="34" charset="0"/>
              </a:rPr>
              <a:t> 3PM – 6PM : </a:t>
            </a:r>
            <a:r>
              <a:rPr lang="en-US" sz="1000" dirty="0" err="1">
                <a:latin typeface="Arial Nova" panose="020B0504020202020204" pitchFamily="34" charset="0"/>
              </a:rPr>
              <a:t>Matsonford</a:t>
            </a:r>
            <a:r>
              <a:rPr lang="en-US" sz="1000" dirty="0">
                <a:latin typeface="Arial Nova" panose="020B0504020202020204" pitchFamily="34" charset="0"/>
              </a:rPr>
              <a:t> Rd to Hollow Rd </a:t>
            </a:r>
          </a:p>
          <a:p>
            <a:r>
              <a:rPr lang="en-US" sz="1000" b="1" dirty="0">
                <a:latin typeface="Arial Nova" panose="020B0504020202020204" pitchFamily="34" charset="0"/>
              </a:rPr>
              <a:t>B:   </a:t>
            </a:r>
            <a:r>
              <a:rPr lang="en-US" sz="1000" dirty="0">
                <a:latin typeface="Arial Nova" panose="020B0504020202020204" pitchFamily="34" charset="0"/>
              </a:rPr>
              <a:t>4PM – 5PM :</a:t>
            </a:r>
            <a:r>
              <a:rPr lang="en-US" sz="1000" b="1" dirty="0">
                <a:latin typeface="Arial Nova" panose="020B0504020202020204" pitchFamily="34" charset="0"/>
              </a:rPr>
              <a:t> </a:t>
            </a:r>
            <a:r>
              <a:rPr lang="en-US" sz="1000" dirty="0">
                <a:latin typeface="Arial Nova" panose="020B0504020202020204" pitchFamily="34" charset="0"/>
              </a:rPr>
              <a:t>Hollow Rd to Belmont Ave </a:t>
            </a:r>
          </a:p>
        </p:txBody>
      </p:sp>
      <p:sp>
        <p:nvSpPr>
          <p:cNvPr id="96" name="TextBox 95">
            <a:extLst>
              <a:ext uri="{FF2B5EF4-FFF2-40B4-BE49-F238E27FC236}">
                <a16:creationId xmlns:a16="http://schemas.microsoft.com/office/drawing/2014/main" id="{88ACED37-E490-4C4B-96A3-9DC34EB81AA1}"/>
              </a:ext>
            </a:extLst>
          </p:cNvPr>
          <p:cNvSpPr txBox="1"/>
          <p:nvPr/>
        </p:nvSpPr>
        <p:spPr>
          <a:xfrm>
            <a:off x="3602663" y="8470419"/>
            <a:ext cx="3255338" cy="707886"/>
          </a:xfrm>
          <a:prstGeom prst="rect">
            <a:avLst/>
          </a:prstGeom>
          <a:noFill/>
        </p:spPr>
        <p:txBody>
          <a:bodyPr wrap="square" rtlCol="0">
            <a:spAutoFit/>
          </a:bodyPr>
          <a:lstStyle/>
          <a:p>
            <a:r>
              <a:rPr lang="en-US" sz="1000" b="1" dirty="0">
                <a:latin typeface="Arial Nova" panose="020B0504020202020204" pitchFamily="34" charset="0"/>
              </a:rPr>
              <a:t>C: </a:t>
            </a:r>
            <a:r>
              <a:rPr lang="en-US" sz="1000" dirty="0">
                <a:latin typeface="Arial Nova" panose="020B0504020202020204" pitchFamily="34" charset="0"/>
              </a:rPr>
              <a:t>6AM – 8AM : US 1 to Belmont Ave </a:t>
            </a:r>
          </a:p>
          <a:p>
            <a:r>
              <a:rPr lang="en-US" sz="1000" b="1" dirty="0">
                <a:latin typeface="Arial Nova" panose="020B0504020202020204" pitchFamily="34" charset="0"/>
              </a:rPr>
              <a:t>D: </a:t>
            </a:r>
            <a:r>
              <a:rPr lang="en-US" sz="1000" dirty="0">
                <a:latin typeface="Arial Nova" panose="020B0504020202020204" pitchFamily="34" charset="0"/>
              </a:rPr>
              <a:t>1PM – 5PM : US 1 to Belmont Ave</a:t>
            </a:r>
          </a:p>
          <a:p>
            <a:r>
              <a:rPr lang="en-US" sz="1000" b="1" dirty="0">
                <a:latin typeface="Arial Nova" panose="020B0504020202020204" pitchFamily="34" charset="0"/>
              </a:rPr>
              <a:t>E: </a:t>
            </a:r>
            <a:r>
              <a:rPr lang="en-US" sz="1000" dirty="0">
                <a:latin typeface="Arial Nova" panose="020B0504020202020204" pitchFamily="34" charset="0"/>
              </a:rPr>
              <a:t>1PM – 3PM : Belmont Ave to Hollow Rd</a:t>
            </a:r>
          </a:p>
          <a:p>
            <a:r>
              <a:rPr lang="en-US" sz="1000" b="1" dirty="0">
                <a:latin typeface="Arial Nova" panose="020B0504020202020204" pitchFamily="34" charset="0"/>
              </a:rPr>
              <a:t>F: </a:t>
            </a:r>
            <a:r>
              <a:rPr lang="en-US" sz="1000" dirty="0">
                <a:latin typeface="Arial Nova" panose="020B0504020202020204" pitchFamily="34" charset="0"/>
              </a:rPr>
              <a:t>2PM – 5PM : Hollow Rd to </a:t>
            </a:r>
            <a:r>
              <a:rPr lang="en-US" sz="1000" dirty="0" err="1">
                <a:latin typeface="Arial Nova" panose="020B0504020202020204" pitchFamily="34" charset="0"/>
              </a:rPr>
              <a:t>Matsonford</a:t>
            </a:r>
            <a:r>
              <a:rPr lang="en-US" sz="1000" dirty="0">
                <a:latin typeface="Arial Nova" panose="020B0504020202020204" pitchFamily="34" charset="0"/>
              </a:rPr>
              <a:t> Rd </a:t>
            </a:r>
          </a:p>
        </p:txBody>
      </p:sp>
      <p:sp>
        <p:nvSpPr>
          <p:cNvPr id="97" name="TextBox 96">
            <a:extLst>
              <a:ext uri="{FF2B5EF4-FFF2-40B4-BE49-F238E27FC236}">
                <a16:creationId xmlns:a16="http://schemas.microsoft.com/office/drawing/2014/main" id="{9B095CFA-3785-40D4-8595-91ECE7DFB12C}"/>
              </a:ext>
            </a:extLst>
          </p:cNvPr>
          <p:cNvSpPr txBox="1"/>
          <p:nvPr/>
        </p:nvSpPr>
        <p:spPr>
          <a:xfrm>
            <a:off x="389100" y="8116008"/>
            <a:ext cx="2821606" cy="276999"/>
          </a:xfrm>
          <a:prstGeom prst="rect">
            <a:avLst/>
          </a:prstGeom>
          <a:solidFill>
            <a:srgbClr val="C45100"/>
          </a:solidFill>
        </p:spPr>
        <p:txBody>
          <a:bodyPr wrap="none" rtlCol="0">
            <a:spAutoFit/>
          </a:bodyPr>
          <a:lstStyle/>
          <a:p>
            <a:r>
              <a:rPr lang="en-US" sz="1200" dirty="0">
                <a:solidFill>
                  <a:schemeClr val="bg1"/>
                </a:solidFill>
                <a:latin typeface="Arial Nova" panose="020B0504020202020204" pitchFamily="34" charset="0"/>
              </a:rPr>
              <a:t>Locations of Typical Slow Downs (EB)</a:t>
            </a:r>
          </a:p>
        </p:txBody>
      </p:sp>
      <p:sp>
        <p:nvSpPr>
          <p:cNvPr id="98" name="TextBox 97">
            <a:extLst>
              <a:ext uri="{FF2B5EF4-FFF2-40B4-BE49-F238E27FC236}">
                <a16:creationId xmlns:a16="http://schemas.microsoft.com/office/drawing/2014/main" id="{E6E1F0FE-5586-4033-A0F0-5182C21E53B6}"/>
              </a:ext>
            </a:extLst>
          </p:cNvPr>
          <p:cNvSpPr txBox="1"/>
          <p:nvPr/>
        </p:nvSpPr>
        <p:spPr>
          <a:xfrm>
            <a:off x="3896176" y="8116008"/>
            <a:ext cx="2821606"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Nova" panose="020B0504020202020204" pitchFamily="34" charset="0"/>
              </a:rPr>
              <a:t>Locations of Typical Slow Downs (WB)</a:t>
            </a:r>
          </a:p>
        </p:txBody>
      </p:sp>
      <p:sp>
        <p:nvSpPr>
          <p:cNvPr id="101" name="TextBox 100">
            <a:extLst>
              <a:ext uri="{FF2B5EF4-FFF2-40B4-BE49-F238E27FC236}">
                <a16:creationId xmlns:a16="http://schemas.microsoft.com/office/drawing/2014/main" id="{59B33450-6495-44F8-B1B8-ACACD8CC7AA4}"/>
              </a:ext>
            </a:extLst>
          </p:cNvPr>
          <p:cNvSpPr txBox="1"/>
          <p:nvPr/>
        </p:nvSpPr>
        <p:spPr>
          <a:xfrm>
            <a:off x="0" y="357575"/>
            <a:ext cx="6858000" cy="1277273"/>
          </a:xfrm>
          <a:prstGeom prst="rect">
            <a:avLst/>
          </a:prstGeom>
          <a:noFill/>
        </p:spPr>
        <p:txBody>
          <a:bodyPr wrap="square" rtlCol="0">
            <a:spAutoFit/>
          </a:bodyPr>
          <a:lstStyle/>
          <a:p>
            <a:r>
              <a:rPr lang="en-US" sz="1100" dirty="0"/>
              <a:t>Weekday travel times for this portion of the I-76 corridor were aggregated over the entire year. During the PM peak period, the eastbound direction indicates a higher peak average travel time compared to the westbound direction, or about 2.5 minutes longer. In the eastbound direction, the PM peak travel times and planning times are consistently higher than the AM times. The average PM peak travel time is about 3.5 minutes longer than the AM period travel time, and the planning time is approximately 9 minutes longer. This is due in part to expanded job opportunities in the King of Prussia and Conshohocken areas farther west and City residents commuting back home from work. The heat map at the bottom of the page shows the geographic location of typical congestion through the day. </a:t>
            </a:r>
          </a:p>
        </p:txBody>
      </p:sp>
      <p:sp>
        <p:nvSpPr>
          <p:cNvPr id="99" name="TextBox 98">
            <a:extLst>
              <a:ext uri="{FF2B5EF4-FFF2-40B4-BE49-F238E27FC236}">
                <a16:creationId xmlns:a16="http://schemas.microsoft.com/office/drawing/2014/main" id="{E7E81EFD-BCE5-4B69-9979-FB2DBA892D4E}"/>
              </a:ext>
            </a:extLst>
          </p:cNvPr>
          <p:cNvSpPr txBox="1"/>
          <p:nvPr/>
        </p:nvSpPr>
        <p:spPr>
          <a:xfrm>
            <a:off x="2764161" y="4982856"/>
            <a:ext cx="1374095" cy="261610"/>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Travel Time Index</a:t>
            </a:r>
          </a:p>
        </p:txBody>
      </p:sp>
      <p:cxnSp>
        <p:nvCxnSpPr>
          <p:cNvPr id="123" name="Straight Connector 122">
            <a:extLst>
              <a:ext uri="{FF2B5EF4-FFF2-40B4-BE49-F238E27FC236}">
                <a16:creationId xmlns:a16="http://schemas.microsoft.com/office/drawing/2014/main" id="{EDD7DC54-7E72-41F3-B669-B95D7AEF7462}"/>
              </a:ext>
            </a:extLst>
          </p:cNvPr>
          <p:cNvCxnSpPr>
            <a:cxnSpLocks/>
            <a:stCxn id="50" idx="2"/>
            <a:endCxn id="62" idx="0"/>
          </p:cNvCxnSpPr>
          <p:nvPr/>
        </p:nvCxnSpPr>
        <p:spPr>
          <a:xfrm flipH="1">
            <a:off x="1063616" y="3922544"/>
            <a:ext cx="506" cy="13201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35A5093-4960-46A1-A9C0-9CB831B1F314}"/>
              </a:ext>
            </a:extLst>
          </p:cNvPr>
          <p:cNvSpPr/>
          <p:nvPr/>
        </p:nvSpPr>
        <p:spPr>
          <a:xfrm>
            <a:off x="585799" y="4668049"/>
            <a:ext cx="956646"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6 AM – 9 AM</a:t>
            </a:r>
          </a:p>
        </p:txBody>
      </p:sp>
      <p:cxnSp>
        <p:nvCxnSpPr>
          <p:cNvPr id="125" name="Straight Connector 124">
            <a:extLst>
              <a:ext uri="{FF2B5EF4-FFF2-40B4-BE49-F238E27FC236}">
                <a16:creationId xmlns:a16="http://schemas.microsoft.com/office/drawing/2014/main" id="{D4A7C7D6-7D52-4821-BD0B-CFD0D6FC4C9C}"/>
              </a:ext>
            </a:extLst>
          </p:cNvPr>
          <p:cNvCxnSpPr>
            <a:cxnSpLocks/>
            <a:stCxn id="56" idx="2"/>
            <a:endCxn id="63" idx="0"/>
          </p:cNvCxnSpPr>
          <p:nvPr/>
        </p:nvCxnSpPr>
        <p:spPr>
          <a:xfrm>
            <a:off x="2268054" y="3918823"/>
            <a:ext cx="0" cy="132386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E8DF892-341C-45A5-AC9D-3FE2EFE4F55B}"/>
              </a:ext>
            </a:extLst>
          </p:cNvPr>
          <p:cNvSpPr/>
          <p:nvPr/>
        </p:nvSpPr>
        <p:spPr>
          <a:xfrm>
            <a:off x="1812272" y="4668049"/>
            <a:ext cx="911563"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4 PM – 7 PM</a:t>
            </a:r>
          </a:p>
        </p:txBody>
      </p:sp>
      <p:cxnSp>
        <p:nvCxnSpPr>
          <p:cNvPr id="58" name="Straight Connector 57">
            <a:extLst>
              <a:ext uri="{FF2B5EF4-FFF2-40B4-BE49-F238E27FC236}">
                <a16:creationId xmlns:a16="http://schemas.microsoft.com/office/drawing/2014/main" id="{DE1DABFE-B3CD-4CE0-B839-4FFB2111C80F}"/>
              </a:ext>
            </a:extLst>
          </p:cNvPr>
          <p:cNvCxnSpPr>
            <a:cxnSpLocks/>
            <a:stCxn id="30" idx="2"/>
            <a:endCxn id="31" idx="0"/>
          </p:cNvCxnSpPr>
          <p:nvPr/>
        </p:nvCxnSpPr>
        <p:spPr>
          <a:xfrm>
            <a:off x="4826508" y="3978587"/>
            <a:ext cx="1" cy="12844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0760E421-0A00-40CD-99EA-CCEEEE67FEB0}"/>
              </a:ext>
            </a:extLst>
          </p:cNvPr>
          <p:cNvSpPr/>
          <p:nvPr/>
        </p:nvSpPr>
        <p:spPr>
          <a:xfrm>
            <a:off x="4348185" y="4669824"/>
            <a:ext cx="956646"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6 AM – 9 AM</a:t>
            </a:r>
          </a:p>
        </p:txBody>
      </p:sp>
      <p:cxnSp>
        <p:nvCxnSpPr>
          <p:cNvPr id="59" name="Straight Connector 58">
            <a:extLst>
              <a:ext uri="{FF2B5EF4-FFF2-40B4-BE49-F238E27FC236}">
                <a16:creationId xmlns:a16="http://schemas.microsoft.com/office/drawing/2014/main" id="{5F36544E-0088-41B6-BA2E-D03087CAE3C1}"/>
              </a:ext>
            </a:extLst>
          </p:cNvPr>
          <p:cNvCxnSpPr>
            <a:cxnSpLocks/>
            <a:endCxn id="23" idx="0"/>
          </p:cNvCxnSpPr>
          <p:nvPr/>
        </p:nvCxnSpPr>
        <p:spPr>
          <a:xfrm>
            <a:off x="6013847" y="3978587"/>
            <a:ext cx="1" cy="128441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ED2EA6EC-0FF4-472F-BD8F-501B8C99E977}"/>
              </a:ext>
            </a:extLst>
          </p:cNvPr>
          <p:cNvSpPr/>
          <p:nvPr/>
        </p:nvSpPr>
        <p:spPr>
          <a:xfrm>
            <a:off x="5558066" y="4669824"/>
            <a:ext cx="911563" cy="265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Nova" panose="020B0504020202020204" pitchFamily="34" charset="0"/>
              </a:rPr>
              <a:t>4 PM – 7 PM</a:t>
            </a:r>
          </a:p>
        </p:txBody>
      </p:sp>
      <p:pic>
        <p:nvPicPr>
          <p:cNvPr id="8" name="Picture 7" descr="A picture containing silhouette, night sky&#10;&#10;Description automatically generated">
            <a:extLst>
              <a:ext uri="{FF2B5EF4-FFF2-40B4-BE49-F238E27FC236}">
                <a16:creationId xmlns:a16="http://schemas.microsoft.com/office/drawing/2014/main" id="{2DACDFD3-8A91-43B4-9CE8-2A5D8FE33E4B}"/>
              </a:ext>
            </a:extLst>
          </p:cNvPr>
          <p:cNvPicPr>
            <a:picLocks noChangeAspect="1"/>
          </p:cNvPicPr>
          <p:nvPr/>
        </p:nvPicPr>
        <p:blipFill rotWithShape="1">
          <a:blip r:embed="rId4">
            <a:extLst>
              <a:ext uri="{28A0092B-C50C-407E-A947-70E740481C1C}">
                <a14:useLocalDpi xmlns:a14="http://schemas.microsoft.com/office/drawing/2010/main" val="0"/>
              </a:ext>
            </a:extLst>
          </a:blip>
          <a:srcRect t="20728"/>
          <a:stretch/>
        </p:blipFill>
        <p:spPr>
          <a:xfrm>
            <a:off x="3645077" y="2775188"/>
            <a:ext cx="3232442" cy="1708284"/>
          </a:xfrm>
          <a:prstGeom prst="rect">
            <a:avLst/>
          </a:prstGeom>
        </p:spPr>
      </p:pic>
      <p:pic>
        <p:nvPicPr>
          <p:cNvPr id="16" name="Picture 15" descr="A picture containing dark&#10;&#10;Description automatically generated">
            <a:extLst>
              <a:ext uri="{FF2B5EF4-FFF2-40B4-BE49-F238E27FC236}">
                <a16:creationId xmlns:a16="http://schemas.microsoft.com/office/drawing/2014/main" id="{C2387BF3-B509-4985-B0B1-BC471C50A2E7}"/>
              </a:ext>
            </a:extLst>
          </p:cNvPr>
          <p:cNvPicPr>
            <a:picLocks noChangeAspect="1"/>
          </p:cNvPicPr>
          <p:nvPr/>
        </p:nvPicPr>
        <p:blipFill rotWithShape="1">
          <a:blip r:embed="rId5">
            <a:extLst>
              <a:ext uri="{28A0092B-C50C-407E-A947-70E740481C1C}">
                <a14:useLocalDpi xmlns:a14="http://schemas.microsoft.com/office/drawing/2010/main" val="0"/>
              </a:ext>
            </a:extLst>
          </a:blip>
          <a:srcRect t="22548"/>
          <a:stretch/>
        </p:blipFill>
        <p:spPr>
          <a:xfrm>
            <a:off x="-71304" y="2824858"/>
            <a:ext cx="3227497" cy="1666502"/>
          </a:xfrm>
          <a:prstGeom prst="rect">
            <a:avLst/>
          </a:prstGeom>
        </p:spPr>
      </p:pic>
      <p:sp>
        <p:nvSpPr>
          <p:cNvPr id="61" name="Oval 60">
            <a:extLst>
              <a:ext uri="{FF2B5EF4-FFF2-40B4-BE49-F238E27FC236}">
                <a16:creationId xmlns:a16="http://schemas.microsoft.com/office/drawing/2014/main" id="{B0490CA1-41E1-4252-930A-81ACA73C8C6C}"/>
              </a:ext>
            </a:extLst>
          </p:cNvPr>
          <p:cNvSpPr/>
          <p:nvPr/>
        </p:nvSpPr>
        <p:spPr>
          <a:xfrm>
            <a:off x="6343195" y="6892847"/>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E</a:t>
            </a:r>
          </a:p>
        </p:txBody>
      </p:sp>
      <p:cxnSp>
        <p:nvCxnSpPr>
          <p:cNvPr id="64" name="Straight Connector 63">
            <a:extLst>
              <a:ext uri="{FF2B5EF4-FFF2-40B4-BE49-F238E27FC236}">
                <a16:creationId xmlns:a16="http://schemas.microsoft.com/office/drawing/2014/main" id="{0D592C82-26B2-42EF-9982-D58D55124306}"/>
              </a:ext>
            </a:extLst>
          </p:cNvPr>
          <p:cNvCxnSpPr>
            <a:cxnSpLocks/>
            <a:endCxn id="61" idx="2"/>
          </p:cNvCxnSpPr>
          <p:nvPr/>
        </p:nvCxnSpPr>
        <p:spPr>
          <a:xfrm flipV="1">
            <a:off x="5675459" y="7005623"/>
            <a:ext cx="667736" cy="79745"/>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B0490CA1-41E1-4252-930A-81ACA73C8C6C}"/>
              </a:ext>
            </a:extLst>
          </p:cNvPr>
          <p:cNvSpPr/>
          <p:nvPr/>
        </p:nvSpPr>
        <p:spPr>
          <a:xfrm>
            <a:off x="6247836" y="5836283"/>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F</a:t>
            </a:r>
          </a:p>
        </p:txBody>
      </p:sp>
      <p:cxnSp>
        <p:nvCxnSpPr>
          <p:cNvPr id="66" name="Straight Connector 65">
            <a:extLst>
              <a:ext uri="{FF2B5EF4-FFF2-40B4-BE49-F238E27FC236}">
                <a16:creationId xmlns:a16="http://schemas.microsoft.com/office/drawing/2014/main" id="{0D592C82-26B2-42EF-9982-D58D55124306}"/>
              </a:ext>
            </a:extLst>
          </p:cNvPr>
          <p:cNvCxnSpPr>
            <a:cxnSpLocks/>
            <a:endCxn id="65" idx="2"/>
          </p:cNvCxnSpPr>
          <p:nvPr/>
        </p:nvCxnSpPr>
        <p:spPr>
          <a:xfrm flipV="1">
            <a:off x="5742062" y="5949059"/>
            <a:ext cx="505774" cy="85029"/>
          </a:xfrm>
          <a:prstGeom prst="line">
            <a:avLst/>
          </a:prstGeom>
          <a:ln>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7780" y="5272084"/>
            <a:ext cx="694690" cy="9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41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65">
            <a:extLst>
              <a:ext uri="{FF2B5EF4-FFF2-40B4-BE49-F238E27FC236}">
                <a16:creationId xmlns:a16="http://schemas.microsoft.com/office/drawing/2014/main" id="{F539697E-E98A-4896-B0E8-B88B1402C760}"/>
              </a:ext>
            </a:extLst>
          </p:cNvPr>
          <p:cNvGraphicFramePr>
            <a:graphicFrameLocks/>
          </p:cNvGraphicFramePr>
          <p:nvPr>
            <p:extLst>
              <p:ext uri="{D42A27DB-BD31-4B8C-83A1-F6EECF244321}">
                <p14:modId xmlns:p14="http://schemas.microsoft.com/office/powerpoint/2010/main" val="1337393492"/>
              </p:ext>
            </p:extLst>
          </p:nvPr>
        </p:nvGraphicFramePr>
        <p:xfrm>
          <a:off x="797648" y="6756490"/>
          <a:ext cx="2720424" cy="1523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a:extLst>
              <a:ext uri="{FF2B5EF4-FFF2-40B4-BE49-F238E27FC236}">
                <a16:creationId xmlns:a16="http://schemas.microsoft.com/office/drawing/2014/main" id="{EEAA7815-D00A-4F19-BF68-6E154881FB73}"/>
              </a:ext>
            </a:extLst>
          </p:cNvPr>
          <p:cNvGraphicFramePr>
            <a:graphicFrameLocks/>
          </p:cNvGraphicFramePr>
          <p:nvPr>
            <p:extLst>
              <p:ext uri="{D42A27DB-BD31-4B8C-83A1-F6EECF244321}">
                <p14:modId xmlns:p14="http://schemas.microsoft.com/office/powerpoint/2010/main" val="2158084008"/>
              </p:ext>
            </p:extLst>
          </p:nvPr>
        </p:nvGraphicFramePr>
        <p:xfrm>
          <a:off x="3552467" y="5187829"/>
          <a:ext cx="2767777" cy="1586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a:extLst>
              <a:ext uri="{FF2B5EF4-FFF2-40B4-BE49-F238E27FC236}">
                <a16:creationId xmlns:a16="http://schemas.microsoft.com/office/drawing/2014/main" id="{4E4A2139-B2DC-4E0C-9BCA-2263A0F587EC}"/>
              </a:ext>
            </a:extLst>
          </p:cNvPr>
          <p:cNvGraphicFramePr>
            <a:graphicFrameLocks/>
          </p:cNvGraphicFramePr>
          <p:nvPr>
            <p:extLst>
              <p:ext uri="{D42A27DB-BD31-4B8C-83A1-F6EECF244321}">
                <p14:modId xmlns:p14="http://schemas.microsoft.com/office/powerpoint/2010/main" val="2781238072"/>
              </p:ext>
            </p:extLst>
          </p:nvPr>
        </p:nvGraphicFramePr>
        <p:xfrm>
          <a:off x="3546617" y="6697954"/>
          <a:ext cx="2836751" cy="15270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64">
            <a:extLst>
              <a:ext uri="{FF2B5EF4-FFF2-40B4-BE49-F238E27FC236}">
                <a16:creationId xmlns:a16="http://schemas.microsoft.com/office/drawing/2014/main" id="{010B3BDA-702D-48F7-AEF9-B054FC7F33A3}"/>
              </a:ext>
            </a:extLst>
          </p:cNvPr>
          <p:cNvGraphicFramePr>
            <a:graphicFrameLocks/>
          </p:cNvGraphicFramePr>
          <p:nvPr>
            <p:extLst>
              <p:ext uri="{D42A27DB-BD31-4B8C-83A1-F6EECF244321}">
                <p14:modId xmlns:p14="http://schemas.microsoft.com/office/powerpoint/2010/main" val="917951792"/>
              </p:ext>
            </p:extLst>
          </p:nvPr>
        </p:nvGraphicFramePr>
        <p:xfrm>
          <a:off x="794514" y="5198272"/>
          <a:ext cx="2748428" cy="1598180"/>
        </p:xfrm>
        <a:graphic>
          <a:graphicData uri="http://schemas.openxmlformats.org/drawingml/2006/chart">
            <c:chart xmlns:c="http://schemas.openxmlformats.org/drawingml/2006/chart" xmlns:r="http://schemas.openxmlformats.org/officeDocument/2006/relationships" r:id="rId6"/>
          </a:graphicData>
        </a:graphic>
      </p:graphicFrame>
      <p:sp>
        <p:nvSpPr>
          <p:cNvPr id="40" name="Rectangle 39">
            <a:extLst>
              <a:ext uri="{FF2B5EF4-FFF2-40B4-BE49-F238E27FC236}">
                <a16:creationId xmlns:a16="http://schemas.microsoft.com/office/drawing/2014/main" id="{2AE532AA-12B4-45C7-9894-A89728561F44}"/>
              </a:ext>
            </a:extLst>
          </p:cNvPr>
          <p:cNvSpPr/>
          <p:nvPr/>
        </p:nvSpPr>
        <p:spPr>
          <a:xfrm>
            <a:off x="6496298" y="1487723"/>
            <a:ext cx="95750" cy="1127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D036ECA-1840-4759-82FA-20CA6E396CFC}"/>
              </a:ext>
            </a:extLst>
          </p:cNvPr>
          <p:cNvSpPr txBox="1"/>
          <p:nvPr/>
        </p:nvSpPr>
        <p:spPr>
          <a:xfrm>
            <a:off x="4645275" y="4675778"/>
            <a:ext cx="1034257" cy="215444"/>
          </a:xfrm>
          <a:prstGeom prst="rect">
            <a:avLst/>
          </a:prstGeom>
          <a:noFill/>
        </p:spPr>
        <p:txBody>
          <a:bodyPr wrap="none" rtlCol="0">
            <a:spAutoFit/>
          </a:bodyPr>
          <a:lstStyle/>
          <a:p>
            <a:r>
              <a:rPr lang="en-US" sz="800" dirty="0"/>
              <a:t>Average Travel Time</a:t>
            </a:r>
          </a:p>
        </p:txBody>
      </p:sp>
      <p:sp>
        <p:nvSpPr>
          <p:cNvPr id="13" name="TextBox 12">
            <a:extLst>
              <a:ext uri="{FF2B5EF4-FFF2-40B4-BE49-F238E27FC236}">
                <a16:creationId xmlns:a16="http://schemas.microsoft.com/office/drawing/2014/main" id="{B6E5EBC2-9CC0-4EED-9A95-72A13E26A42D}"/>
              </a:ext>
            </a:extLst>
          </p:cNvPr>
          <p:cNvSpPr txBox="1"/>
          <p:nvPr/>
        </p:nvSpPr>
        <p:spPr>
          <a:xfrm>
            <a:off x="-17718" y="54567"/>
            <a:ext cx="7128671" cy="369332"/>
          </a:xfrm>
          <a:prstGeom prst="rect">
            <a:avLst/>
          </a:prstGeom>
          <a:noFill/>
        </p:spPr>
        <p:txBody>
          <a:bodyPr wrap="square" rtlCol="0">
            <a:spAutoFit/>
          </a:bodyPr>
          <a:lstStyle/>
          <a:p>
            <a:r>
              <a:rPr lang="en-US" b="1" dirty="0"/>
              <a:t>2020 Changes in Travel Times</a:t>
            </a:r>
          </a:p>
        </p:txBody>
      </p:sp>
      <p:sp>
        <p:nvSpPr>
          <p:cNvPr id="14" name="TextBox 13">
            <a:extLst>
              <a:ext uri="{FF2B5EF4-FFF2-40B4-BE49-F238E27FC236}">
                <a16:creationId xmlns:a16="http://schemas.microsoft.com/office/drawing/2014/main" id="{895E091F-6700-48CF-82E2-AB661F3C117E}"/>
              </a:ext>
            </a:extLst>
          </p:cNvPr>
          <p:cNvSpPr txBox="1"/>
          <p:nvPr/>
        </p:nvSpPr>
        <p:spPr>
          <a:xfrm>
            <a:off x="0" y="355499"/>
            <a:ext cx="6858000" cy="830997"/>
          </a:xfrm>
          <a:prstGeom prst="rect">
            <a:avLst/>
          </a:prstGeom>
          <a:noFill/>
        </p:spPr>
        <p:txBody>
          <a:bodyPr wrap="square" rtlCol="0">
            <a:spAutoFit/>
          </a:bodyPr>
          <a:lstStyle/>
          <a:p>
            <a:r>
              <a:rPr lang="en-US" sz="1200" b="1" dirty="0"/>
              <a:t>How did travel times change over the course of 2020? </a:t>
            </a:r>
            <a:r>
              <a:rPr lang="en-US" sz="1200" dirty="0"/>
              <a:t>This depends on time of day and direction of travel. The bar charts show monthly travel times by peak period and direction. The line charts show the percentage change in travel times and planning times as compared to a January 2020 baseline. The percent change in travel times has not exceeded the January baseline since February as a result of the pandemic.</a:t>
            </a:r>
          </a:p>
        </p:txBody>
      </p:sp>
      <p:sp>
        <p:nvSpPr>
          <p:cNvPr id="15" name="Rectangle 14">
            <a:extLst>
              <a:ext uri="{FF2B5EF4-FFF2-40B4-BE49-F238E27FC236}">
                <a16:creationId xmlns:a16="http://schemas.microsoft.com/office/drawing/2014/main" id="{6C98C8B9-3477-4E4D-B530-64E35212649A}"/>
              </a:ext>
            </a:extLst>
          </p:cNvPr>
          <p:cNvSpPr/>
          <p:nvPr/>
        </p:nvSpPr>
        <p:spPr>
          <a:xfrm>
            <a:off x="4542527" y="4733970"/>
            <a:ext cx="99060" cy="9906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29D4BA-19BE-4B44-9035-F871DD0C398C}"/>
              </a:ext>
            </a:extLst>
          </p:cNvPr>
          <p:cNvSpPr/>
          <p:nvPr/>
        </p:nvSpPr>
        <p:spPr>
          <a:xfrm>
            <a:off x="4539864" y="4891222"/>
            <a:ext cx="99060" cy="99060"/>
          </a:xfrm>
          <a:prstGeom prst="rect">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7515179-B34B-4D6B-B861-417A144D526E}"/>
              </a:ext>
            </a:extLst>
          </p:cNvPr>
          <p:cNvSpPr/>
          <p:nvPr/>
        </p:nvSpPr>
        <p:spPr>
          <a:xfrm>
            <a:off x="1835629" y="4700102"/>
            <a:ext cx="99060" cy="99060"/>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775128C-8EF6-4273-B5CA-1C25CF2A79CF}"/>
              </a:ext>
            </a:extLst>
          </p:cNvPr>
          <p:cNvSpPr/>
          <p:nvPr/>
        </p:nvSpPr>
        <p:spPr>
          <a:xfrm>
            <a:off x="1832221" y="4853586"/>
            <a:ext cx="99060" cy="99060"/>
          </a:xfrm>
          <a:prstGeom prst="rect">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02EEB6EA-EAF2-4761-B3E9-00E21D12C858}"/>
              </a:ext>
            </a:extLst>
          </p:cNvPr>
          <p:cNvCxnSpPr/>
          <p:nvPr/>
        </p:nvCxnSpPr>
        <p:spPr>
          <a:xfrm>
            <a:off x="1721329" y="4596147"/>
            <a:ext cx="213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9EABA8-0159-451D-97E4-03643CC66C55}"/>
              </a:ext>
            </a:extLst>
          </p:cNvPr>
          <p:cNvCxnSpPr/>
          <p:nvPr/>
        </p:nvCxnSpPr>
        <p:spPr>
          <a:xfrm>
            <a:off x="4434066" y="4633072"/>
            <a:ext cx="2133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55B9173-3247-4C5A-BB88-1BC23500AD92}"/>
              </a:ext>
            </a:extLst>
          </p:cNvPr>
          <p:cNvSpPr txBox="1"/>
          <p:nvPr/>
        </p:nvSpPr>
        <p:spPr>
          <a:xfrm>
            <a:off x="1919614" y="4484761"/>
            <a:ext cx="1083951" cy="215444"/>
          </a:xfrm>
          <a:prstGeom prst="rect">
            <a:avLst/>
          </a:prstGeom>
          <a:noFill/>
        </p:spPr>
        <p:txBody>
          <a:bodyPr wrap="none" rtlCol="0">
            <a:spAutoFit/>
          </a:bodyPr>
          <a:lstStyle/>
          <a:p>
            <a:r>
              <a:rPr lang="en-US" sz="800" dirty="0"/>
              <a:t>Free flow Travel Time</a:t>
            </a:r>
          </a:p>
        </p:txBody>
      </p:sp>
      <p:sp>
        <p:nvSpPr>
          <p:cNvPr id="23" name="TextBox 22">
            <a:extLst>
              <a:ext uri="{FF2B5EF4-FFF2-40B4-BE49-F238E27FC236}">
                <a16:creationId xmlns:a16="http://schemas.microsoft.com/office/drawing/2014/main" id="{397D0695-251C-4159-9A91-3500C816EC8B}"/>
              </a:ext>
            </a:extLst>
          </p:cNvPr>
          <p:cNvSpPr txBox="1"/>
          <p:nvPr/>
        </p:nvSpPr>
        <p:spPr>
          <a:xfrm>
            <a:off x="1919615" y="4641962"/>
            <a:ext cx="1034257" cy="215444"/>
          </a:xfrm>
          <a:prstGeom prst="rect">
            <a:avLst/>
          </a:prstGeom>
          <a:noFill/>
        </p:spPr>
        <p:txBody>
          <a:bodyPr wrap="none" rtlCol="0">
            <a:spAutoFit/>
          </a:bodyPr>
          <a:lstStyle/>
          <a:p>
            <a:r>
              <a:rPr lang="en-US" sz="800" dirty="0"/>
              <a:t>Average Travel Time</a:t>
            </a:r>
          </a:p>
        </p:txBody>
      </p:sp>
      <p:sp>
        <p:nvSpPr>
          <p:cNvPr id="24" name="TextBox 23">
            <a:extLst>
              <a:ext uri="{FF2B5EF4-FFF2-40B4-BE49-F238E27FC236}">
                <a16:creationId xmlns:a16="http://schemas.microsoft.com/office/drawing/2014/main" id="{35F777D2-E8A0-4084-8167-98390B59DC1E}"/>
              </a:ext>
            </a:extLst>
          </p:cNvPr>
          <p:cNvSpPr txBox="1"/>
          <p:nvPr/>
        </p:nvSpPr>
        <p:spPr>
          <a:xfrm>
            <a:off x="1919614" y="4797304"/>
            <a:ext cx="1055097" cy="215444"/>
          </a:xfrm>
          <a:prstGeom prst="rect">
            <a:avLst/>
          </a:prstGeom>
          <a:noFill/>
        </p:spPr>
        <p:txBody>
          <a:bodyPr wrap="none" rtlCol="0">
            <a:spAutoFit/>
          </a:bodyPr>
          <a:lstStyle/>
          <a:p>
            <a:r>
              <a:rPr lang="en-US" sz="800" dirty="0"/>
              <a:t>Planning Travel Time</a:t>
            </a:r>
          </a:p>
        </p:txBody>
      </p:sp>
      <p:sp>
        <p:nvSpPr>
          <p:cNvPr id="25" name="TextBox 24">
            <a:extLst>
              <a:ext uri="{FF2B5EF4-FFF2-40B4-BE49-F238E27FC236}">
                <a16:creationId xmlns:a16="http://schemas.microsoft.com/office/drawing/2014/main" id="{0A60D5B8-1AA6-4E59-BF87-C3BC12197CBE}"/>
              </a:ext>
            </a:extLst>
          </p:cNvPr>
          <p:cNvSpPr txBox="1"/>
          <p:nvPr/>
        </p:nvSpPr>
        <p:spPr>
          <a:xfrm>
            <a:off x="4645274" y="4518577"/>
            <a:ext cx="1083951" cy="215444"/>
          </a:xfrm>
          <a:prstGeom prst="rect">
            <a:avLst/>
          </a:prstGeom>
          <a:noFill/>
        </p:spPr>
        <p:txBody>
          <a:bodyPr wrap="none" rtlCol="0">
            <a:spAutoFit/>
          </a:bodyPr>
          <a:lstStyle/>
          <a:p>
            <a:r>
              <a:rPr lang="en-US" sz="800" dirty="0"/>
              <a:t>Free flow Travel Time</a:t>
            </a:r>
          </a:p>
        </p:txBody>
      </p:sp>
      <p:sp>
        <p:nvSpPr>
          <p:cNvPr id="27" name="TextBox 26">
            <a:extLst>
              <a:ext uri="{FF2B5EF4-FFF2-40B4-BE49-F238E27FC236}">
                <a16:creationId xmlns:a16="http://schemas.microsoft.com/office/drawing/2014/main" id="{8F2FBEDC-657A-4930-A301-C24A020B2F92}"/>
              </a:ext>
            </a:extLst>
          </p:cNvPr>
          <p:cNvSpPr txBox="1"/>
          <p:nvPr/>
        </p:nvSpPr>
        <p:spPr>
          <a:xfrm>
            <a:off x="4645274" y="4831120"/>
            <a:ext cx="1055097" cy="215444"/>
          </a:xfrm>
          <a:prstGeom prst="rect">
            <a:avLst/>
          </a:prstGeom>
          <a:noFill/>
        </p:spPr>
        <p:txBody>
          <a:bodyPr wrap="none" rtlCol="0">
            <a:spAutoFit/>
          </a:bodyPr>
          <a:lstStyle/>
          <a:p>
            <a:r>
              <a:rPr lang="en-US" sz="800" dirty="0"/>
              <a:t>Planning Travel Time</a:t>
            </a:r>
          </a:p>
        </p:txBody>
      </p:sp>
      <p:sp>
        <p:nvSpPr>
          <p:cNvPr id="28" name="Oval 27">
            <a:extLst>
              <a:ext uri="{FF2B5EF4-FFF2-40B4-BE49-F238E27FC236}">
                <a16:creationId xmlns:a16="http://schemas.microsoft.com/office/drawing/2014/main" id="{494B6F12-83D8-47F7-9F05-67073DDB18BE}"/>
              </a:ext>
            </a:extLst>
          </p:cNvPr>
          <p:cNvSpPr/>
          <p:nvPr/>
        </p:nvSpPr>
        <p:spPr>
          <a:xfrm>
            <a:off x="1417675" y="5187828"/>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29" name="Oval 28">
            <a:extLst>
              <a:ext uri="{FF2B5EF4-FFF2-40B4-BE49-F238E27FC236}">
                <a16:creationId xmlns:a16="http://schemas.microsoft.com/office/drawing/2014/main" id="{87DD1736-2DE7-442C-98EE-F29178228233}"/>
              </a:ext>
            </a:extLst>
          </p:cNvPr>
          <p:cNvSpPr/>
          <p:nvPr/>
        </p:nvSpPr>
        <p:spPr>
          <a:xfrm>
            <a:off x="4159602" y="5121153"/>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30" name="Oval 29">
            <a:extLst>
              <a:ext uri="{FF2B5EF4-FFF2-40B4-BE49-F238E27FC236}">
                <a16:creationId xmlns:a16="http://schemas.microsoft.com/office/drawing/2014/main" id="{8110E41C-BBB0-4AB0-8035-D2B8F2AF8564}"/>
              </a:ext>
            </a:extLst>
          </p:cNvPr>
          <p:cNvSpPr/>
          <p:nvPr/>
        </p:nvSpPr>
        <p:spPr>
          <a:xfrm>
            <a:off x="1417675" y="6707479"/>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31" name="Oval 30">
            <a:extLst>
              <a:ext uri="{FF2B5EF4-FFF2-40B4-BE49-F238E27FC236}">
                <a16:creationId xmlns:a16="http://schemas.microsoft.com/office/drawing/2014/main" id="{A1DFE335-106E-46B8-8C98-CBC773928064}"/>
              </a:ext>
            </a:extLst>
          </p:cNvPr>
          <p:cNvSpPr/>
          <p:nvPr/>
        </p:nvSpPr>
        <p:spPr>
          <a:xfrm>
            <a:off x="4159602" y="6697954"/>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sp>
        <p:nvSpPr>
          <p:cNvPr id="32" name="TextBox 31">
            <a:extLst>
              <a:ext uri="{FF2B5EF4-FFF2-40B4-BE49-F238E27FC236}">
                <a16:creationId xmlns:a16="http://schemas.microsoft.com/office/drawing/2014/main" id="{9E236279-F3AA-4FCB-B70A-FF968AF0AFBF}"/>
              </a:ext>
            </a:extLst>
          </p:cNvPr>
          <p:cNvSpPr txBox="1"/>
          <p:nvPr/>
        </p:nvSpPr>
        <p:spPr>
          <a:xfrm>
            <a:off x="100364" y="2009878"/>
            <a:ext cx="752834" cy="415498"/>
          </a:xfrm>
          <a:prstGeom prst="rect">
            <a:avLst/>
          </a:prstGeom>
          <a:noFill/>
        </p:spPr>
        <p:txBody>
          <a:bodyPr wrap="none" rtlCol="0">
            <a:spAutoFit/>
          </a:bodyPr>
          <a:lstStyle/>
          <a:p>
            <a:pPr algn="ctr"/>
            <a:r>
              <a:rPr lang="en-US" sz="1200" b="1" dirty="0">
                <a:cs typeface="Arial" panose="020B0604020202020204" pitchFamily="34" charset="0"/>
              </a:rPr>
              <a:t>AM Peak</a:t>
            </a:r>
          </a:p>
          <a:p>
            <a:pPr algn="ctr"/>
            <a:r>
              <a:rPr lang="en-US" sz="900" dirty="0">
                <a:cs typeface="Arial" panose="020B0604020202020204" pitchFamily="34" charset="0"/>
              </a:rPr>
              <a:t>6AM – 9AM</a:t>
            </a:r>
          </a:p>
        </p:txBody>
      </p:sp>
      <p:sp>
        <p:nvSpPr>
          <p:cNvPr id="33" name="TextBox 32">
            <a:extLst>
              <a:ext uri="{FF2B5EF4-FFF2-40B4-BE49-F238E27FC236}">
                <a16:creationId xmlns:a16="http://schemas.microsoft.com/office/drawing/2014/main" id="{AD2E8024-1E2F-4FE0-8DD4-17E0AB07A6D1}"/>
              </a:ext>
            </a:extLst>
          </p:cNvPr>
          <p:cNvSpPr txBox="1"/>
          <p:nvPr/>
        </p:nvSpPr>
        <p:spPr>
          <a:xfrm>
            <a:off x="97735" y="5587587"/>
            <a:ext cx="810158" cy="415498"/>
          </a:xfrm>
          <a:prstGeom prst="rect">
            <a:avLst/>
          </a:prstGeom>
          <a:noFill/>
        </p:spPr>
        <p:txBody>
          <a:bodyPr wrap="none" rtlCol="0">
            <a:spAutoFit/>
          </a:bodyPr>
          <a:lstStyle/>
          <a:p>
            <a:pPr algn="ctr"/>
            <a:r>
              <a:rPr lang="en-US" sz="1200" b="1" dirty="0">
                <a:cs typeface="Arial" panose="020B0604020202020204" pitchFamily="34" charset="0"/>
              </a:rPr>
              <a:t>AM Peak</a:t>
            </a:r>
          </a:p>
          <a:p>
            <a:r>
              <a:rPr lang="en-US" sz="900" dirty="0">
                <a:cs typeface="Arial" panose="020B0604020202020204" pitchFamily="34" charset="0"/>
              </a:rPr>
              <a:t>6AM – 9AM</a:t>
            </a:r>
          </a:p>
        </p:txBody>
      </p:sp>
      <p:sp>
        <p:nvSpPr>
          <p:cNvPr id="34" name="TextBox 33">
            <a:extLst>
              <a:ext uri="{FF2B5EF4-FFF2-40B4-BE49-F238E27FC236}">
                <a16:creationId xmlns:a16="http://schemas.microsoft.com/office/drawing/2014/main" id="{904568B1-A534-428E-95D4-6E38DFBE96FF}"/>
              </a:ext>
            </a:extLst>
          </p:cNvPr>
          <p:cNvSpPr txBox="1"/>
          <p:nvPr/>
        </p:nvSpPr>
        <p:spPr>
          <a:xfrm>
            <a:off x="109982" y="3557739"/>
            <a:ext cx="741613" cy="415498"/>
          </a:xfrm>
          <a:prstGeom prst="rect">
            <a:avLst/>
          </a:prstGeom>
          <a:noFill/>
        </p:spPr>
        <p:txBody>
          <a:bodyPr wrap="none" rtlCol="0">
            <a:spAutoFit/>
          </a:bodyPr>
          <a:lstStyle/>
          <a:p>
            <a:pPr algn="ctr"/>
            <a:r>
              <a:rPr lang="en-US" sz="1200" b="1" dirty="0">
                <a:cs typeface="Arial" panose="020B0604020202020204" pitchFamily="34" charset="0"/>
              </a:rPr>
              <a:t>PM Peak</a:t>
            </a:r>
          </a:p>
          <a:p>
            <a:pPr algn="ctr"/>
            <a:r>
              <a:rPr lang="en-US" sz="900" dirty="0">
                <a:cs typeface="Arial" panose="020B0604020202020204" pitchFamily="34" charset="0"/>
              </a:rPr>
              <a:t>4PM – 7PM</a:t>
            </a:r>
          </a:p>
        </p:txBody>
      </p:sp>
      <p:sp>
        <p:nvSpPr>
          <p:cNvPr id="36" name="TextBox 35">
            <a:extLst>
              <a:ext uri="{FF2B5EF4-FFF2-40B4-BE49-F238E27FC236}">
                <a16:creationId xmlns:a16="http://schemas.microsoft.com/office/drawing/2014/main" id="{642FD121-EEA6-42DE-AD57-56063DF21F98}"/>
              </a:ext>
            </a:extLst>
          </p:cNvPr>
          <p:cNvSpPr txBox="1"/>
          <p:nvPr/>
        </p:nvSpPr>
        <p:spPr>
          <a:xfrm>
            <a:off x="104948" y="7149486"/>
            <a:ext cx="813364" cy="415498"/>
          </a:xfrm>
          <a:prstGeom prst="rect">
            <a:avLst/>
          </a:prstGeom>
          <a:noFill/>
        </p:spPr>
        <p:txBody>
          <a:bodyPr wrap="none" rtlCol="0">
            <a:spAutoFit/>
          </a:bodyPr>
          <a:lstStyle/>
          <a:p>
            <a:pPr algn="ctr"/>
            <a:r>
              <a:rPr lang="en-US" sz="1200" b="1" dirty="0">
                <a:cs typeface="Arial" panose="020B0604020202020204" pitchFamily="34" charset="0"/>
              </a:rPr>
              <a:t>PM Peak</a:t>
            </a:r>
          </a:p>
          <a:p>
            <a:r>
              <a:rPr lang="en-US" sz="900" dirty="0">
                <a:cs typeface="Arial" panose="020B0604020202020204" pitchFamily="34" charset="0"/>
              </a:rPr>
              <a:t>4PM – 7PM</a:t>
            </a:r>
          </a:p>
        </p:txBody>
      </p:sp>
      <p:pic>
        <p:nvPicPr>
          <p:cNvPr id="38" name="Graphic 37" descr="Stopwatch">
            <a:extLst>
              <a:ext uri="{FF2B5EF4-FFF2-40B4-BE49-F238E27FC236}">
                <a16:creationId xmlns:a16="http://schemas.microsoft.com/office/drawing/2014/main" id="{4BAB75EA-CADF-4977-98F7-EAECECB0B1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7434" y="2671532"/>
            <a:ext cx="546941" cy="546941"/>
          </a:xfrm>
          <a:prstGeom prst="rect">
            <a:avLst/>
          </a:prstGeom>
        </p:spPr>
      </p:pic>
      <p:sp>
        <p:nvSpPr>
          <p:cNvPr id="39" name="TextBox 38">
            <a:extLst>
              <a:ext uri="{FF2B5EF4-FFF2-40B4-BE49-F238E27FC236}">
                <a16:creationId xmlns:a16="http://schemas.microsoft.com/office/drawing/2014/main" id="{EABEFD4A-6BE8-4F95-BB9C-1855E9A05722}"/>
              </a:ext>
            </a:extLst>
          </p:cNvPr>
          <p:cNvSpPr txBox="1"/>
          <p:nvPr/>
        </p:nvSpPr>
        <p:spPr>
          <a:xfrm>
            <a:off x="6288620" y="6401023"/>
            <a:ext cx="502138" cy="646331"/>
          </a:xfrm>
          <a:prstGeom prst="rect">
            <a:avLst/>
          </a:prstGeom>
          <a:noFill/>
        </p:spPr>
        <p:txBody>
          <a:bodyPr wrap="square" rtlCol="0">
            <a:spAutoFit/>
          </a:bodyPr>
          <a:lstStyle/>
          <a:p>
            <a:r>
              <a:rPr lang="en-US" sz="3600" b="1" dirty="0">
                <a:latin typeface="MrEavesModOT" panose="020B0603060502020202" pitchFamily="34" charset="0"/>
              </a:rPr>
              <a:t>%</a:t>
            </a:r>
          </a:p>
        </p:txBody>
      </p:sp>
      <p:sp>
        <p:nvSpPr>
          <p:cNvPr id="41" name="Rectangle 40">
            <a:extLst>
              <a:ext uri="{FF2B5EF4-FFF2-40B4-BE49-F238E27FC236}">
                <a16:creationId xmlns:a16="http://schemas.microsoft.com/office/drawing/2014/main" id="{36DD6731-DDD5-400D-B3C6-E4B648F8CF55}"/>
              </a:ext>
            </a:extLst>
          </p:cNvPr>
          <p:cNvSpPr/>
          <p:nvPr/>
        </p:nvSpPr>
        <p:spPr>
          <a:xfrm>
            <a:off x="6486224" y="3274889"/>
            <a:ext cx="105824" cy="1156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9E31DCA-DF6D-42AF-BDE8-43A37B1C780E}"/>
              </a:ext>
            </a:extLst>
          </p:cNvPr>
          <p:cNvSpPr/>
          <p:nvPr/>
        </p:nvSpPr>
        <p:spPr>
          <a:xfrm>
            <a:off x="6486777" y="5305186"/>
            <a:ext cx="105824" cy="1103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F16BCBB-5383-4AA8-816E-0BBD11E38D06}"/>
              </a:ext>
            </a:extLst>
          </p:cNvPr>
          <p:cNvSpPr/>
          <p:nvPr/>
        </p:nvSpPr>
        <p:spPr>
          <a:xfrm>
            <a:off x="6486777" y="7062207"/>
            <a:ext cx="105824" cy="11036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899436AF-95BC-4169-B2CC-26BA776C0FB9}"/>
              </a:ext>
            </a:extLst>
          </p:cNvPr>
          <p:cNvCxnSpPr>
            <a:cxnSpLocks/>
          </p:cNvCxnSpPr>
          <p:nvPr/>
        </p:nvCxnSpPr>
        <p:spPr>
          <a:xfrm>
            <a:off x="4020844" y="1280175"/>
            <a:ext cx="201840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6CCADD2-5BD6-4626-B4D9-852F1CC4644B}"/>
              </a:ext>
            </a:extLst>
          </p:cNvPr>
          <p:cNvSpPr txBox="1"/>
          <p:nvPr/>
        </p:nvSpPr>
        <p:spPr>
          <a:xfrm>
            <a:off x="4537764" y="1142524"/>
            <a:ext cx="957763"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Westbound</a:t>
            </a:r>
          </a:p>
        </p:txBody>
      </p:sp>
      <p:cxnSp>
        <p:nvCxnSpPr>
          <p:cNvPr id="50" name="Straight Connector 49">
            <a:extLst>
              <a:ext uri="{FF2B5EF4-FFF2-40B4-BE49-F238E27FC236}">
                <a16:creationId xmlns:a16="http://schemas.microsoft.com/office/drawing/2014/main" id="{06631918-D794-438C-8437-A0042E14CCF3}"/>
              </a:ext>
            </a:extLst>
          </p:cNvPr>
          <p:cNvCxnSpPr>
            <a:cxnSpLocks/>
          </p:cNvCxnSpPr>
          <p:nvPr/>
        </p:nvCxnSpPr>
        <p:spPr>
          <a:xfrm>
            <a:off x="1311034" y="1284202"/>
            <a:ext cx="2018404"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67E1AC4-2163-4DB6-A804-CB28528FE655}"/>
              </a:ext>
            </a:extLst>
          </p:cNvPr>
          <p:cNvSpPr txBox="1"/>
          <p:nvPr/>
        </p:nvSpPr>
        <p:spPr>
          <a:xfrm>
            <a:off x="1827954" y="1146551"/>
            <a:ext cx="917239" cy="276999"/>
          </a:xfrm>
          <a:prstGeom prst="rect">
            <a:avLst/>
          </a:prstGeom>
          <a:solidFill>
            <a:srgbClr val="C45100"/>
          </a:solidFill>
          <a:ln>
            <a:solidFill>
              <a:srgbClr val="C45100"/>
            </a:solidFill>
          </a:ln>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Eastbound</a:t>
            </a:r>
          </a:p>
        </p:txBody>
      </p:sp>
      <p:cxnSp>
        <p:nvCxnSpPr>
          <p:cNvPr id="57" name="Straight Connector 56">
            <a:extLst>
              <a:ext uri="{FF2B5EF4-FFF2-40B4-BE49-F238E27FC236}">
                <a16:creationId xmlns:a16="http://schemas.microsoft.com/office/drawing/2014/main" id="{6354888C-75B0-4E35-824A-FC1FFD2DABFE}"/>
              </a:ext>
            </a:extLst>
          </p:cNvPr>
          <p:cNvCxnSpPr>
            <a:cxnSpLocks/>
          </p:cNvCxnSpPr>
          <p:nvPr/>
        </p:nvCxnSpPr>
        <p:spPr>
          <a:xfrm>
            <a:off x="1027953" y="5047308"/>
            <a:ext cx="51630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821184D-FB6A-4C7B-A6A0-81D912955CB8}"/>
              </a:ext>
            </a:extLst>
          </p:cNvPr>
          <p:cNvSpPr/>
          <p:nvPr/>
        </p:nvSpPr>
        <p:spPr>
          <a:xfrm>
            <a:off x="2523722" y="5194877"/>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Variable</a:t>
            </a:r>
          </a:p>
        </p:txBody>
      </p:sp>
      <p:sp>
        <p:nvSpPr>
          <p:cNvPr id="61" name="Rectangle 60">
            <a:extLst>
              <a:ext uri="{FF2B5EF4-FFF2-40B4-BE49-F238E27FC236}">
                <a16:creationId xmlns:a16="http://schemas.microsoft.com/office/drawing/2014/main" id="{D6E57194-7FB9-48BE-AE26-232660A865A9}"/>
              </a:ext>
            </a:extLst>
          </p:cNvPr>
          <p:cNvSpPr/>
          <p:nvPr/>
        </p:nvSpPr>
        <p:spPr>
          <a:xfrm>
            <a:off x="5372289" y="5166302"/>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Variable</a:t>
            </a:r>
          </a:p>
        </p:txBody>
      </p:sp>
      <p:sp>
        <p:nvSpPr>
          <p:cNvPr id="62" name="Rectangle 61">
            <a:extLst>
              <a:ext uri="{FF2B5EF4-FFF2-40B4-BE49-F238E27FC236}">
                <a16:creationId xmlns:a16="http://schemas.microsoft.com/office/drawing/2014/main" id="{71934D94-BA11-42ED-9CD7-3202E09557E6}"/>
              </a:ext>
            </a:extLst>
          </p:cNvPr>
          <p:cNvSpPr/>
          <p:nvPr/>
        </p:nvSpPr>
        <p:spPr>
          <a:xfrm>
            <a:off x="2554259" y="6738383"/>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More Variable</a:t>
            </a:r>
          </a:p>
        </p:txBody>
      </p:sp>
      <p:sp>
        <p:nvSpPr>
          <p:cNvPr id="63" name="Rectangle 62">
            <a:extLst>
              <a:ext uri="{FF2B5EF4-FFF2-40B4-BE49-F238E27FC236}">
                <a16:creationId xmlns:a16="http://schemas.microsoft.com/office/drawing/2014/main" id="{122DD589-DFE3-4F15-A0E0-A7E1E409F81D}"/>
              </a:ext>
            </a:extLst>
          </p:cNvPr>
          <p:cNvSpPr/>
          <p:nvPr/>
        </p:nvSpPr>
        <p:spPr>
          <a:xfrm>
            <a:off x="5375450" y="6723750"/>
            <a:ext cx="860299" cy="1638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45720" rIns="45720" rtlCol="0" anchor="ctr"/>
          <a:lstStyle/>
          <a:p>
            <a:pPr algn="ctr"/>
            <a:r>
              <a:rPr lang="en-US" sz="800" b="1" dirty="0"/>
              <a:t>Back to Baseline</a:t>
            </a:r>
          </a:p>
        </p:txBody>
      </p:sp>
      <p:sp>
        <p:nvSpPr>
          <p:cNvPr id="69" name="Rectangle 68">
            <a:extLst>
              <a:ext uri="{FF2B5EF4-FFF2-40B4-BE49-F238E27FC236}">
                <a16:creationId xmlns:a16="http://schemas.microsoft.com/office/drawing/2014/main" id="{B6F650E8-4619-4D66-8ED1-08F6242E1E5B}"/>
              </a:ext>
            </a:extLst>
          </p:cNvPr>
          <p:cNvSpPr/>
          <p:nvPr/>
        </p:nvSpPr>
        <p:spPr>
          <a:xfrm>
            <a:off x="0" y="8169814"/>
            <a:ext cx="6858000" cy="1015663"/>
          </a:xfrm>
          <a:prstGeom prst="rect">
            <a:avLst/>
          </a:prstGeom>
        </p:spPr>
        <p:txBody>
          <a:bodyPr wrap="square">
            <a:spAutoFit/>
          </a:bodyPr>
          <a:lstStyle/>
          <a:p>
            <a:pPr lvl="0"/>
            <a:r>
              <a:rPr lang="en-US" sz="1000" b="1" dirty="0">
                <a:solidFill>
                  <a:prstClr val="black"/>
                </a:solidFill>
              </a:rPr>
              <a:t>Observations </a:t>
            </a:r>
          </a:p>
          <a:p>
            <a:pPr lvl="0"/>
            <a:r>
              <a:rPr lang="en-US" sz="900" b="1" dirty="0"/>
              <a:t>A</a:t>
            </a:r>
            <a:r>
              <a:rPr lang="en-US" sz="1000" b="1" dirty="0"/>
              <a:t>: </a:t>
            </a:r>
            <a:r>
              <a:rPr lang="en-US" sz="1000" dirty="0"/>
              <a:t>In the eastbound AM peak period, travel times decreased from Feb to Apr and then gradually increased through the analysis period. </a:t>
            </a:r>
            <a:r>
              <a:rPr lang="en-US" sz="1000" b="1" dirty="0"/>
              <a:t>B: </a:t>
            </a:r>
            <a:r>
              <a:rPr lang="en-US" sz="1000" dirty="0"/>
              <a:t>In the westbound AM peak, there was a sharp decline in travel time from Feb to Apr and then gradually increased through Oct, but then declined through Dec. </a:t>
            </a:r>
            <a:r>
              <a:rPr lang="en-US" sz="1000" b="1" dirty="0"/>
              <a:t>C:</a:t>
            </a:r>
            <a:r>
              <a:rPr lang="en-US" sz="1000" dirty="0"/>
              <a:t> Travel times in the eastbound direction during the PM peak declined sharply from Jan to Apr (60%), and then gradually increased through Dec. </a:t>
            </a:r>
            <a:r>
              <a:rPr lang="en-US" sz="1000" b="1" dirty="0"/>
              <a:t>D: </a:t>
            </a:r>
            <a:r>
              <a:rPr lang="en-US" sz="1000" dirty="0"/>
              <a:t>Travel times in the westbound direction during the PM peak declined from Feb to Apr, and then remained relatively flat through the end of the year, while approaching baseline conditions. </a:t>
            </a:r>
          </a:p>
        </p:txBody>
      </p:sp>
      <p:sp>
        <p:nvSpPr>
          <p:cNvPr id="70" name="Oval 69">
            <a:extLst>
              <a:ext uri="{FF2B5EF4-FFF2-40B4-BE49-F238E27FC236}">
                <a16:creationId xmlns:a16="http://schemas.microsoft.com/office/drawing/2014/main" id="{26F366EA-E819-469A-9B06-991F069B762E}"/>
              </a:ext>
            </a:extLst>
          </p:cNvPr>
          <p:cNvSpPr/>
          <p:nvPr/>
        </p:nvSpPr>
        <p:spPr>
          <a:xfrm>
            <a:off x="84617" y="8386089"/>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A</a:t>
            </a:r>
          </a:p>
        </p:txBody>
      </p:sp>
      <p:sp>
        <p:nvSpPr>
          <p:cNvPr id="71" name="Oval 70">
            <a:extLst>
              <a:ext uri="{FF2B5EF4-FFF2-40B4-BE49-F238E27FC236}">
                <a16:creationId xmlns:a16="http://schemas.microsoft.com/office/drawing/2014/main" id="{E2836CB3-3723-467F-B981-9BD955026767}"/>
              </a:ext>
            </a:extLst>
          </p:cNvPr>
          <p:cNvSpPr/>
          <p:nvPr/>
        </p:nvSpPr>
        <p:spPr>
          <a:xfrm>
            <a:off x="3208013" y="8846982"/>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D</a:t>
            </a:r>
          </a:p>
        </p:txBody>
      </p:sp>
      <p:sp>
        <p:nvSpPr>
          <p:cNvPr id="72" name="Oval 71">
            <a:extLst>
              <a:ext uri="{FF2B5EF4-FFF2-40B4-BE49-F238E27FC236}">
                <a16:creationId xmlns:a16="http://schemas.microsoft.com/office/drawing/2014/main" id="{C2393DC0-935E-404A-A72F-F66F17BF3512}"/>
              </a:ext>
            </a:extLst>
          </p:cNvPr>
          <p:cNvSpPr/>
          <p:nvPr/>
        </p:nvSpPr>
        <p:spPr>
          <a:xfrm>
            <a:off x="2400876" y="8700480"/>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C</a:t>
            </a:r>
          </a:p>
        </p:txBody>
      </p:sp>
      <p:sp>
        <p:nvSpPr>
          <p:cNvPr id="73" name="Oval 72">
            <a:extLst>
              <a:ext uri="{FF2B5EF4-FFF2-40B4-BE49-F238E27FC236}">
                <a16:creationId xmlns:a16="http://schemas.microsoft.com/office/drawing/2014/main" id="{26F366EA-E819-469A-9B06-991F069B762E}"/>
              </a:ext>
            </a:extLst>
          </p:cNvPr>
          <p:cNvSpPr/>
          <p:nvPr/>
        </p:nvSpPr>
        <p:spPr>
          <a:xfrm>
            <a:off x="474732" y="8540346"/>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B</a:t>
            </a:r>
          </a:p>
        </p:txBody>
      </p:sp>
      <p:graphicFrame>
        <p:nvGraphicFramePr>
          <p:cNvPr id="52" name="Chart 51">
            <a:extLst>
              <a:ext uri="{FF2B5EF4-FFF2-40B4-BE49-F238E27FC236}">
                <a16:creationId xmlns:a16="http://schemas.microsoft.com/office/drawing/2014/main" id="{494F0CA2-4AC7-44E6-A526-B4BF3C87F6ED}"/>
              </a:ext>
            </a:extLst>
          </p:cNvPr>
          <p:cNvGraphicFramePr>
            <a:graphicFrameLocks/>
          </p:cNvGraphicFramePr>
          <p:nvPr/>
        </p:nvGraphicFramePr>
        <p:xfrm>
          <a:off x="3575242" y="3041882"/>
          <a:ext cx="2576519" cy="155008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3" name="Chart 52">
            <a:extLst>
              <a:ext uri="{FF2B5EF4-FFF2-40B4-BE49-F238E27FC236}">
                <a16:creationId xmlns:a16="http://schemas.microsoft.com/office/drawing/2014/main" id="{E009AF4E-774F-40EA-8713-51587939346E}"/>
              </a:ext>
            </a:extLst>
          </p:cNvPr>
          <p:cNvGraphicFramePr>
            <a:graphicFrameLocks/>
          </p:cNvGraphicFramePr>
          <p:nvPr/>
        </p:nvGraphicFramePr>
        <p:xfrm>
          <a:off x="960747" y="3085572"/>
          <a:ext cx="2586895" cy="150544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4" name="Chart 53">
            <a:extLst>
              <a:ext uri="{FF2B5EF4-FFF2-40B4-BE49-F238E27FC236}">
                <a16:creationId xmlns:a16="http://schemas.microsoft.com/office/drawing/2014/main" id="{95C9C4DD-950F-415D-B159-B2FE86E5071B}"/>
              </a:ext>
            </a:extLst>
          </p:cNvPr>
          <p:cNvGraphicFramePr>
            <a:graphicFrameLocks/>
          </p:cNvGraphicFramePr>
          <p:nvPr/>
        </p:nvGraphicFramePr>
        <p:xfrm>
          <a:off x="948557" y="1477974"/>
          <a:ext cx="2566785" cy="171385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5" name="Chart 54">
            <a:extLst>
              <a:ext uri="{FF2B5EF4-FFF2-40B4-BE49-F238E27FC236}">
                <a16:creationId xmlns:a16="http://schemas.microsoft.com/office/drawing/2014/main" id="{E736100B-34EE-46F1-9742-0A72289D06E4}"/>
              </a:ext>
            </a:extLst>
          </p:cNvPr>
          <p:cNvGraphicFramePr>
            <a:graphicFrameLocks/>
          </p:cNvGraphicFramePr>
          <p:nvPr/>
        </p:nvGraphicFramePr>
        <p:xfrm>
          <a:off x="3542942" y="1555928"/>
          <a:ext cx="2575043" cy="1536349"/>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13271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ext&#10;&#10;Description automatically generated">
            <a:extLst>
              <a:ext uri="{FF2B5EF4-FFF2-40B4-BE49-F238E27FC236}">
                <a16:creationId xmlns:a16="http://schemas.microsoft.com/office/drawing/2014/main" id="{F25015F8-44E5-433C-A8FD-7BA44260E479}"/>
              </a:ext>
            </a:extLst>
          </p:cNvPr>
          <p:cNvPicPr>
            <a:picLocks noChangeAspect="1"/>
          </p:cNvPicPr>
          <p:nvPr/>
        </p:nvPicPr>
        <p:blipFill rotWithShape="1">
          <a:blip r:embed="rId2">
            <a:extLst>
              <a:ext uri="{28A0092B-C50C-407E-A947-70E740481C1C}">
                <a14:useLocalDpi xmlns:a14="http://schemas.microsoft.com/office/drawing/2010/main" val="0"/>
              </a:ext>
            </a:extLst>
          </a:blip>
          <a:srcRect t="25300" b="16216"/>
          <a:stretch/>
        </p:blipFill>
        <p:spPr>
          <a:xfrm>
            <a:off x="3646771" y="4054876"/>
            <a:ext cx="3233264" cy="1890948"/>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C08566FF-1DAE-4241-91B4-9832572F1F15}"/>
              </a:ext>
            </a:extLst>
          </p:cNvPr>
          <p:cNvPicPr>
            <a:picLocks noChangeAspect="1"/>
          </p:cNvPicPr>
          <p:nvPr/>
        </p:nvPicPr>
        <p:blipFill rotWithShape="1">
          <a:blip r:embed="rId3">
            <a:extLst>
              <a:ext uri="{28A0092B-C50C-407E-A947-70E740481C1C}">
                <a14:useLocalDpi xmlns:a14="http://schemas.microsoft.com/office/drawing/2010/main" val="0"/>
              </a:ext>
            </a:extLst>
          </a:blip>
          <a:srcRect t="23348" b="15531"/>
          <a:stretch/>
        </p:blipFill>
        <p:spPr>
          <a:xfrm>
            <a:off x="635874" y="3975196"/>
            <a:ext cx="3211700" cy="1963003"/>
          </a:xfrm>
          <a:prstGeom prst="rect">
            <a:avLst/>
          </a:prstGeom>
        </p:spPr>
      </p:pic>
      <p:pic>
        <p:nvPicPr>
          <p:cNvPr id="18" name="Picture 17" descr="A screenshot of a computer&#10;&#10;Description automatically generated with low confidence">
            <a:extLst>
              <a:ext uri="{FF2B5EF4-FFF2-40B4-BE49-F238E27FC236}">
                <a16:creationId xmlns:a16="http://schemas.microsoft.com/office/drawing/2014/main" id="{5B91C7A2-1DD4-4CFF-900E-B6057ACD880F}"/>
              </a:ext>
            </a:extLst>
          </p:cNvPr>
          <p:cNvPicPr>
            <a:picLocks noChangeAspect="1"/>
          </p:cNvPicPr>
          <p:nvPr/>
        </p:nvPicPr>
        <p:blipFill rotWithShape="1">
          <a:blip r:embed="rId4">
            <a:extLst>
              <a:ext uri="{28A0092B-C50C-407E-A947-70E740481C1C}">
                <a14:useLocalDpi xmlns:a14="http://schemas.microsoft.com/office/drawing/2010/main" val="0"/>
              </a:ext>
            </a:extLst>
          </a:blip>
          <a:srcRect t="24099" b="16212"/>
          <a:stretch/>
        </p:blipFill>
        <p:spPr>
          <a:xfrm>
            <a:off x="3724046" y="1476502"/>
            <a:ext cx="3149190" cy="1879703"/>
          </a:xfrm>
          <a:prstGeom prst="rect">
            <a:avLst/>
          </a:prstGeom>
        </p:spPr>
      </p:pic>
      <p:pic>
        <p:nvPicPr>
          <p:cNvPr id="11" name="Picture 10" descr="Text, logo&#10;&#10;Description automatically generated">
            <a:extLst>
              <a:ext uri="{FF2B5EF4-FFF2-40B4-BE49-F238E27FC236}">
                <a16:creationId xmlns:a16="http://schemas.microsoft.com/office/drawing/2014/main" id="{3B09B4CB-112E-475F-9597-5F45DA35D32D}"/>
              </a:ext>
            </a:extLst>
          </p:cNvPr>
          <p:cNvPicPr>
            <a:picLocks noChangeAspect="1"/>
          </p:cNvPicPr>
          <p:nvPr/>
        </p:nvPicPr>
        <p:blipFill rotWithShape="1">
          <a:blip r:embed="rId5">
            <a:extLst>
              <a:ext uri="{28A0092B-C50C-407E-A947-70E740481C1C}">
                <a14:useLocalDpi xmlns:a14="http://schemas.microsoft.com/office/drawing/2010/main" val="0"/>
              </a:ext>
            </a:extLst>
          </a:blip>
          <a:srcRect t="24196" b="16580"/>
          <a:stretch/>
        </p:blipFill>
        <p:spPr>
          <a:xfrm>
            <a:off x="635874" y="1497010"/>
            <a:ext cx="3149191" cy="1865063"/>
          </a:xfrm>
          <a:prstGeom prst="rect">
            <a:avLst/>
          </a:prstGeom>
        </p:spPr>
      </p:pic>
      <p:sp>
        <p:nvSpPr>
          <p:cNvPr id="2" name="TextBox 1">
            <a:extLst>
              <a:ext uri="{FF2B5EF4-FFF2-40B4-BE49-F238E27FC236}">
                <a16:creationId xmlns:a16="http://schemas.microsoft.com/office/drawing/2014/main" id="{137382EF-4B27-4053-8762-FD90C3916D27}"/>
              </a:ext>
            </a:extLst>
          </p:cNvPr>
          <p:cNvSpPr txBox="1"/>
          <p:nvPr/>
        </p:nvSpPr>
        <p:spPr>
          <a:xfrm>
            <a:off x="-17717" y="56707"/>
            <a:ext cx="6875718" cy="369332"/>
          </a:xfrm>
          <a:prstGeom prst="rect">
            <a:avLst/>
          </a:prstGeom>
          <a:noFill/>
        </p:spPr>
        <p:txBody>
          <a:bodyPr wrap="square" rtlCol="0">
            <a:spAutoFit/>
          </a:bodyPr>
          <a:lstStyle/>
          <a:p>
            <a:r>
              <a:rPr lang="en-US" b="1" dirty="0"/>
              <a:t>Comparison with previous years</a:t>
            </a:r>
          </a:p>
        </p:txBody>
      </p:sp>
      <p:sp>
        <p:nvSpPr>
          <p:cNvPr id="3" name="TextBox 2">
            <a:extLst>
              <a:ext uri="{FF2B5EF4-FFF2-40B4-BE49-F238E27FC236}">
                <a16:creationId xmlns:a16="http://schemas.microsoft.com/office/drawing/2014/main" id="{056FCE75-D2D8-4417-8950-1AFB03CE3931}"/>
              </a:ext>
            </a:extLst>
          </p:cNvPr>
          <p:cNvSpPr txBox="1"/>
          <p:nvPr/>
        </p:nvSpPr>
        <p:spPr>
          <a:xfrm>
            <a:off x="0" y="364875"/>
            <a:ext cx="6880035" cy="646331"/>
          </a:xfrm>
          <a:prstGeom prst="rect">
            <a:avLst/>
          </a:prstGeom>
          <a:noFill/>
        </p:spPr>
        <p:txBody>
          <a:bodyPr wrap="square" rtlCol="0">
            <a:spAutoFit/>
          </a:bodyPr>
          <a:lstStyle/>
          <a:p>
            <a:r>
              <a:rPr lang="en-US" sz="1200" b="1" dirty="0"/>
              <a:t>How much did travel times change compared to previous years? </a:t>
            </a:r>
            <a:r>
              <a:rPr lang="en-US" sz="1200" dirty="0"/>
              <a:t>In the AM and PM peak periods, average travel times and travel time reliability were fairly constant from 2017 to 2019. However, there were significant improvements in travel times and reliability in 2020 as a result of the pandemic. </a:t>
            </a:r>
          </a:p>
        </p:txBody>
      </p:sp>
      <p:sp>
        <p:nvSpPr>
          <p:cNvPr id="16" name="Oval 15">
            <a:extLst>
              <a:ext uri="{FF2B5EF4-FFF2-40B4-BE49-F238E27FC236}">
                <a16:creationId xmlns:a16="http://schemas.microsoft.com/office/drawing/2014/main" id="{7CBDE5E2-B722-4783-BE6A-6F2FEBD05428}"/>
              </a:ext>
            </a:extLst>
          </p:cNvPr>
          <p:cNvSpPr/>
          <p:nvPr/>
        </p:nvSpPr>
        <p:spPr>
          <a:xfrm>
            <a:off x="2392000" y="1459151"/>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A</a:t>
            </a:r>
          </a:p>
        </p:txBody>
      </p:sp>
      <p:sp>
        <p:nvSpPr>
          <p:cNvPr id="17" name="Oval 16">
            <a:extLst>
              <a:ext uri="{FF2B5EF4-FFF2-40B4-BE49-F238E27FC236}">
                <a16:creationId xmlns:a16="http://schemas.microsoft.com/office/drawing/2014/main" id="{9F1C05B4-795B-4661-8E46-F419B25E574E}"/>
              </a:ext>
            </a:extLst>
          </p:cNvPr>
          <p:cNvSpPr/>
          <p:nvPr/>
        </p:nvSpPr>
        <p:spPr>
          <a:xfrm>
            <a:off x="5293400" y="1459151"/>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B</a:t>
            </a:r>
          </a:p>
        </p:txBody>
      </p:sp>
      <p:sp>
        <p:nvSpPr>
          <p:cNvPr id="19" name="Oval 18">
            <a:extLst>
              <a:ext uri="{FF2B5EF4-FFF2-40B4-BE49-F238E27FC236}">
                <a16:creationId xmlns:a16="http://schemas.microsoft.com/office/drawing/2014/main" id="{5801E824-6FC8-42FE-BDEB-B38BD1546B3D}"/>
              </a:ext>
            </a:extLst>
          </p:cNvPr>
          <p:cNvSpPr/>
          <p:nvPr/>
        </p:nvSpPr>
        <p:spPr>
          <a:xfrm>
            <a:off x="2392000" y="4163640"/>
            <a:ext cx="225552" cy="2255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C</a:t>
            </a:r>
          </a:p>
        </p:txBody>
      </p:sp>
      <p:sp>
        <p:nvSpPr>
          <p:cNvPr id="21" name="Oval 20">
            <a:extLst>
              <a:ext uri="{FF2B5EF4-FFF2-40B4-BE49-F238E27FC236}">
                <a16:creationId xmlns:a16="http://schemas.microsoft.com/office/drawing/2014/main" id="{7FCF6ECE-934B-4DEC-89BB-60C35FB771D7}"/>
              </a:ext>
            </a:extLst>
          </p:cNvPr>
          <p:cNvSpPr/>
          <p:nvPr/>
        </p:nvSpPr>
        <p:spPr>
          <a:xfrm>
            <a:off x="5356900" y="4137864"/>
            <a:ext cx="225552" cy="2284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Nova" panose="020B0504020202020204" pitchFamily="34" charset="0"/>
              </a:rPr>
              <a:t>D</a:t>
            </a:r>
          </a:p>
        </p:txBody>
      </p:sp>
      <p:pic>
        <p:nvPicPr>
          <p:cNvPr id="23" name="Picture 22" descr="A close up of a logo&#10;&#10;Description automatically generated">
            <a:extLst>
              <a:ext uri="{FF2B5EF4-FFF2-40B4-BE49-F238E27FC236}">
                <a16:creationId xmlns:a16="http://schemas.microsoft.com/office/drawing/2014/main" id="{3EC452D2-CE2D-4A7F-B7CB-4D9B362B8A7A}"/>
              </a:ext>
            </a:extLst>
          </p:cNvPr>
          <p:cNvPicPr>
            <a:picLocks noChangeAspect="1"/>
          </p:cNvPicPr>
          <p:nvPr/>
        </p:nvPicPr>
        <p:blipFill rotWithShape="1">
          <a:blip r:embed="rId6">
            <a:extLst>
              <a:ext uri="{28A0092B-C50C-407E-A947-70E740481C1C}">
                <a14:useLocalDpi xmlns:a14="http://schemas.microsoft.com/office/drawing/2010/main" val="0"/>
              </a:ext>
            </a:extLst>
          </a:blip>
          <a:srcRect l="69196" t="24075" r="15556" b="28990"/>
          <a:stretch/>
        </p:blipFill>
        <p:spPr>
          <a:xfrm>
            <a:off x="3776004" y="6974596"/>
            <a:ext cx="753731" cy="2319997"/>
          </a:xfrm>
          <a:prstGeom prst="rect">
            <a:avLst/>
          </a:prstGeom>
        </p:spPr>
      </p:pic>
      <p:sp>
        <p:nvSpPr>
          <p:cNvPr id="7" name="Freeform: Shape 6">
            <a:extLst>
              <a:ext uri="{FF2B5EF4-FFF2-40B4-BE49-F238E27FC236}">
                <a16:creationId xmlns:a16="http://schemas.microsoft.com/office/drawing/2014/main" id="{5E3C167E-7ED1-4654-A9B1-9C761A2BAE57}"/>
              </a:ext>
            </a:extLst>
          </p:cNvPr>
          <p:cNvSpPr/>
          <p:nvPr/>
        </p:nvSpPr>
        <p:spPr>
          <a:xfrm>
            <a:off x="3886200" y="7343197"/>
            <a:ext cx="754380" cy="500089"/>
          </a:xfrm>
          <a:custGeom>
            <a:avLst/>
            <a:gdLst>
              <a:gd name="connsiteX0" fmla="*/ 0 w 754380"/>
              <a:gd name="connsiteY0" fmla="*/ 0 h 500089"/>
              <a:gd name="connsiteX1" fmla="*/ 251460 w 754380"/>
              <a:gd name="connsiteY1" fmla="*/ 175260 h 500089"/>
              <a:gd name="connsiteX2" fmla="*/ 487680 w 754380"/>
              <a:gd name="connsiteY2" fmla="*/ 388620 h 500089"/>
              <a:gd name="connsiteX3" fmla="*/ 693420 w 754380"/>
              <a:gd name="connsiteY3" fmla="*/ 487680 h 500089"/>
              <a:gd name="connsiteX4" fmla="*/ 754380 w 754380"/>
              <a:gd name="connsiteY4" fmla="*/ 495300 h 5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80" h="500089">
                <a:moveTo>
                  <a:pt x="0" y="0"/>
                </a:moveTo>
                <a:cubicBezTo>
                  <a:pt x="85090" y="55245"/>
                  <a:pt x="170180" y="110490"/>
                  <a:pt x="251460" y="175260"/>
                </a:cubicBezTo>
                <a:cubicBezTo>
                  <a:pt x="332740" y="240030"/>
                  <a:pt x="414020" y="336550"/>
                  <a:pt x="487680" y="388620"/>
                </a:cubicBezTo>
                <a:cubicBezTo>
                  <a:pt x="561340" y="440690"/>
                  <a:pt x="648970" y="469900"/>
                  <a:pt x="693420" y="487680"/>
                </a:cubicBezTo>
                <a:cubicBezTo>
                  <a:pt x="737870" y="505460"/>
                  <a:pt x="746125" y="500380"/>
                  <a:pt x="754380" y="495300"/>
                </a:cubicBezTo>
              </a:path>
            </a:pathLst>
          </a:custGeom>
          <a:noFill/>
          <a:ln w="762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C02C66F-C37E-49DC-B8FE-2308C46F16BA}"/>
              </a:ext>
            </a:extLst>
          </p:cNvPr>
          <p:cNvSpPr/>
          <p:nvPr/>
        </p:nvSpPr>
        <p:spPr>
          <a:xfrm>
            <a:off x="3893820" y="8756672"/>
            <a:ext cx="739140" cy="63159"/>
          </a:xfrm>
          <a:custGeom>
            <a:avLst/>
            <a:gdLst>
              <a:gd name="connsiteX0" fmla="*/ 0 w 739140"/>
              <a:gd name="connsiteY0" fmla="*/ 60960 h 63159"/>
              <a:gd name="connsiteX1" fmla="*/ 320040 w 739140"/>
              <a:gd name="connsiteY1" fmla="*/ 60960 h 63159"/>
              <a:gd name="connsiteX2" fmla="*/ 579120 w 739140"/>
              <a:gd name="connsiteY2" fmla="*/ 38100 h 63159"/>
              <a:gd name="connsiteX3" fmla="*/ 739140 w 739140"/>
              <a:gd name="connsiteY3" fmla="*/ 0 h 63159"/>
            </a:gdLst>
            <a:ahLst/>
            <a:cxnLst>
              <a:cxn ang="0">
                <a:pos x="connsiteX0" y="connsiteY0"/>
              </a:cxn>
              <a:cxn ang="0">
                <a:pos x="connsiteX1" y="connsiteY1"/>
              </a:cxn>
              <a:cxn ang="0">
                <a:pos x="connsiteX2" y="connsiteY2"/>
              </a:cxn>
              <a:cxn ang="0">
                <a:pos x="connsiteX3" y="connsiteY3"/>
              </a:cxn>
            </a:cxnLst>
            <a:rect l="l" t="t" r="r" b="b"/>
            <a:pathLst>
              <a:path w="739140" h="63159">
                <a:moveTo>
                  <a:pt x="0" y="60960"/>
                </a:moveTo>
                <a:cubicBezTo>
                  <a:pt x="111760" y="62865"/>
                  <a:pt x="223520" y="64770"/>
                  <a:pt x="320040" y="60960"/>
                </a:cubicBezTo>
                <a:cubicBezTo>
                  <a:pt x="416560" y="57150"/>
                  <a:pt x="509270" y="48260"/>
                  <a:pt x="579120" y="38100"/>
                </a:cubicBezTo>
                <a:cubicBezTo>
                  <a:pt x="648970" y="27940"/>
                  <a:pt x="694055" y="13970"/>
                  <a:pt x="739140" y="0"/>
                </a:cubicBezTo>
              </a:path>
            </a:pathLst>
          </a:custGeom>
          <a:noFill/>
          <a:ln w="7620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823E09F-501C-498D-9EBE-DFABA766ED54}"/>
              </a:ext>
            </a:extLst>
          </p:cNvPr>
          <p:cNvSpPr txBox="1"/>
          <p:nvPr/>
        </p:nvSpPr>
        <p:spPr>
          <a:xfrm>
            <a:off x="4594861" y="7429156"/>
            <a:ext cx="1532269" cy="646331"/>
          </a:xfrm>
          <a:prstGeom prst="rect">
            <a:avLst/>
          </a:prstGeom>
          <a:noFill/>
        </p:spPr>
        <p:txBody>
          <a:bodyPr wrap="square" rtlCol="0">
            <a:spAutoFit/>
          </a:bodyPr>
          <a:lstStyle/>
          <a:p>
            <a:r>
              <a:rPr lang="en-US" sz="1200" dirty="0">
                <a:solidFill>
                  <a:srgbClr val="7F7F7F"/>
                </a:solidFill>
              </a:rPr>
              <a:t>Converging whiskers denote improving reliability</a:t>
            </a:r>
          </a:p>
        </p:txBody>
      </p:sp>
      <p:sp>
        <p:nvSpPr>
          <p:cNvPr id="26" name="Freeform: Shape 25">
            <a:extLst>
              <a:ext uri="{FF2B5EF4-FFF2-40B4-BE49-F238E27FC236}">
                <a16:creationId xmlns:a16="http://schemas.microsoft.com/office/drawing/2014/main" id="{B26CA027-B081-4EA8-90F2-527DE34BC370}"/>
              </a:ext>
            </a:extLst>
          </p:cNvPr>
          <p:cNvSpPr/>
          <p:nvPr/>
        </p:nvSpPr>
        <p:spPr>
          <a:xfrm>
            <a:off x="3893820" y="8356097"/>
            <a:ext cx="537210" cy="179070"/>
          </a:xfrm>
          <a:custGeom>
            <a:avLst/>
            <a:gdLst>
              <a:gd name="connsiteX0" fmla="*/ 0 w 537210"/>
              <a:gd name="connsiteY0" fmla="*/ 0 h 179070"/>
              <a:gd name="connsiteX1" fmla="*/ 148590 w 537210"/>
              <a:gd name="connsiteY1" fmla="*/ 49530 h 179070"/>
              <a:gd name="connsiteX2" fmla="*/ 365760 w 537210"/>
              <a:gd name="connsiteY2" fmla="*/ 133350 h 179070"/>
              <a:gd name="connsiteX3" fmla="*/ 537210 w 537210"/>
              <a:gd name="connsiteY3" fmla="*/ 179070 h 179070"/>
            </a:gdLst>
            <a:ahLst/>
            <a:cxnLst>
              <a:cxn ang="0">
                <a:pos x="connsiteX0" y="connsiteY0"/>
              </a:cxn>
              <a:cxn ang="0">
                <a:pos x="connsiteX1" y="connsiteY1"/>
              </a:cxn>
              <a:cxn ang="0">
                <a:pos x="connsiteX2" y="connsiteY2"/>
              </a:cxn>
              <a:cxn ang="0">
                <a:pos x="connsiteX3" y="connsiteY3"/>
              </a:cxn>
            </a:cxnLst>
            <a:rect l="l" t="t" r="r" b="b"/>
            <a:pathLst>
              <a:path w="537210" h="179070">
                <a:moveTo>
                  <a:pt x="0" y="0"/>
                </a:moveTo>
                <a:cubicBezTo>
                  <a:pt x="43815" y="13652"/>
                  <a:pt x="87630" y="27305"/>
                  <a:pt x="148590" y="49530"/>
                </a:cubicBezTo>
                <a:cubicBezTo>
                  <a:pt x="209550" y="71755"/>
                  <a:pt x="300990" y="111760"/>
                  <a:pt x="365760" y="133350"/>
                </a:cubicBezTo>
                <a:cubicBezTo>
                  <a:pt x="430530" y="154940"/>
                  <a:pt x="483870" y="167005"/>
                  <a:pt x="537210" y="17907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DD77E28-9A65-4155-80B9-E49DB2454DA8}"/>
              </a:ext>
            </a:extLst>
          </p:cNvPr>
          <p:cNvSpPr txBox="1"/>
          <p:nvPr/>
        </p:nvSpPr>
        <p:spPr>
          <a:xfrm>
            <a:off x="4570403" y="8160225"/>
            <a:ext cx="2187233" cy="415498"/>
          </a:xfrm>
          <a:prstGeom prst="rect">
            <a:avLst/>
          </a:prstGeom>
          <a:noFill/>
        </p:spPr>
        <p:txBody>
          <a:bodyPr wrap="square" rtlCol="0">
            <a:spAutoFit/>
          </a:bodyPr>
          <a:lstStyle/>
          <a:p>
            <a:r>
              <a:rPr lang="en-US" sz="1050" dirty="0"/>
              <a:t>Reduced average travel time denotes improving typical conditions</a:t>
            </a:r>
          </a:p>
        </p:txBody>
      </p:sp>
      <p:sp>
        <p:nvSpPr>
          <p:cNvPr id="28" name="TextBox 27">
            <a:extLst>
              <a:ext uri="{FF2B5EF4-FFF2-40B4-BE49-F238E27FC236}">
                <a16:creationId xmlns:a16="http://schemas.microsoft.com/office/drawing/2014/main" id="{6AF13EEB-9C9A-44ED-9CDD-0360270456D5}"/>
              </a:ext>
            </a:extLst>
          </p:cNvPr>
          <p:cNvSpPr txBox="1"/>
          <p:nvPr/>
        </p:nvSpPr>
        <p:spPr>
          <a:xfrm>
            <a:off x="635874" y="7741994"/>
            <a:ext cx="2321271" cy="769441"/>
          </a:xfrm>
          <a:prstGeom prst="rect">
            <a:avLst/>
          </a:prstGeom>
          <a:solidFill>
            <a:schemeClr val="tx1"/>
          </a:solidFill>
        </p:spPr>
        <p:txBody>
          <a:bodyPr wrap="square" rtlCol="0">
            <a:spAutoFit/>
          </a:bodyPr>
          <a:lstStyle/>
          <a:p>
            <a:pPr algn="r"/>
            <a:r>
              <a:rPr lang="en-US" sz="1100" dirty="0">
                <a:solidFill>
                  <a:schemeClr val="bg1"/>
                </a:solidFill>
                <a:latin typeface="Arial Nova" panose="020B0504020202020204" pitchFamily="34" charset="0"/>
              </a:rPr>
              <a:t>The box plot presents a simplified distribution of the range of travel times throughout the period of interest, based on percentiles.</a:t>
            </a:r>
          </a:p>
        </p:txBody>
      </p:sp>
      <p:sp>
        <p:nvSpPr>
          <p:cNvPr id="29" name="TextBox 28">
            <a:extLst>
              <a:ext uri="{FF2B5EF4-FFF2-40B4-BE49-F238E27FC236}">
                <a16:creationId xmlns:a16="http://schemas.microsoft.com/office/drawing/2014/main" id="{74DF4569-0E0C-4F17-BBFC-5E38D610F3E9}"/>
              </a:ext>
            </a:extLst>
          </p:cNvPr>
          <p:cNvSpPr txBox="1"/>
          <p:nvPr/>
        </p:nvSpPr>
        <p:spPr>
          <a:xfrm>
            <a:off x="3546110" y="8160225"/>
            <a:ext cx="394660"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AVG</a:t>
            </a:r>
          </a:p>
        </p:txBody>
      </p:sp>
      <p:sp>
        <p:nvSpPr>
          <p:cNvPr id="30" name="TextBox 29">
            <a:extLst>
              <a:ext uri="{FF2B5EF4-FFF2-40B4-BE49-F238E27FC236}">
                <a16:creationId xmlns:a16="http://schemas.microsoft.com/office/drawing/2014/main" id="{EEE77CE3-4F50-41C7-BB8E-E0CF008B0383}"/>
              </a:ext>
            </a:extLst>
          </p:cNvPr>
          <p:cNvSpPr txBox="1"/>
          <p:nvPr/>
        </p:nvSpPr>
        <p:spPr>
          <a:xfrm>
            <a:off x="3530672" y="8442450"/>
            <a:ext cx="388248"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25th</a:t>
            </a:r>
          </a:p>
        </p:txBody>
      </p:sp>
      <p:sp>
        <p:nvSpPr>
          <p:cNvPr id="31" name="TextBox 30">
            <a:extLst>
              <a:ext uri="{FF2B5EF4-FFF2-40B4-BE49-F238E27FC236}">
                <a16:creationId xmlns:a16="http://schemas.microsoft.com/office/drawing/2014/main" id="{189A8323-8A35-4DAB-9051-C82A722283D9}"/>
              </a:ext>
            </a:extLst>
          </p:cNvPr>
          <p:cNvSpPr txBox="1"/>
          <p:nvPr/>
        </p:nvSpPr>
        <p:spPr>
          <a:xfrm>
            <a:off x="3516753" y="7991366"/>
            <a:ext cx="388248"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75th</a:t>
            </a:r>
          </a:p>
        </p:txBody>
      </p:sp>
      <p:sp>
        <p:nvSpPr>
          <p:cNvPr id="32" name="TextBox 31">
            <a:extLst>
              <a:ext uri="{FF2B5EF4-FFF2-40B4-BE49-F238E27FC236}">
                <a16:creationId xmlns:a16="http://schemas.microsoft.com/office/drawing/2014/main" id="{62B9D43D-C566-47E4-9958-4CBF1BA5A6FC}"/>
              </a:ext>
            </a:extLst>
          </p:cNvPr>
          <p:cNvSpPr txBox="1"/>
          <p:nvPr/>
        </p:nvSpPr>
        <p:spPr>
          <a:xfrm>
            <a:off x="3563500" y="7362444"/>
            <a:ext cx="388248"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95th</a:t>
            </a:r>
          </a:p>
        </p:txBody>
      </p:sp>
      <p:sp>
        <p:nvSpPr>
          <p:cNvPr id="33" name="TextBox 32">
            <a:extLst>
              <a:ext uri="{FF2B5EF4-FFF2-40B4-BE49-F238E27FC236}">
                <a16:creationId xmlns:a16="http://schemas.microsoft.com/office/drawing/2014/main" id="{F7F5CACD-F9A4-4980-92F9-D1E848D7AB5B}"/>
              </a:ext>
            </a:extLst>
          </p:cNvPr>
          <p:cNvSpPr txBox="1"/>
          <p:nvPr/>
        </p:nvSpPr>
        <p:spPr>
          <a:xfrm>
            <a:off x="3592354" y="8634396"/>
            <a:ext cx="330540" cy="215444"/>
          </a:xfrm>
          <a:prstGeom prst="rect">
            <a:avLst/>
          </a:prstGeom>
          <a:noFill/>
        </p:spPr>
        <p:txBody>
          <a:bodyPr wrap="none" rtlCol="0">
            <a:spAutoFit/>
          </a:bodyPr>
          <a:lstStyle/>
          <a:p>
            <a:r>
              <a:rPr lang="en-US" sz="800" dirty="0">
                <a:solidFill>
                  <a:schemeClr val="tx1">
                    <a:lumMod val="75000"/>
                    <a:lumOff val="25000"/>
                  </a:schemeClr>
                </a:solidFill>
                <a:latin typeface="Arial Nova" panose="020B0504020202020204" pitchFamily="34" charset="0"/>
              </a:rPr>
              <a:t>5th</a:t>
            </a:r>
          </a:p>
        </p:txBody>
      </p:sp>
      <p:cxnSp>
        <p:nvCxnSpPr>
          <p:cNvPr id="36" name="Straight Connector 35">
            <a:extLst>
              <a:ext uri="{FF2B5EF4-FFF2-40B4-BE49-F238E27FC236}">
                <a16:creationId xmlns:a16="http://schemas.microsoft.com/office/drawing/2014/main" id="{C15A32A7-832E-4142-BF2B-4ACADCC8D2A2}"/>
              </a:ext>
            </a:extLst>
          </p:cNvPr>
          <p:cNvCxnSpPr>
            <a:cxnSpLocks/>
          </p:cNvCxnSpPr>
          <p:nvPr/>
        </p:nvCxnSpPr>
        <p:spPr>
          <a:xfrm>
            <a:off x="4347697" y="1119897"/>
            <a:ext cx="2018404"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F71FCD-B5E9-47A2-9AA5-DB2126E591CA}"/>
              </a:ext>
            </a:extLst>
          </p:cNvPr>
          <p:cNvSpPr txBox="1"/>
          <p:nvPr/>
        </p:nvSpPr>
        <p:spPr>
          <a:xfrm>
            <a:off x="4864617" y="982246"/>
            <a:ext cx="957763" cy="276999"/>
          </a:xfrm>
          <a:prstGeom prst="rect">
            <a:avLst/>
          </a:prstGeom>
          <a:solidFill>
            <a:schemeClr val="accent1">
              <a:lumMod val="50000"/>
            </a:schemeClr>
          </a:solid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Westbound</a:t>
            </a:r>
          </a:p>
        </p:txBody>
      </p:sp>
      <p:cxnSp>
        <p:nvCxnSpPr>
          <p:cNvPr id="38" name="Straight Connector 37">
            <a:extLst>
              <a:ext uri="{FF2B5EF4-FFF2-40B4-BE49-F238E27FC236}">
                <a16:creationId xmlns:a16="http://schemas.microsoft.com/office/drawing/2014/main" id="{64BCB112-FD81-412A-B759-3DFA3BC9C7E2}"/>
              </a:ext>
            </a:extLst>
          </p:cNvPr>
          <p:cNvCxnSpPr>
            <a:cxnSpLocks/>
          </p:cNvCxnSpPr>
          <p:nvPr/>
        </p:nvCxnSpPr>
        <p:spPr>
          <a:xfrm>
            <a:off x="1173659" y="1119897"/>
            <a:ext cx="2018404" cy="0"/>
          </a:xfrm>
          <a:prstGeom prst="line">
            <a:avLst/>
          </a:prstGeom>
          <a:ln>
            <a:solidFill>
              <a:srgbClr val="C451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7F933D1-9836-4EF4-A54E-6A25A764109C}"/>
              </a:ext>
            </a:extLst>
          </p:cNvPr>
          <p:cNvSpPr txBox="1"/>
          <p:nvPr/>
        </p:nvSpPr>
        <p:spPr>
          <a:xfrm>
            <a:off x="1677755" y="982246"/>
            <a:ext cx="917239" cy="276999"/>
          </a:xfrm>
          <a:prstGeom prst="rect">
            <a:avLst/>
          </a:prstGeom>
          <a:solidFill>
            <a:srgbClr val="C45100"/>
          </a:solidFill>
          <a:ln>
            <a:solidFill>
              <a:srgbClr val="C45100"/>
            </a:solidFill>
          </a:ln>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Eastbound</a:t>
            </a:r>
          </a:p>
        </p:txBody>
      </p:sp>
      <p:sp>
        <p:nvSpPr>
          <p:cNvPr id="41" name="Rectangle 40">
            <a:extLst>
              <a:ext uri="{FF2B5EF4-FFF2-40B4-BE49-F238E27FC236}">
                <a16:creationId xmlns:a16="http://schemas.microsoft.com/office/drawing/2014/main" id="{A63C7F54-F16F-4287-90BD-E702CEFC9239}"/>
              </a:ext>
            </a:extLst>
          </p:cNvPr>
          <p:cNvSpPr/>
          <p:nvPr/>
        </p:nvSpPr>
        <p:spPr>
          <a:xfrm>
            <a:off x="0" y="6184124"/>
            <a:ext cx="6858000" cy="1200329"/>
          </a:xfrm>
          <a:prstGeom prst="rect">
            <a:avLst/>
          </a:prstGeom>
        </p:spPr>
        <p:txBody>
          <a:bodyPr wrap="square">
            <a:spAutoFit/>
          </a:bodyPr>
          <a:lstStyle/>
          <a:p>
            <a:r>
              <a:rPr lang="en-US" sz="1200" b="1" dirty="0">
                <a:solidFill>
                  <a:prstClr val="black"/>
                </a:solidFill>
              </a:rPr>
              <a:t>A: </a:t>
            </a:r>
            <a:r>
              <a:rPr lang="en-US" sz="1200" dirty="0">
                <a:solidFill>
                  <a:prstClr val="black"/>
                </a:solidFill>
              </a:rPr>
              <a:t>During the AM peak period in the eastbound direction, travel times and reliability remained relatively constant from 2017 to 2019 but improved significantly in 2020. </a:t>
            </a:r>
            <a:r>
              <a:rPr lang="en-US" sz="1000" dirty="0">
                <a:solidFill>
                  <a:prstClr val="black"/>
                </a:solidFill>
              </a:rPr>
              <a:t>B</a:t>
            </a:r>
            <a:r>
              <a:rPr lang="en-US" sz="1200" dirty="0">
                <a:solidFill>
                  <a:prstClr val="black"/>
                </a:solidFill>
              </a:rPr>
              <a:t>  The same is true for the westbound direction, but the travel times were higher and less reliable.   </a:t>
            </a:r>
            <a:r>
              <a:rPr lang="en-US" sz="1000" dirty="0">
                <a:solidFill>
                  <a:prstClr val="black"/>
                </a:solidFill>
              </a:rPr>
              <a:t>C</a:t>
            </a:r>
            <a:r>
              <a:rPr lang="en-US" sz="1200" dirty="0">
                <a:solidFill>
                  <a:prstClr val="black"/>
                </a:solidFill>
              </a:rPr>
              <a:t> During the PM peak period in the eastbound direction travel times progressively increased and reliability decreased from 2017 to 2019, but improved significantly in 2020.  </a:t>
            </a:r>
            <a:r>
              <a:rPr lang="en-US" sz="1000" dirty="0">
                <a:solidFill>
                  <a:prstClr val="black"/>
                </a:solidFill>
              </a:rPr>
              <a:t>D</a:t>
            </a:r>
            <a:r>
              <a:rPr lang="en-US" sz="1200" dirty="0">
                <a:solidFill>
                  <a:prstClr val="black"/>
                </a:solidFill>
              </a:rPr>
              <a:t> The same holds true for the westbound direction with the exception of lower travel times and in some instances more variability in travel.</a:t>
            </a:r>
            <a:endParaRPr lang="en-US" dirty="0"/>
          </a:p>
        </p:txBody>
      </p:sp>
      <p:sp>
        <p:nvSpPr>
          <p:cNvPr id="42" name="TextBox 41">
            <a:extLst>
              <a:ext uri="{FF2B5EF4-FFF2-40B4-BE49-F238E27FC236}">
                <a16:creationId xmlns:a16="http://schemas.microsoft.com/office/drawing/2014/main" id="{E6FF1E97-A69E-43BA-A17E-9FFD2C4CC780}"/>
              </a:ext>
            </a:extLst>
          </p:cNvPr>
          <p:cNvSpPr txBox="1"/>
          <p:nvPr/>
        </p:nvSpPr>
        <p:spPr>
          <a:xfrm>
            <a:off x="100364" y="2161294"/>
            <a:ext cx="752834" cy="415498"/>
          </a:xfrm>
          <a:prstGeom prst="rect">
            <a:avLst/>
          </a:prstGeom>
          <a:noFill/>
        </p:spPr>
        <p:txBody>
          <a:bodyPr wrap="none" rtlCol="0">
            <a:spAutoFit/>
          </a:bodyPr>
          <a:lstStyle/>
          <a:p>
            <a:pPr algn="ctr"/>
            <a:r>
              <a:rPr lang="en-US" sz="1200" b="1" dirty="0">
                <a:cs typeface="Arial" panose="020B0604020202020204" pitchFamily="34" charset="0"/>
              </a:rPr>
              <a:t>AM Peak</a:t>
            </a:r>
          </a:p>
          <a:p>
            <a:pPr algn="ctr"/>
            <a:r>
              <a:rPr lang="en-US" sz="900" dirty="0">
                <a:cs typeface="Arial" panose="020B0604020202020204" pitchFamily="34" charset="0"/>
              </a:rPr>
              <a:t>6AM – 9AM</a:t>
            </a:r>
          </a:p>
        </p:txBody>
      </p:sp>
      <p:sp>
        <p:nvSpPr>
          <p:cNvPr id="43" name="TextBox 42">
            <a:extLst>
              <a:ext uri="{FF2B5EF4-FFF2-40B4-BE49-F238E27FC236}">
                <a16:creationId xmlns:a16="http://schemas.microsoft.com/office/drawing/2014/main" id="{F62E2817-D78A-4BF3-ADB0-13D503CDD740}"/>
              </a:ext>
            </a:extLst>
          </p:cNvPr>
          <p:cNvSpPr txBox="1"/>
          <p:nvPr/>
        </p:nvSpPr>
        <p:spPr>
          <a:xfrm>
            <a:off x="100364" y="4875121"/>
            <a:ext cx="741613" cy="415498"/>
          </a:xfrm>
          <a:prstGeom prst="rect">
            <a:avLst/>
          </a:prstGeom>
          <a:noFill/>
        </p:spPr>
        <p:txBody>
          <a:bodyPr wrap="none" rtlCol="0">
            <a:spAutoFit/>
          </a:bodyPr>
          <a:lstStyle/>
          <a:p>
            <a:pPr algn="ctr"/>
            <a:r>
              <a:rPr lang="en-US" sz="1200" b="1" dirty="0">
                <a:cs typeface="Arial" panose="020B0604020202020204" pitchFamily="34" charset="0"/>
              </a:rPr>
              <a:t>PM Peak</a:t>
            </a:r>
          </a:p>
          <a:p>
            <a:pPr algn="ctr"/>
            <a:r>
              <a:rPr lang="en-US" sz="900" dirty="0">
                <a:cs typeface="Arial" panose="020B0604020202020204" pitchFamily="34" charset="0"/>
              </a:rPr>
              <a:t>4PM – 7PM</a:t>
            </a:r>
          </a:p>
        </p:txBody>
      </p:sp>
      <p:sp>
        <p:nvSpPr>
          <p:cNvPr id="44" name="Rectangle 43">
            <a:extLst>
              <a:ext uri="{FF2B5EF4-FFF2-40B4-BE49-F238E27FC236}">
                <a16:creationId xmlns:a16="http://schemas.microsoft.com/office/drawing/2014/main" id="{8DE4D374-06EA-426A-95CC-D7B8CFA7F4E8}"/>
              </a:ext>
            </a:extLst>
          </p:cNvPr>
          <p:cNvSpPr/>
          <p:nvPr/>
        </p:nvSpPr>
        <p:spPr>
          <a:xfrm>
            <a:off x="2713007" y="1490006"/>
            <a:ext cx="982153" cy="155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Stable - Improving</a:t>
            </a:r>
          </a:p>
        </p:txBody>
      </p:sp>
      <p:sp>
        <p:nvSpPr>
          <p:cNvPr id="45" name="Rectangle 44">
            <a:extLst>
              <a:ext uri="{FF2B5EF4-FFF2-40B4-BE49-F238E27FC236}">
                <a16:creationId xmlns:a16="http://schemas.microsoft.com/office/drawing/2014/main" id="{98EBA86B-CBB1-43DB-8371-44D87562C2A2}"/>
              </a:ext>
            </a:extLst>
          </p:cNvPr>
          <p:cNvSpPr/>
          <p:nvPr/>
        </p:nvSpPr>
        <p:spPr>
          <a:xfrm>
            <a:off x="5611338" y="1490006"/>
            <a:ext cx="951514" cy="155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Stable - Improving</a:t>
            </a:r>
          </a:p>
        </p:txBody>
      </p:sp>
      <p:sp>
        <p:nvSpPr>
          <p:cNvPr id="46" name="Rectangle 45">
            <a:extLst>
              <a:ext uri="{FF2B5EF4-FFF2-40B4-BE49-F238E27FC236}">
                <a16:creationId xmlns:a16="http://schemas.microsoft.com/office/drawing/2014/main" id="{BD9FACB7-3154-4356-ACC0-86E916E5F178}"/>
              </a:ext>
            </a:extLst>
          </p:cNvPr>
          <p:cNvSpPr/>
          <p:nvPr/>
        </p:nvSpPr>
        <p:spPr>
          <a:xfrm>
            <a:off x="2713007" y="4194495"/>
            <a:ext cx="1062997" cy="1717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Declining-Improving </a:t>
            </a:r>
          </a:p>
        </p:txBody>
      </p:sp>
      <p:sp>
        <p:nvSpPr>
          <p:cNvPr id="48" name="Oval 47">
            <a:extLst>
              <a:ext uri="{FF2B5EF4-FFF2-40B4-BE49-F238E27FC236}">
                <a16:creationId xmlns:a16="http://schemas.microsoft.com/office/drawing/2014/main" id="{23AE6C49-63FF-43B8-B974-C9E523A7733E}"/>
              </a:ext>
            </a:extLst>
          </p:cNvPr>
          <p:cNvSpPr/>
          <p:nvPr/>
        </p:nvSpPr>
        <p:spPr>
          <a:xfrm>
            <a:off x="90315" y="6269843"/>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A</a:t>
            </a:r>
          </a:p>
        </p:txBody>
      </p:sp>
      <p:sp>
        <p:nvSpPr>
          <p:cNvPr id="49" name="Oval 48">
            <a:extLst>
              <a:ext uri="{FF2B5EF4-FFF2-40B4-BE49-F238E27FC236}">
                <a16:creationId xmlns:a16="http://schemas.microsoft.com/office/drawing/2014/main" id="{001637DA-455F-4524-802A-592C00F822A5}"/>
              </a:ext>
            </a:extLst>
          </p:cNvPr>
          <p:cNvSpPr/>
          <p:nvPr/>
        </p:nvSpPr>
        <p:spPr>
          <a:xfrm>
            <a:off x="4010272" y="6456141"/>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B</a:t>
            </a:r>
          </a:p>
        </p:txBody>
      </p:sp>
      <p:sp>
        <p:nvSpPr>
          <p:cNvPr id="50" name="Oval 49">
            <a:extLst>
              <a:ext uri="{FF2B5EF4-FFF2-40B4-BE49-F238E27FC236}">
                <a16:creationId xmlns:a16="http://schemas.microsoft.com/office/drawing/2014/main" id="{D076F958-9E43-4FFC-95D8-6CDA98B50E20}"/>
              </a:ext>
            </a:extLst>
          </p:cNvPr>
          <p:cNvSpPr/>
          <p:nvPr/>
        </p:nvSpPr>
        <p:spPr>
          <a:xfrm>
            <a:off x="3827314" y="6640043"/>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C</a:t>
            </a:r>
          </a:p>
        </p:txBody>
      </p:sp>
      <p:sp>
        <p:nvSpPr>
          <p:cNvPr id="51" name="Oval 50">
            <a:extLst>
              <a:ext uri="{FF2B5EF4-FFF2-40B4-BE49-F238E27FC236}">
                <a16:creationId xmlns:a16="http://schemas.microsoft.com/office/drawing/2014/main" id="{7F8ABB5E-4874-47BA-ABBD-66EE1ACCEF79}"/>
              </a:ext>
            </a:extLst>
          </p:cNvPr>
          <p:cNvSpPr/>
          <p:nvPr/>
        </p:nvSpPr>
        <p:spPr>
          <a:xfrm>
            <a:off x="1397243" y="6982216"/>
            <a:ext cx="121425" cy="1214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latin typeface="Arial Nova" panose="020B0504020202020204" pitchFamily="34" charset="0"/>
              </a:rPr>
              <a:t>D</a:t>
            </a:r>
          </a:p>
        </p:txBody>
      </p:sp>
      <p:pic>
        <p:nvPicPr>
          <p:cNvPr id="52" name="Picture 51" descr="A screenshot of a computer&#10;&#10;Description automatically generated with low confidence">
            <a:extLst>
              <a:ext uri="{FF2B5EF4-FFF2-40B4-BE49-F238E27FC236}">
                <a16:creationId xmlns:a16="http://schemas.microsoft.com/office/drawing/2014/main" id="{C3C31E71-7C24-48FC-8CBC-956642F04257}"/>
              </a:ext>
            </a:extLst>
          </p:cNvPr>
          <p:cNvPicPr>
            <a:picLocks noChangeAspect="1"/>
          </p:cNvPicPr>
          <p:nvPr/>
        </p:nvPicPr>
        <p:blipFill rotWithShape="1">
          <a:blip r:embed="rId4">
            <a:extLst>
              <a:ext uri="{28A0092B-C50C-407E-A947-70E740481C1C}">
                <a14:useLocalDpi xmlns:a14="http://schemas.microsoft.com/office/drawing/2010/main" val="0"/>
              </a:ext>
            </a:extLst>
          </a:blip>
          <a:srcRect l="1" t="83178" r="68497" b="117"/>
          <a:stretch/>
        </p:blipFill>
        <p:spPr>
          <a:xfrm>
            <a:off x="4640580" y="3431965"/>
            <a:ext cx="1059179" cy="561687"/>
          </a:xfrm>
          <a:prstGeom prst="rect">
            <a:avLst/>
          </a:prstGeom>
        </p:spPr>
      </p:pic>
      <p:pic>
        <p:nvPicPr>
          <p:cNvPr id="35" name="Picture 34" descr="Logo&#10;&#10;Description automatically generated with low confidence">
            <a:extLst>
              <a:ext uri="{FF2B5EF4-FFF2-40B4-BE49-F238E27FC236}">
                <a16:creationId xmlns:a16="http://schemas.microsoft.com/office/drawing/2014/main" id="{1C621444-13A9-41F3-B9ED-C77E882B23A2}"/>
              </a:ext>
            </a:extLst>
          </p:cNvPr>
          <p:cNvPicPr>
            <a:picLocks noChangeAspect="1"/>
          </p:cNvPicPr>
          <p:nvPr/>
        </p:nvPicPr>
        <p:blipFill rotWithShape="1">
          <a:blip r:embed="rId3">
            <a:extLst>
              <a:ext uri="{28A0092B-C50C-407E-A947-70E740481C1C}">
                <a14:useLocalDpi xmlns:a14="http://schemas.microsoft.com/office/drawing/2010/main" val="0"/>
              </a:ext>
            </a:extLst>
          </a:blip>
          <a:srcRect t="83413" r="67927"/>
          <a:stretch/>
        </p:blipFill>
        <p:spPr>
          <a:xfrm>
            <a:off x="1535430" y="3430537"/>
            <a:ext cx="1119961" cy="579204"/>
          </a:xfrm>
          <a:prstGeom prst="rect">
            <a:avLst/>
          </a:prstGeom>
        </p:spPr>
      </p:pic>
      <p:sp>
        <p:nvSpPr>
          <p:cNvPr id="53" name="Rectangle 52">
            <a:extLst>
              <a:ext uri="{FF2B5EF4-FFF2-40B4-BE49-F238E27FC236}">
                <a16:creationId xmlns:a16="http://schemas.microsoft.com/office/drawing/2014/main" id="{547A3830-2D1C-4FCC-AE51-2BBAD4418457}"/>
              </a:ext>
            </a:extLst>
          </p:cNvPr>
          <p:cNvSpPr/>
          <p:nvPr/>
        </p:nvSpPr>
        <p:spPr>
          <a:xfrm>
            <a:off x="5651276" y="4163824"/>
            <a:ext cx="1062997" cy="1717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 b="1" dirty="0"/>
              <a:t>Declining-Improving </a:t>
            </a:r>
          </a:p>
        </p:txBody>
      </p:sp>
    </p:spTree>
    <p:extLst>
      <p:ext uri="{BB962C8B-B14F-4D97-AF65-F5344CB8AC3E}">
        <p14:creationId xmlns:p14="http://schemas.microsoft.com/office/powerpoint/2010/main" val="24288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oto of Vehicle on Asphalt Road">
            <a:extLst>
              <a:ext uri="{FF2B5EF4-FFF2-40B4-BE49-F238E27FC236}">
                <a16:creationId xmlns:a16="http://schemas.microsoft.com/office/drawing/2014/main" id="{B3E0CE65-7716-49FB-B019-260121575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72" t="17228" b="-566"/>
          <a:stretch/>
        </p:blipFill>
        <p:spPr bwMode="auto">
          <a:xfrm>
            <a:off x="0" y="-3988"/>
            <a:ext cx="6858000" cy="921904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descr="Close-up of drill on a building plan">
            <a:extLst>
              <a:ext uri="{FF2B5EF4-FFF2-40B4-BE49-F238E27FC236}">
                <a16:creationId xmlns:a16="http://schemas.microsoft.com/office/drawing/2014/main" id="{76D84E45-8733-4296-9625-715B8CC2608D}"/>
              </a:ext>
              <a:ext uri="{C183D7F6-B498-43B3-948B-1728B52AA6E4}">
                <adec:decorative xmlns:adec="http://schemas.microsoft.com/office/drawing/2017/decorative" val="0"/>
              </a:ext>
            </a:extLst>
          </p:cNvPr>
          <p:cNvGrpSpPr/>
          <p:nvPr/>
        </p:nvGrpSpPr>
        <p:grpSpPr>
          <a:xfrm flipH="1">
            <a:off x="-6440" y="6098959"/>
            <a:ext cx="6894073" cy="3045041"/>
            <a:chOff x="0" y="6400800"/>
            <a:chExt cx="7789606" cy="3657602"/>
          </a:xfrm>
        </p:grpSpPr>
        <p:sp>
          <p:nvSpPr>
            <p:cNvPr id="26" name="Freeform: Shape 25">
              <a:extLst>
                <a:ext uri="{FF2B5EF4-FFF2-40B4-BE49-F238E27FC236}">
                  <a16:creationId xmlns:a16="http://schemas.microsoft.com/office/drawing/2014/main" id="{14B02F27-4D1E-4E86-AFAA-757D5665CCC8}"/>
                </a:ext>
              </a:extLst>
            </p:cNvPr>
            <p:cNvSpPr/>
            <p:nvPr/>
          </p:nvSpPr>
          <p:spPr>
            <a:xfrm>
              <a:off x="0" y="6400800"/>
              <a:ext cx="7789606" cy="3654465"/>
            </a:xfrm>
            <a:custGeom>
              <a:avLst/>
              <a:gdLst>
                <a:gd name="connsiteX0" fmla="*/ 7772144 w 7789606"/>
                <a:gd name="connsiteY0" fmla="*/ 0 h 3654465"/>
                <a:gd name="connsiteX1" fmla="*/ 7789606 w 7789606"/>
                <a:gd name="connsiteY1" fmla="*/ 0 h 3654465"/>
                <a:gd name="connsiteX2" fmla="*/ 7789606 w 7789606"/>
                <a:gd name="connsiteY2" fmla="*/ 3654465 h 3654465"/>
                <a:gd name="connsiteX3" fmla="*/ 0 w 7789606"/>
                <a:gd name="connsiteY3" fmla="*/ 3654465 h 3654465"/>
                <a:gd name="connsiteX4" fmla="*/ 0 w 7789606"/>
                <a:gd name="connsiteY4" fmla="*/ 2856368 h 3654465"/>
                <a:gd name="connsiteX5" fmla="*/ 429171 w 7789606"/>
                <a:gd name="connsiteY5" fmla="*/ 2877395 h 3654465"/>
                <a:gd name="connsiteX6" fmla="*/ 2601623 w 7789606"/>
                <a:gd name="connsiteY6" fmla="*/ 2770954 h 3654465"/>
                <a:gd name="connsiteX7" fmla="*/ 7648664 w 7789606"/>
                <a:gd name="connsiteY7" fmla="*/ 241555 h 365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9606" h="3654465">
                  <a:moveTo>
                    <a:pt x="7772144" y="0"/>
                  </a:moveTo>
                  <a:lnTo>
                    <a:pt x="7789606" y="0"/>
                  </a:lnTo>
                  <a:lnTo>
                    <a:pt x="7789606" y="3654465"/>
                  </a:lnTo>
                  <a:lnTo>
                    <a:pt x="0" y="3654465"/>
                  </a:lnTo>
                  <a:lnTo>
                    <a:pt x="0" y="2856368"/>
                  </a:lnTo>
                  <a:lnTo>
                    <a:pt x="429171" y="2877395"/>
                  </a:lnTo>
                  <a:cubicBezTo>
                    <a:pt x="1155821" y="2901118"/>
                    <a:pt x="1888673" y="2865801"/>
                    <a:pt x="2601623" y="2770954"/>
                  </a:cubicBezTo>
                  <a:cubicBezTo>
                    <a:pt x="5016863" y="2449644"/>
                    <a:pt x="6923473" y="1485981"/>
                    <a:pt x="7648664" y="241555"/>
                  </a:cubicBezTo>
                  <a:close/>
                </a:path>
              </a:pathLst>
            </a:custGeom>
            <a:solidFill>
              <a:srgbClr val="ECAC1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sz="1800" kern="0" dirty="0">
                <a:solidFill>
                  <a:srgbClr val="ECAC1F"/>
                </a:solidFill>
                <a:latin typeface="Arial" panose="020B0604020202020204"/>
              </a:endParaRPr>
            </a:p>
          </p:txBody>
        </p:sp>
        <p:sp>
          <p:nvSpPr>
            <p:cNvPr id="27" name="Freeform: Shape 26">
              <a:extLst>
                <a:ext uri="{FF2B5EF4-FFF2-40B4-BE49-F238E27FC236}">
                  <a16:creationId xmlns:a16="http://schemas.microsoft.com/office/drawing/2014/main" id="{C792F8B3-9AEB-4E57-A4E3-58CA2F48A0D5}"/>
                </a:ext>
              </a:extLst>
            </p:cNvPr>
            <p:cNvSpPr>
              <a:spLocks/>
            </p:cNvSpPr>
            <p:nvPr/>
          </p:nvSpPr>
          <p:spPr bwMode="auto">
            <a:xfrm>
              <a:off x="0" y="7543801"/>
              <a:ext cx="7789606" cy="2514601"/>
            </a:xfrm>
            <a:custGeom>
              <a:avLst/>
              <a:gdLst>
                <a:gd name="connsiteX0" fmla="*/ 7789606 w 7789606"/>
                <a:gd name="connsiteY0" fmla="*/ 0 h 2514600"/>
                <a:gd name="connsiteX1" fmla="*/ 7789606 w 7789606"/>
                <a:gd name="connsiteY1" fmla="*/ 2360167 h 2514600"/>
                <a:gd name="connsiteX2" fmla="*/ 7789606 w 7789606"/>
                <a:gd name="connsiteY2" fmla="*/ 2514600 h 2514600"/>
                <a:gd name="connsiteX3" fmla="*/ 0 w 7789606"/>
                <a:gd name="connsiteY3" fmla="*/ 2514600 h 2514600"/>
                <a:gd name="connsiteX4" fmla="*/ 0 w 7789606"/>
                <a:gd name="connsiteY4" fmla="*/ 2507805 h 2514600"/>
                <a:gd name="connsiteX5" fmla="*/ 0 w 7789606"/>
                <a:gd name="connsiteY5" fmla="*/ 225384 h 2514600"/>
                <a:gd name="connsiteX6" fmla="*/ 7789606 w 7789606"/>
                <a:gd name="connsiteY6"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9606" h="2514600">
                  <a:moveTo>
                    <a:pt x="7789606" y="0"/>
                  </a:moveTo>
                  <a:cubicBezTo>
                    <a:pt x="7789606" y="0"/>
                    <a:pt x="7789606" y="0"/>
                    <a:pt x="7789606" y="2360167"/>
                  </a:cubicBezTo>
                  <a:lnTo>
                    <a:pt x="7789606" y="2514600"/>
                  </a:lnTo>
                  <a:lnTo>
                    <a:pt x="0" y="2514600"/>
                  </a:lnTo>
                  <a:lnTo>
                    <a:pt x="0" y="2507805"/>
                  </a:lnTo>
                  <a:cubicBezTo>
                    <a:pt x="0" y="2123448"/>
                    <a:pt x="0" y="1440145"/>
                    <a:pt x="0" y="225384"/>
                  </a:cubicBezTo>
                  <a:cubicBezTo>
                    <a:pt x="2368397" y="954749"/>
                    <a:pt x="6207492" y="1098744"/>
                    <a:pt x="7789606" y="0"/>
                  </a:cubicBezTo>
                  <a:close/>
                </a:path>
              </a:pathLst>
            </a:custGeom>
            <a:solidFill>
              <a:srgbClr val="1548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ysClr val="windowText" lastClr="000000"/>
                </a:solidFill>
              </a:endParaRPr>
            </a:p>
          </p:txBody>
        </p:sp>
      </p:grpSp>
      <p:pic>
        <p:nvPicPr>
          <p:cNvPr id="33" name="Picture 32">
            <a:extLst>
              <a:ext uri="{FF2B5EF4-FFF2-40B4-BE49-F238E27FC236}">
                <a16:creationId xmlns:a16="http://schemas.microsoft.com/office/drawing/2014/main" id="{184AF7B6-38B8-4762-BB87-04D21D63A6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599"/>
          <a:stretch/>
        </p:blipFill>
        <p:spPr>
          <a:xfrm flipH="1">
            <a:off x="-10674" y="5227647"/>
            <a:ext cx="6894074" cy="3913741"/>
          </a:xfrm>
          <a:prstGeom prst="rect">
            <a:avLst/>
          </a:prstGeom>
        </p:spPr>
      </p:pic>
      <p:sp>
        <p:nvSpPr>
          <p:cNvPr id="18" name="Rectangle 17">
            <a:extLst>
              <a:ext uri="{FF2B5EF4-FFF2-40B4-BE49-F238E27FC236}">
                <a16:creationId xmlns:a16="http://schemas.microsoft.com/office/drawing/2014/main" id="{2540C742-0583-4DA7-9B58-D9015B5E9523}"/>
              </a:ext>
            </a:extLst>
          </p:cNvPr>
          <p:cNvSpPr/>
          <p:nvPr/>
        </p:nvSpPr>
        <p:spPr>
          <a:xfrm>
            <a:off x="-6439" y="7311096"/>
            <a:ext cx="6719133" cy="1815882"/>
          </a:xfrm>
          <a:prstGeom prst="rect">
            <a:avLst/>
          </a:prstGeom>
        </p:spPr>
        <p:txBody>
          <a:bodyPr wrap="square">
            <a:spAutoFit/>
          </a:bodyPr>
          <a:lstStyle/>
          <a:p>
            <a:pPr algn="r"/>
            <a:r>
              <a:rPr lang="en-US" sz="1600" b="1" dirty="0">
                <a:solidFill>
                  <a:srgbClr val="ECAC1F"/>
                </a:solidFill>
                <a:latin typeface="Arial" panose="020B0604020202020204" pitchFamily="34" charset="0"/>
              </a:rPr>
              <a:t>Thomas K. Edinger, AICP</a:t>
            </a:r>
          </a:p>
          <a:p>
            <a:pPr algn="r"/>
            <a:r>
              <a:rPr lang="en-US" sz="1600" b="1" dirty="0">
                <a:solidFill>
                  <a:srgbClr val="FFFFFF"/>
                </a:solidFill>
                <a:latin typeface="Arial" panose="020B0604020202020204" pitchFamily="34" charset="0"/>
              </a:rPr>
              <a:t>Delaware Valley Regional Planning Commission</a:t>
            </a:r>
          </a:p>
          <a:p>
            <a:pPr algn="r"/>
            <a:endParaRPr lang="en-US" sz="1000" b="1" dirty="0">
              <a:solidFill>
                <a:srgbClr val="FFFFFF"/>
              </a:solidFill>
              <a:latin typeface="Arial" panose="020B0604020202020204" pitchFamily="34" charset="0"/>
            </a:endParaRPr>
          </a:p>
          <a:p>
            <a:pPr algn="r"/>
            <a:r>
              <a:rPr lang="en-US" sz="1400" dirty="0">
                <a:solidFill>
                  <a:srgbClr val="FFFFFF"/>
                </a:solidFill>
                <a:latin typeface="Arial" panose="020B0604020202020204" pitchFamily="34" charset="0"/>
              </a:rPr>
              <a:t>190 N Independence Mall West</a:t>
            </a:r>
          </a:p>
          <a:p>
            <a:pPr algn="r"/>
            <a:r>
              <a:rPr lang="en-US" sz="1400" dirty="0">
                <a:solidFill>
                  <a:srgbClr val="FFFFFF"/>
                </a:solidFill>
                <a:latin typeface="Arial" panose="020B0604020202020204" pitchFamily="34" charset="0"/>
              </a:rPr>
              <a:t>8</a:t>
            </a:r>
            <a:r>
              <a:rPr lang="en-US" sz="1400" baseline="30000" dirty="0">
                <a:solidFill>
                  <a:srgbClr val="FFFFFF"/>
                </a:solidFill>
                <a:latin typeface="Arial" panose="020B0604020202020204" pitchFamily="34" charset="0"/>
              </a:rPr>
              <a:t>th</a:t>
            </a:r>
            <a:r>
              <a:rPr lang="en-US" sz="1400" dirty="0">
                <a:solidFill>
                  <a:srgbClr val="FFFFFF"/>
                </a:solidFill>
                <a:latin typeface="Arial" panose="020B0604020202020204" pitchFamily="34" charset="0"/>
              </a:rPr>
              <a:t> Floor</a:t>
            </a:r>
          </a:p>
          <a:p>
            <a:pPr algn="r"/>
            <a:r>
              <a:rPr lang="en-US" sz="1400" dirty="0">
                <a:solidFill>
                  <a:srgbClr val="FFFFFF"/>
                </a:solidFill>
                <a:latin typeface="Arial" panose="020B0604020202020204" pitchFamily="34" charset="0"/>
              </a:rPr>
              <a:t>Philadelphia, PA 19106</a:t>
            </a:r>
          </a:p>
          <a:p>
            <a:pPr algn="r"/>
            <a:endParaRPr lang="en-US" sz="1400" dirty="0">
              <a:solidFill>
                <a:srgbClr val="FFFFFF"/>
              </a:solidFill>
              <a:latin typeface="Arial" panose="020B0604020202020204" pitchFamily="34" charset="0"/>
            </a:endParaRPr>
          </a:p>
          <a:p>
            <a:pPr algn="r"/>
            <a:r>
              <a:rPr lang="en-US" sz="1050" dirty="0">
                <a:solidFill>
                  <a:srgbClr val="FFFFFF"/>
                </a:solidFill>
                <a:latin typeface="Arial" panose="020B0604020202020204" pitchFamily="34" charset="0"/>
              </a:rPr>
              <a:t>215.238.2865 office | tedinger@dvrpc.org email</a:t>
            </a:r>
            <a:endParaRPr lang="en-US" sz="1050" dirty="0">
              <a:solidFill>
                <a:srgbClr val="FFFFFF"/>
              </a:solidFill>
              <a:latin typeface="Calibri" panose="020F0502020204030204" pitchFamily="34" charset="0"/>
            </a:endParaRPr>
          </a:p>
        </p:txBody>
      </p:sp>
      <p:sp>
        <p:nvSpPr>
          <p:cNvPr id="19" name="TextBox 18">
            <a:extLst>
              <a:ext uri="{FF2B5EF4-FFF2-40B4-BE49-F238E27FC236}">
                <a16:creationId xmlns:a16="http://schemas.microsoft.com/office/drawing/2014/main" id="{59F8858A-15C1-464F-A4F8-CED347341017}"/>
              </a:ext>
            </a:extLst>
          </p:cNvPr>
          <p:cNvSpPr txBox="1"/>
          <p:nvPr/>
        </p:nvSpPr>
        <p:spPr>
          <a:xfrm>
            <a:off x="4168839" y="6928870"/>
            <a:ext cx="2613289" cy="363241"/>
          </a:xfrm>
          <a:prstGeom prst="rect">
            <a:avLst/>
          </a:prstGeom>
          <a:noFill/>
        </p:spPr>
        <p:txBody>
          <a:bodyPr wrap="square" lIns="0" tIns="0" rIns="0" bIns="0" rtlCol="0">
            <a:spAutoFit/>
          </a:bodyPr>
          <a:lstStyle/>
          <a:p>
            <a:pPr algn="ctr">
              <a:lnSpc>
                <a:spcPts val="1400"/>
              </a:lnSpc>
            </a:pPr>
            <a:r>
              <a:rPr lang="en-US" sz="1500" dirty="0">
                <a:solidFill>
                  <a:schemeClr val="bg1"/>
                </a:solidFill>
              </a:rPr>
              <a:t>For more information, contact:</a:t>
            </a:r>
          </a:p>
          <a:p>
            <a:pPr algn="ctr">
              <a:lnSpc>
                <a:spcPts val="1400"/>
              </a:lnSpc>
            </a:pPr>
            <a:r>
              <a:rPr lang="en-US" sz="1500" dirty="0">
                <a:solidFill>
                  <a:schemeClr val="bg1"/>
                </a:solidFill>
                <a:sym typeface="Wingdings 3" panose="05040102010807070707" pitchFamily="18" charset="2"/>
              </a:rPr>
              <a:t></a:t>
            </a:r>
            <a:endParaRPr lang="en-US" sz="1500" dirty="0">
              <a:solidFill>
                <a:schemeClr val="bg1"/>
              </a:solidFill>
            </a:endParaRPr>
          </a:p>
        </p:txBody>
      </p:sp>
      <p:sp>
        <p:nvSpPr>
          <p:cNvPr id="10" name="Rectangle 9">
            <a:extLst>
              <a:ext uri="{FF2B5EF4-FFF2-40B4-BE49-F238E27FC236}">
                <a16:creationId xmlns:a16="http://schemas.microsoft.com/office/drawing/2014/main" id="{7A608102-DB30-4E93-AB32-32BA346AC09C}"/>
              </a:ext>
            </a:extLst>
          </p:cNvPr>
          <p:cNvSpPr/>
          <p:nvPr/>
        </p:nvSpPr>
        <p:spPr>
          <a:xfrm>
            <a:off x="0" y="-3988"/>
            <a:ext cx="1991639" cy="92692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Home | Greater Philadelphia Pedestrian Portal">
            <a:extLst>
              <a:ext uri="{FF2B5EF4-FFF2-40B4-BE49-F238E27FC236}">
                <a16:creationId xmlns:a16="http://schemas.microsoft.com/office/drawing/2014/main" id="{2332857F-6FBB-4AAB-8800-89D1B978E2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89" y="112648"/>
            <a:ext cx="1761542" cy="71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674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7870</TotalTime>
  <Words>1222</Words>
  <Application>Microsoft Office PowerPoint</Application>
  <PresentationFormat>Letter Paper (8.5x11 in)</PresentationFormat>
  <Paragraphs>142</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Nova</vt:lpstr>
      <vt:lpstr>Calibri</vt:lpstr>
      <vt:lpstr>Calibri Light</vt:lpstr>
      <vt:lpstr>MrEavesModOT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Lattimer</dc:creator>
  <cp:lastModifiedBy>The Allens</cp:lastModifiedBy>
  <cp:revision>251</cp:revision>
  <cp:lastPrinted>2021-04-29T17:18:48Z</cp:lastPrinted>
  <dcterms:created xsi:type="dcterms:W3CDTF">2020-05-20T19:56:03Z</dcterms:created>
  <dcterms:modified xsi:type="dcterms:W3CDTF">2021-05-18T14:00:26Z</dcterms:modified>
</cp:coreProperties>
</file>