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880" r:id="rId2"/>
    <p:sldId id="258" r:id="rId3"/>
    <p:sldId id="1925" r:id="rId4"/>
    <p:sldId id="1927" r:id="rId5"/>
    <p:sldId id="1896" r:id="rId6"/>
    <p:sldId id="1928" r:id="rId7"/>
    <p:sldId id="195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162" d="100"/>
          <a:sy n="162" d="100"/>
        </p:scale>
        <p:origin x="100" y="1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F5821F"/>
                </a:solidFill>
                <a:latin typeface="+mn-lt"/>
                <a:ea typeface="+mn-ea"/>
                <a:cs typeface="+mn-cs"/>
              </a:defRPr>
            </a:pPr>
            <a:r>
              <a:rPr lang="en-US" sz="1800" b="1" dirty="0">
                <a:solidFill>
                  <a:srgbClr val="F5821F"/>
                </a:solidFill>
              </a:rPr>
              <a:t>Events (24 Total)</a:t>
            </a:r>
          </a:p>
        </c:rich>
      </c:tx>
      <c:layout>
        <c:manualLayout>
          <c:xMode val="edge"/>
          <c:yMode val="edge"/>
          <c:x val="0.32523600174978123"/>
          <c:y val="5.555555555555555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F5821F"/>
              </a:solidFill>
              <a:latin typeface="+mn-lt"/>
              <a:ea typeface="+mn-ea"/>
              <a:cs typeface="+mn-cs"/>
            </a:defRPr>
          </a:pPr>
          <a:endParaRPr lang="en-US"/>
        </a:p>
      </c:txPr>
    </c:title>
    <c:autoTitleDeleted val="0"/>
    <c:plotArea>
      <c:layout/>
      <c:barChart>
        <c:barDir val="bar"/>
        <c:grouping val="stacked"/>
        <c:varyColors val="0"/>
        <c:ser>
          <c:idx val="0"/>
          <c:order val="0"/>
          <c:tx>
            <c:strRef>
              <c:f>Sheet1!$D$7</c:f>
              <c:strCache>
                <c:ptCount val="1"/>
                <c:pt idx="0">
                  <c:v>Events &lt; 2hr</c:v>
                </c:pt>
              </c:strCache>
            </c:strRef>
          </c:tx>
          <c:spPr>
            <a:solidFill>
              <a:srgbClr val="5350AA"/>
            </a:solidFill>
            <a:ln>
              <a:noFill/>
            </a:ln>
            <a:effectLst/>
          </c:spPr>
          <c:invertIfNegative val="0"/>
          <c:cat>
            <c:strRef>
              <c:f>Sheet1!$C$8:$C$13</c:f>
              <c:strCache>
                <c:ptCount val="6"/>
                <c:pt idx="0">
                  <c:v>Wrong Way Driver</c:v>
                </c:pt>
                <c:pt idx="1">
                  <c:v>Weather</c:v>
                </c:pt>
                <c:pt idx="2">
                  <c:v>Crash</c:v>
                </c:pt>
                <c:pt idx="3">
                  <c:v>Debris On Roadway</c:v>
                </c:pt>
                <c:pt idx="4">
                  <c:v>Disabled Vehicle</c:v>
                </c:pt>
                <c:pt idx="5">
                  <c:v>Off Ramp Backup</c:v>
                </c:pt>
              </c:strCache>
            </c:strRef>
          </c:cat>
          <c:val>
            <c:numRef>
              <c:f>Sheet1!$D$8:$D$13</c:f>
              <c:numCache>
                <c:formatCode>General</c:formatCode>
                <c:ptCount val="6"/>
                <c:pt idx="0">
                  <c:v>1</c:v>
                </c:pt>
                <c:pt idx="1">
                  <c:v>1</c:v>
                </c:pt>
                <c:pt idx="2">
                  <c:v>1</c:v>
                </c:pt>
                <c:pt idx="3">
                  <c:v>3</c:v>
                </c:pt>
                <c:pt idx="4">
                  <c:v>4</c:v>
                </c:pt>
                <c:pt idx="5">
                  <c:v>9</c:v>
                </c:pt>
              </c:numCache>
            </c:numRef>
          </c:val>
          <c:extLst>
            <c:ext xmlns:c16="http://schemas.microsoft.com/office/drawing/2014/chart" uri="{C3380CC4-5D6E-409C-BE32-E72D297353CC}">
              <c16:uniqueId val="{00000000-0A07-479E-B330-010054CB51F9}"/>
            </c:ext>
          </c:extLst>
        </c:ser>
        <c:ser>
          <c:idx val="1"/>
          <c:order val="1"/>
          <c:tx>
            <c:strRef>
              <c:f>Sheet1!$E$7</c:f>
              <c:strCache>
                <c:ptCount val="1"/>
                <c:pt idx="0">
                  <c:v>Events &gt; 2hr</c:v>
                </c:pt>
              </c:strCache>
            </c:strRef>
          </c:tx>
          <c:spPr>
            <a:solidFill>
              <a:srgbClr val="FF5050"/>
            </a:solidFill>
            <a:ln>
              <a:noFill/>
            </a:ln>
            <a:effectLst/>
          </c:spPr>
          <c:invertIfNegative val="0"/>
          <c:cat>
            <c:strRef>
              <c:f>Sheet1!$C$8:$C$13</c:f>
              <c:strCache>
                <c:ptCount val="6"/>
                <c:pt idx="0">
                  <c:v>Wrong Way Driver</c:v>
                </c:pt>
                <c:pt idx="1">
                  <c:v>Weather</c:v>
                </c:pt>
                <c:pt idx="2">
                  <c:v>Crash</c:v>
                </c:pt>
                <c:pt idx="3">
                  <c:v>Debris On Roadway</c:v>
                </c:pt>
                <c:pt idx="4">
                  <c:v>Disabled Vehicle</c:v>
                </c:pt>
                <c:pt idx="5">
                  <c:v>Off Ramp Backup</c:v>
                </c:pt>
              </c:strCache>
            </c:strRef>
          </c:cat>
          <c:val>
            <c:numRef>
              <c:f>Sheet1!$E$8:$E$13</c:f>
              <c:numCache>
                <c:formatCode>General</c:formatCode>
                <c:ptCount val="6"/>
                <c:pt idx="1">
                  <c:v>1</c:v>
                </c:pt>
                <c:pt idx="2">
                  <c:v>1</c:v>
                </c:pt>
                <c:pt idx="4">
                  <c:v>2</c:v>
                </c:pt>
                <c:pt idx="5">
                  <c:v>1</c:v>
                </c:pt>
              </c:numCache>
            </c:numRef>
          </c:val>
          <c:extLst>
            <c:ext xmlns:c16="http://schemas.microsoft.com/office/drawing/2014/chart" uri="{C3380CC4-5D6E-409C-BE32-E72D297353CC}">
              <c16:uniqueId val="{00000001-0A07-479E-B330-010054CB51F9}"/>
            </c:ext>
          </c:extLst>
        </c:ser>
        <c:dLbls>
          <c:showLegendKey val="0"/>
          <c:showVal val="0"/>
          <c:showCatName val="0"/>
          <c:showSerName val="0"/>
          <c:showPercent val="0"/>
          <c:showBubbleSize val="0"/>
        </c:dLbls>
        <c:gapWidth val="150"/>
        <c:overlap val="100"/>
        <c:axId val="765875120"/>
        <c:axId val="678962560"/>
      </c:barChart>
      <c:catAx>
        <c:axId val="765875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78962560"/>
        <c:crosses val="autoZero"/>
        <c:auto val="1"/>
        <c:lblAlgn val="ctr"/>
        <c:lblOffset val="100"/>
        <c:noMultiLvlLbl val="0"/>
      </c:catAx>
      <c:valAx>
        <c:axId val="678962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5875120"/>
        <c:crosses val="autoZero"/>
        <c:crossBetween val="between"/>
      </c:valAx>
      <c:spPr>
        <a:noFill/>
        <a:ln w="25400">
          <a:noFill/>
        </a:ln>
        <a:effectLst/>
      </c:spPr>
    </c:plotArea>
    <c:legend>
      <c:legendPos val="tr"/>
      <c:layout>
        <c:manualLayout>
          <c:xMode val="edge"/>
          <c:yMode val="edge"/>
          <c:x val="0.70318109491648362"/>
          <c:y val="0.69895851560221633"/>
          <c:w val="0.21626320949248046"/>
          <c:h val="0.15625109361329836"/>
        </c:manualLayout>
      </c:layout>
      <c:overlay val="1"/>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F5821F"/>
                </a:solidFill>
                <a:latin typeface="+mn-lt"/>
                <a:ea typeface="+mn-ea"/>
                <a:cs typeface="+mn-cs"/>
              </a:defRPr>
            </a:pPr>
            <a:r>
              <a:rPr lang="en-US" sz="1800" b="1" dirty="0">
                <a:solidFill>
                  <a:srgbClr val="F5821F"/>
                </a:solidFill>
              </a:rPr>
              <a:t>Events (24 Total)</a:t>
            </a:r>
          </a:p>
        </c:rich>
      </c:tx>
      <c:layout>
        <c:manualLayout>
          <c:xMode val="edge"/>
          <c:yMode val="edge"/>
          <c:x val="0.32523598482062477"/>
          <c:y val="3.144263462783663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F5821F"/>
              </a:solidFill>
              <a:latin typeface="+mn-lt"/>
              <a:ea typeface="+mn-ea"/>
              <a:cs typeface="+mn-cs"/>
            </a:defRPr>
          </a:pPr>
          <a:endParaRPr lang="en-US"/>
        </a:p>
      </c:txPr>
    </c:title>
    <c:autoTitleDeleted val="0"/>
    <c:plotArea>
      <c:layout/>
      <c:barChart>
        <c:barDir val="col"/>
        <c:grouping val="clustered"/>
        <c:varyColors val="0"/>
        <c:ser>
          <c:idx val="0"/>
          <c:order val="0"/>
          <c:tx>
            <c:strRef>
              <c:f>Sheet1!$D$7</c:f>
              <c:strCache>
                <c:ptCount val="1"/>
                <c:pt idx="0">
                  <c:v>Events &lt; 2hr</c:v>
                </c:pt>
              </c:strCache>
            </c:strRef>
          </c:tx>
          <c:spPr>
            <a:solidFill>
              <a:srgbClr val="5350AA"/>
            </a:solidFill>
            <a:ln>
              <a:noFill/>
            </a:ln>
            <a:effectLst/>
          </c:spPr>
          <c:invertIfNegative val="0"/>
          <c:cat>
            <c:strRef>
              <c:f>Sheet1!$C$8:$C$13</c:f>
              <c:strCache>
                <c:ptCount val="6"/>
                <c:pt idx="0">
                  <c:v>Wrong Way Driver</c:v>
                </c:pt>
                <c:pt idx="1">
                  <c:v>Weather</c:v>
                </c:pt>
                <c:pt idx="2">
                  <c:v>Crash</c:v>
                </c:pt>
                <c:pt idx="3">
                  <c:v>Debris On Roadway</c:v>
                </c:pt>
                <c:pt idx="4">
                  <c:v>Disabled Vehicle</c:v>
                </c:pt>
                <c:pt idx="5">
                  <c:v>Off Ramp Backup</c:v>
                </c:pt>
              </c:strCache>
            </c:strRef>
          </c:cat>
          <c:val>
            <c:numRef>
              <c:f>Sheet1!$D$8:$D$13</c:f>
              <c:numCache>
                <c:formatCode>General</c:formatCode>
                <c:ptCount val="6"/>
                <c:pt idx="0">
                  <c:v>1</c:v>
                </c:pt>
                <c:pt idx="1">
                  <c:v>1</c:v>
                </c:pt>
                <c:pt idx="2">
                  <c:v>1</c:v>
                </c:pt>
                <c:pt idx="3">
                  <c:v>3</c:v>
                </c:pt>
                <c:pt idx="4">
                  <c:v>4</c:v>
                </c:pt>
                <c:pt idx="5">
                  <c:v>9</c:v>
                </c:pt>
              </c:numCache>
            </c:numRef>
          </c:val>
          <c:extLst>
            <c:ext xmlns:c16="http://schemas.microsoft.com/office/drawing/2014/chart" uri="{C3380CC4-5D6E-409C-BE32-E72D297353CC}">
              <c16:uniqueId val="{00000000-D44A-43D0-84DB-942378FAFEA9}"/>
            </c:ext>
          </c:extLst>
        </c:ser>
        <c:ser>
          <c:idx val="1"/>
          <c:order val="1"/>
          <c:tx>
            <c:strRef>
              <c:f>Sheet1!$E$7</c:f>
              <c:strCache>
                <c:ptCount val="1"/>
                <c:pt idx="0">
                  <c:v>Events &gt; 2hr</c:v>
                </c:pt>
              </c:strCache>
            </c:strRef>
          </c:tx>
          <c:spPr>
            <a:solidFill>
              <a:srgbClr val="FF5050"/>
            </a:solidFill>
            <a:ln>
              <a:noFill/>
            </a:ln>
            <a:effectLst/>
          </c:spPr>
          <c:invertIfNegative val="0"/>
          <c:cat>
            <c:strRef>
              <c:f>Sheet1!$C$8:$C$13</c:f>
              <c:strCache>
                <c:ptCount val="6"/>
                <c:pt idx="0">
                  <c:v>Wrong Way Driver</c:v>
                </c:pt>
                <c:pt idx="1">
                  <c:v>Weather</c:v>
                </c:pt>
                <c:pt idx="2">
                  <c:v>Crash</c:v>
                </c:pt>
                <c:pt idx="3">
                  <c:v>Debris On Roadway</c:v>
                </c:pt>
                <c:pt idx="4">
                  <c:v>Disabled Vehicle</c:v>
                </c:pt>
                <c:pt idx="5">
                  <c:v>Off Ramp Backup</c:v>
                </c:pt>
              </c:strCache>
            </c:strRef>
          </c:cat>
          <c:val>
            <c:numRef>
              <c:f>Sheet1!$E$8:$E$13</c:f>
              <c:numCache>
                <c:formatCode>General</c:formatCode>
                <c:ptCount val="6"/>
                <c:pt idx="1">
                  <c:v>1</c:v>
                </c:pt>
                <c:pt idx="2">
                  <c:v>1</c:v>
                </c:pt>
                <c:pt idx="4">
                  <c:v>2</c:v>
                </c:pt>
                <c:pt idx="5">
                  <c:v>1</c:v>
                </c:pt>
              </c:numCache>
            </c:numRef>
          </c:val>
          <c:extLst>
            <c:ext xmlns:c16="http://schemas.microsoft.com/office/drawing/2014/chart" uri="{C3380CC4-5D6E-409C-BE32-E72D297353CC}">
              <c16:uniqueId val="{00000001-D44A-43D0-84DB-942378FAFEA9}"/>
            </c:ext>
          </c:extLst>
        </c:ser>
        <c:dLbls>
          <c:showLegendKey val="0"/>
          <c:showVal val="0"/>
          <c:showCatName val="0"/>
          <c:showSerName val="0"/>
          <c:showPercent val="0"/>
          <c:showBubbleSize val="0"/>
        </c:dLbls>
        <c:gapWidth val="150"/>
        <c:axId val="765875120"/>
        <c:axId val="678962560"/>
      </c:barChart>
      <c:catAx>
        <c:axId val="7658751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78962560"/>
        <c:crosses val="autoZero"/>
        <c:auto val="1"/>
        <c:lblAlgn val="ctr"/>
        <c:lblOffset val="100"/>
        <c:noMultiLvlLbl val="0"/>
      </c:catAx>
      <c:valAx>
        <c:axId val="678962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5875120"/>
        <c:crosses val="autoZero"/>
        <c:crossBetween val="between"/>
      </c:valAx>
      <c:spPr>
        <a:noFill/>
        <a:ln w="25400">
          <a:noFill/>
        </a:ln>
        <a:effectLst/>
      </c:spPr>
    </c:plotArea>
    <c:legend>
      <c:legendPos val="tr"/>
      <c:layout>
        <c:manualLayout>
          <c:xMode val="edge"/>
          <c:yMode val="edge"/>
          <c:x val="0.20208122370167245"/>
          <c:y val="0.29870456203532442"/>
          <c:w val="0.22611509617155201"/>
          <c:h val="0.15625109361329836"/>
        </c:manualLayout>
      </c:layout>
      <c:overlay val="1"/>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59C2F-2CBE-42DE-AF9A-48B08855C221}"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26AD0F-F767-47E5-A93F-D671D28F30AE}" type="slidenum">
              <a:rPr lang="en-US" smtClean="0"/>
              <a:t>‹#›</a:t>
            </a:fld>
            <a:endParaRPr lang="en-US"/>
          </a:p>
        </p:txBody>
      </p:sp>
    </p:spTree>
    <p:extLst>
      <p:ext uri="{BB962C8B-B14F-4D97-AF65-F5344CB8AC3E}">
        <p14:creationId xmlns:p14="http://schemas.microsoft.com/office/powerpoint/2010/main" val="560168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9478">
              <a:defRPr/>
            </a:pPr>
            <a:fld id="{F66145B8-E862-4662-A8D4-98ABF940E4B3}" type="slidenum">
              <a:rPr lang="en-US">
                <a:solidFill>
                  <a:prstClr val="black"/>
                </a:solidFill>
                <a:latin typeface="Calibri" panose="020F0502020204030204"/>
              </a:rPr>
              <a:pPr defTabSz="949478">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6669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9478">
              <a:defRPr/>
            </a:pPr>
            <a:fld id="{F66145B8-E862-4662-A8D4-98ABF940E4B3}" type="slidenum">
              <a:rPr lang="en-US">
                <a:solidFill>
                  <a:prstClr val="black"/>
                </a:solidFill>
                <a:latin typeface="Calibri" panose="020F0502020204030204"/>
              </a:rPr>
              <a:pPr defTabSz="949478">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46461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9478">
              <a:defRPr/>
            </a:pPr>
            <a:fld id="{F66145B8-E862-4662-A8D4-98ABF940E4B3}" type="slidenum">
              <a:rPr lang="en-US">
                <a:solidFill>
                  <a:prstClr val="black"/>
                </a:solidFill>
                <a:latin typeface="Calibri" panose="020F0502020204030204"/>
              </a:rPr>
              <a:pPr defTabSz="949478">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73093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9478">
              <a:defRPr/>
            </a:pPr>
            <a:fld id="{F66145B8-E862-4662-A8D4-98ABF940E4B3}" type="slidenum">
              <a:rPr lang="en-US">
                <a:solidFill>
                  <a:prstClr val="black"/>
                </a:solidFill>
                <a:latin typeface="Calibri" panose="020F0502020204030204"/>
              </a:rPr>
              <a:pPr defTabSz="949478">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46169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9478">
              <a:defRPr/>
            </a:pPr>
            <a:fld id="{F66145B8-E862-4662-A8D4-98ABF940E4B3}" type="slidenum">
              <a:rPr lang="en-US">
                <a:solidFill>
                  <a:prstClr val="black"/>
                </a:solidFill>
                <a:latin typeface="Calibri" panose="020F0502020204030204"/>
              </a:rPr>
              <a:pPr defTabSz="949478">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54070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9478">
              <a:defRPr/>
            </a:pPr>
            <a:fld id="{F66145B8-E862-4662-A8D4-98ABF940E4B3}" type="slidenum">
              <a:rPr lang="en-US">
                <a:solidFill>
                  <a:prstClr val="black"/>
                </a:solidFill>
                <a:latin typeface="Calibri" panose="020F0502020204030204"/>
              </a:rPr>
              <a:pPr defTabSz="949478">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43036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9478">
              <a:defRPr/>
            </a:pPr>
            <a:fld id="{F66145B8-E862-4662-A8D4-98ABF940E4B3}" type="slidenum">
              <a:rPr lang="en-US">
                <a:solidFill>
                  <a:prstClr val="black"/>
                </a:solidFill>
                <a:latin typeface="Calibri" panose="020F0502020204030204"/>
              </a:rPr>
              <a:pPr defTabSz="949478">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31534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B90D-9AC8-6A18-811D-BEF5003684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755926-4BA1-024A-88D9-7216D552FF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B9D71F-CE08-C0AF-8A4D-370C87EC5362}"/>
              </a:ext>
            </a:extLst>
          </p:cNvPr>
          <p:cNvSpPr>
            <a:spLocks noGrp="1"/>
          </p:cNvSpPr>
          <p:nvPr>
            <p:ph type="dt" sz="half" idx="10"/>
          </p:nvPr>
        </p:nvSpPr>
        <p:spPr/>
        <p:txBody>
          <a:bodyPr/>
          <a:lstStyle/>
          <a:p>
            <a:fld id="{73ED66E5-C529-4952-946F-B79B956A7707}" type="datetimeFigureOut">
              <a:rPr lang="en-US" smtClean="0"/>
              <a:t>10/17/2023</a:t>
            </a:fld>
            <a:endParaRPr lang="en-US"/>
          </a:p>
        </p:txBody>
      </p:sp>
      <p:sp>
        <p:nvSpPr>
          <p:cNvPr id="5" name="Footer Placeholder 4">
            <a:extLst>
              <a:ext uri="{FF2B5EF4-FFF2-40B4-BE49-F238E27FC236}">
                <a16:creationId xmlns:a16="http://schemas.microsoft.com/office/drawing/2014/main" id="{468FFB7E-F0BE-6527-C104-B3E7CF94D3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666A0F-BFA0-583D-6A79-FB5F156C20E9}"/>
              </a:ext>
            </a:extLst>
          </p:cNvPr>
          <p:cNvSpPr>
            <a:spLocks noGrp="1"/>
          </p:cNvSpPr>
          <p:nvPr>
            <p:ph type="sldNum" sz="quarter" idx="12"/>
          </p:nvPr>
        </p:nvSpPr>
        <p:spPr/>
        <p:txBody>
          <a:bodyPr/>
          <a:lstStyle/>
          <a:p>
            <a:fld id="{A797C607-2425-4288-A3AC-80C4C225018D}" type="slidenum">
              <a:rPr lang="en-US" smtClean="0"/>
              <a:t>‹#›</a:t>
            </a:fld>
            <a:endParaRPr lang="en-US"/>
          </a:p>
        </p:txBody>
      </p:sp>
    </p:spTree>
    <p:extLst>
      <p:ext uri="{BB962C8B-B14F-4D97-AF65-F5344CB8AC3E}">
        <p14:creationId xmlns:p14="http://schemas.microsoft.com/office/powerpoint/2010/main" val="3663298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094E5-D41B-FDE4-D1F8-38EE865CAC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24E0FA-9C90-0F96-D2A4-E67296B008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6A4622-719A-79E9-14E6-B85A2DDAFE03}"/>
              </a:ext>
            </a:extLst>
          </p:cNvPr>
          <p:cNvSpPr>
            <a:spLocks noGrp="1"/>
          </p:cNvSpPr>
          <p:nvPr>
            <p:ph type="dt" sz="half" idx="10"/>
          </p:nvPr>
        </p:nvSpPr>
        <p:spPr/>
        <p:txBody>
          <a:bodyPr/>
          <a:lstStyle/>
          <a:p>
            <a:fld id="{73ED66E5-C529-4952-946F-B79B956A7707}" type="datetimeFigureOut">
              <a:rPr lang="en-US" smtClean="0"/>
              <a:t>10/17/2023</a:t>
            </a:fld>
            <a:endParaRPr lang="en-US"/>
          </a:p>
        </p:txBody>
      </p:sp>
      <p:sp>
        <p:nvSpPr>
          <p:cNvPr id="5" name="Footer Placeholder 4">
            <a:extLst>
              <a:ext uri="{FF2B5EF4-FFF2-40B4-BE49-F238E27FC236}">
                <a16:creationId xmlns:a16="http://schemas.microsoft.com/office/drawing/2014/main" id="{32BBA669-29A0-E837-3BEB-044EEC8F0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185369-A32A-977C-1C93-35C3CBD7D972}"/>
              </a:ext>
            </a:extLst>
          </p:cNvPr>
          <p:cNvSpPr>
            <a:spLocks noGrp="1"/>
          </p:cNvSpPr>
          <p:nvPr>
            <p:ph type="sldNum" sz="quarter" idx="12"/>
          </p:nvPr>
        </p:nvSpPr>
        <p:spPr/>
        <p:txBody>
          <a:bodyPr/>
          <a:lstStyle/>
          <a:p>
            <a:fld id="{A797C607-2425-4288-A3AC-80C4C225018D}" type="slidenum">
              <a:rPr lang="en-US" smtClean="0"/>
              <a:t>‹#›</a:t>
            </a:fld>
            <a:endParaRPr lang="en-US"/>
          </a:p>
        </p:txBody>
      </p:sp>
    </p:spTree>
    <p:extLst>
      <p:ext uri="{BB962C8B-B14F-4D97-AF65-F5344CB8AC3E}">
        <p14:creationId xmlns:p14="http://schemas.microsoft.com/office/powerpoint/2010/main" val="250309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3DFD55-55E7-0654-923B-FA4DB796B3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6B4657-1F5A-4674-C1E7-7C463A0431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B7622A-DF28-FD8C-3C15-660A8A3CA8DE}"/>
              </a:ext>
            </a:extLst>
          </p:cNvPr>
          <p:cNvSpPr>
            <a:spLocks noGrp="1"/>
          </p:cNvSpPr>
          <p:nvPr>
            <p:ph type="dt" sz="half" idx="10"/>
          </p:nvPr>
        </p:nvSpPr>
        <p:spPr/>
        <p:txBody>
          <a:bodyPr/>
          <a:lstStyle/>
          <a:p>
            <a:fld id="{73ED66E5-C529-4952-946F-B79B956A7707}" type="datetimeFigureOut">
              <a:rPr lang="en-US" smtClean="0"/>
              <a:t>10/17/2023</a:t>
            </a:fld>
            <a:endParaRPr lang="en-US"/>
          </a:p>
        </p:txBody>
      </p:sp>
      <p:sp>
        <p:nvSpPr>
          <p:cNvPr id="5" name="Footer Placeholder 4">
            <a:extLst>
              <a:ext uri="{FF2B5EF4-FFF2-40B4-BE49-F238E27FC236}">
                <a16:creationId xmlns:a16="http://schemas.microsoft.com/office/drawing/2014/main" id="{91911C36-DE1D-75A9-4AC6-86C858C6A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40553-1D4E-108C-87A2-38B897E73870}"/>
              </a:ext>
            </a:extLst>
          </p:cNvPr>
          <p:cNvSpPr>
            <a:spLocks noGrp="1"/>
          </p:cNvSpPr>
          <p:nvPr>
            <p:ph type="sldNum" sz="quarter" idx="12"/>
          </p:nvPr>
        </p:nvSpPr>
        <p:spPr/>
        <p:txBody>
          <a:bodyPr/>
          <a:lstStyle/>
          <a:p>
            <a:fld id="{A797C607-2425-4288-A3AC-80C4C225018D}" type="slidenum">
              <a:rPr lang="en-US" smtClean="0"/>
              <a:t>‹#›</a:t>
            </a:fld>
            <a:endParaRPr lang="en-US"/>
          </a:p>
        </p:txBody>
      </p:sp>
    </p:spTree>
    <p:extLst>
      <p:ext uri="{BB962C8B-B14F-4D97-AF65-F5344CB8AC3E}">
        <p14:creationId xmlns:p14="http://schemas.microsoft.com/office/powerpoint/2010/main" val="204469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92AD-DC75-CC4E-0E23-E0ADD5B9FD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DA1B73-89DD-2CDD-4EF0-01AE97055F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E8FB2-458E-013E-CB72-48420F56CA94}"/>
              </a:ext>
            </a:extLst>
          </p:cNvPr>
          <p:cNvSpPr>
            <a:spLocks noGrp="1"/>
          </p:cNvSpPr>
          <p:nvPr>
            <p:ph type="dt" sz="half" idx="10"/>
          </p:nvPr>
        </p:nvSpPr>
        <p:spPr/>
        <p:txBody>
          <a:bodyPr/>
          <a:lstStyle/>
          <a:p>
            <a:fld id="{73ED66E5-C529-4952-946F-B79B956A7707}" type="datetimeFigureOut">
              <a:rPr lang="en-US" smtClean="0"/>
              <a:t>10/17/2023</a:t>
            </a:fld>
            <a:endParaRPr lang="en-US"/>
          </a:p>
        </p:txBody>
      </p:sp>
      <p:sp>
        <p:nvSpPr>
          <p:cNvPr id="5" name="Footer Placeholder 4">
            <a:extLst>
              <a:ext uri="{FF2B5EF4-FFF2-40B4-BE49-F238E27FC236}">
                <a16:creationId xmlns:a16="http://schemas.microsoft.com/office/drawing/2014/main" id="{6F8080D4-2FEE-10E8-5860-B7CC2A09C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0501B2-E9B1-6920-3438-96FA60F9F883}"/>
              </a:ext>
            </a:extLst>
          </p:cNvPr>
          <p:cNvSpPr>
            <a:spLocks noGrp="1"/>
          </p:cNvSpPr>
          <p:nvPr>
            <p:ph type="sldNum" sz="quarter" idx="12"/>
          </p:nvPr>
        </p:nvSpPr>
        <p:spPr/>
        <p:txBody>
          <a:bodyPr/>
          <a:lstStyle/>
          <a:p>
            <a:fld id="{A797C607-2425-4288-A3AC-80C4C225018D}" type="slidenum">
              <a:rPr lang="en-US" smtClean="0"/>
              <a:t>‹#›</a:t>
            </a:fld>
            <a:endParaRPr lang="en-US"/>
          </a:p>
        </p:txBody>
      </p:sp>
    </p:spTree>
    <p:extLst>
      <p:ext uri="{BB962C8B-B14F-4D97-AF65-F5344CB8AC3E}">
        <p14:creationId xmlns:p14="http://schemas.microsoft.com/office/powerpoint/2010/main" val="263387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FD770-DB82-90E5-46D0-B7EAFFD17F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04C518-8DDB-3FB3-EC34-8C295F9E48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FB7845-EE0B-24FA-4732-8926C6946C53}"/>
              </a:ext>
            </a:extLst>
          </p:cNvPr>
          <p:cNvSpPr>
            <a:spLocks noGrp="1"/>
          </p:cNvSpPr>
          <p:nvPr>
            <p:ph type="dt" sz="half" idx="10"/>
          </p:nvPr>
        </p:nvSpPr>
        <p:spPr/>
        <p:txBody>
          <a:bodyPr/>
          <a:lstStyle/>
          <a:p>
            <a:fld id="{73ED66E5-C529-4952-946F-B79B956A7707}" type="datetimeFigureOut">
              <a:rPr lang="en-US" smtClean="0"/>
              <a:t>10/17/2023</a:t>
            </a:fld>
            <a:endParaRPr lang="en-US"/>
          </a:p>
        </p:txBody>
      </p:sp>
      <p:sp>
        <p:nvSpPr>
          <p:cNvPr id="5" name="Footer Placeholder 4">
            <a:extLst>
              <a:ext uri="{FF2B5EF4-FFF2-40B4-BE49-F238E27FC236}">
                <a16:creationId xmlns:a16="http://schemas.microsoft.com/office/drawing/2014/main" id="{437E2FFB-AFF0-6371-BC4E-83C2C9469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A5623F-1E65-594A-7E38-A5185FF25C8B}"/>
              </a:ext>
            </a:extLst>
          </p:cNvPr>
          <p:cNvSpPr>
            <a:spLocks noGrp="1"/>
          </p:cNvSpPr>
          <p:nvPr>
            <p:ph type="sldNum" sz="quarter" idx="12"/>
          </p:nvPr>
        </p:nvSpPr>
        <p:spPr/>
        <p:txBody>
          <a:bodyPr/>
          <a:lstStyle/>
          <a:p>
            <a:fld id="{A797C607-2425-4288-A3AC-80C4C225018D}" type="slidenum">
              <a:rPr lang="en-US" smtClean="0"/>
              <a:t>‹#›</a:t>
            </a:fld>
            <a:endParaRPr lang="en-US"/>
          </a:p>
        </p:txBody>
      </p:sp>
    </p:spTree>
    <p:extLst>
      <p:ext uri="{BB962C8B-B14F-4D97-AF65-F5344CB8AC3E}">
        <p14:creationId xmlns:p14="http://schemas.microsoft.com/office/powerpoint/2010/main" val="395716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82B66-D76B-E574-D786-B4E6073372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3DE765-E3F3-7CD7-1AF1-240CA600B9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AEB57B-2556-A068-277D-1D5D4C74E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94217A-A3CB-3585-9069-35AB493CA44D}"/>
              </a:ext>
            </a:extLst>
          </p:cNvPr>
          <p:cNvSpPr>
            <a:spLocks noGrp="1"/>
          </p:cNvSpPr>
          <p:nvPr>
            <p:ph type="dt" sz="half" idx="10"/>
          </p:nvPr>
        </p:nvSpPr>
        <p:spPr/>
        <p:txBody>
          <a:bodyPr/>
          <a:lstStyle/>
          <a:p>
            <a:fld id="{73ED66E5-C529-4952-946F-B79B956A7707}" type="datetimeFigureOut">
              <a:rPr lang="en-US" smtClean="0"/>
              <a:t>10/17/2023</a:t>
            </a:fld>
            <a:endParaRPr lang="en-US"/>
          </a:p>
        </p:txBody>
      </p:sp>
      <p:sp>
        <p:nvSpPr>
          <p:cNvPr id="6" name="Footer Placeholder 5">
            <a:extLst>
              <a:ext uri="{FF2B5EF4-FFF2-40B4-BE49-F238E27FC236}">
                <a16:creationId xmlns:a16="http://schemas.microsoft.com/office/drawing/2014/main" id="{5BB42B37-477B-BEE4-0FBA-E1E15D3B4D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A0E365-5CEB-1C0F-2ABD-030574BCECA9}"/>
              </a:ext>
            </a:extLst>
          </p:cNvPr>
          <p:cNvSpPr>
            <a:spLocks noGrp="1"/>
          </p:cNvSpPr>
          <p:nvPr>
            <p:ph type="sldNum" sz="quarter" idx="12"/>
          </p:nvPr>
        </p:nvSpPr>
        <p:spPr/>
        <p:txBody>
          <a:bodyPr/>
          <a:lstStyle/>
          <a:p>
            <a:fld id="{A797C607-2425-4288-A3AC-80C4C225018D}" type="slidenum">
              <a:rPr lang="en-US" smtClean="0"/>
              <a:t>‹#›</a:t>
            </a:fld>
            <a:endParaRPr lang="en-US"/>
          </a:p>
        </p:txBody>
      </p:sp>
    </p:spTree>
    <p:extLst>
      <p:ext uri="{BB962C8B-B14F-4D97-AF65-F5344CB8AC3E}">
        <p14:creationId xmlns:p14="http://schemas.microsoft.com/office/powerpoint/2010/main" val="3434510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1D26-9998-8591-01C3-2D05893EBF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BABC81-257D-2D22-5500-CE1BC29D9F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BC9641-8625-65F9-22A0-29936953B6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38DC6E-3AA8-275E-D28F-B31775800F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F3F91D-4393-ACCB-5111-5E0B5CCCB4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CA6E70-79B3-284E-5900-522861F816AF}"/>
              </a:ext>
            </a:extLst>
          </p:cNvPr>
          <p:cNvSpPr>
            <a:spLocks noGrp="1"/>
          </p:cNvSpPr>
          <p:nvPr>
            <p:ph type="dt" sz="half" idx="10"/>
          </p:nvPr>
        </p:nvSpPr>
        <p:spPr/>
        <p:txBody>
          <a:bodyPr/>
          <a:lstStyle/>
          <a:p>
            <a:fld id="{73ED66E5-C529-4952-946F-B79B956A7707}" type="datetimeFigureOut">
              <a:rPr lang="en-US" smtClean="0"/>
              <a:t>10/17/2023</a:t>
            </a:fld>
            <a:endParaRPr lang="en-US"/>
          </a:p>
        </p:txBody>
      </p:sp>
      <p:sp>
        <p:nvSpPr>
          <p:cNvPr id="8" name="Footer Placeholder 7">
            <a:extLst>
              <a:ext uri="{FF2B5EF4-FFF2-40B4-BE49-F238E27FC236}">
                <a16:creationId xmlns:a16="http://schemas.microsoft.com/office/drawing/2014/main" id="{D91B6CD4-1C42-8404-9452-B5D454EC72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D5438B-5A62-2AD4-DF92-C9C47C008A6F}"/>
              </a:ext>
            </a:extLst>
          </p:cNvPr>
          <p:cNvSpPr>
            <a:spLocks noGrp="1"/>
          </p:cNvSpPr>
          <p:nvPr>
            <p:ph type="sldNum" sz="quarter" idx="12"/>
          </p:nvPr>
        </p:nvSpPr>
        <p:spPr/>
        <p:txBody>
          <a:bodyPr/>
          <a:lstStyle/>
          <a:p>
            <a:fld id="{A797C607-2425-4288-A3AC-80C4C225018D}" type="slidenum">
              <a:rPr lang="en-US" smtClean="0"/>
              <a:t>‹#›</a:t>
            </a:fld>
            <a:endParaRPr lang="en-US"/>
          </a:p>
        </p:txBody>
      </p:sp>
    </p:spTree>
    <p:extLst>
      <p:ext uri="{BB962C8B-B14F-4D97-AF65-F5344CB8AC3E}">
        <p14:creationId xmlns:p14="http://schemas.microsoft.com/office/powerpoint/2010/main" val="149427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7DD7-7D00-D598-1388-A42C947D0B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79244A-38E9-EC31-2474-875E86AA341E}"/>
              </a:ext>
            </a:extLst>
          </p:cNvPr>
          <p:cNvSpPr>
            <a:spLocks noGrp="1"/>
          </p:cNvSpPr>
          <p:nvPr>
            <p:ph type="dt" sz="half" idx="10"/>
          </p:nvPr>
        </p:nvSpPr>
        <p:spPr/>
        <p:txBody>
          <a:bodyPr/>
          <a:lstStyle/>
          <a:p>
            <a:fld id="{73ED66E5-C529-4952-946F-B79B956A7707}" type="datetimeFigureOut">
              <a:rPr lang="en-US" smtClean="0"/>
              <a:t>10/17/2023</a:t>
            </a:fld>
            <a:endParaRPr lang="en-US"/>
          </a:p>
        </p:txBody>
      </p:sp>
      <p:sp>
        <p:nvSpPr>
          <p:cNvPr id="4" name="Footer Placeholder 3">
            <a:extLst>
              <a:ext uri="{FF2B5EF4-FFF2-40B4-BE49-F238E27FC236}">
                <a16:creationId xmlns:a16="http://schemas.microsoft.com/office/drawing/2014/main" id="{60FE5E1C-58BC-FBA0-D0E7-6ED441D7B7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EE6E81-0C64-22D6-8D3D-3ABD8A5A88B4}"/>
              </a:ext>
            </a:extLst>
          </p:cNvPr>
          <p:cNvSpPr>
            <a:spLocks noGrp="1"/>
          </p:cNvSpPr>
          <p:nvPr>
            <p:ph type="sldNum" sz="quarter" idx="12"/>
          </p:nvPr>
        </p:nvSpPr>
        <p:spPr/>
        <p:txBody>
          <a:bodyPr/>
          <a:lstStyle/>
          <a:p>
            <a:fld id="{A797C607-2425-4288-A3AC-80C4C225018D}" type="slidenum">
              <a:rPr lang="en-US" smtClean="0"/>
              <a:t>‹#›</a:t>
            </a:fld>
            <a:endParaRPr lang="en-US"/>
          </a:p>
        </p:txBody>
      </p:sp>
    </p:spTree>
    <p:extLst>
      <p:ext uri="{BB962C8B-B14F-4D97-AF65-F5344CB8AC3E}">
        <p14:creationId xmlns:p14="http://schemas.microsoft.com/office/powerpoint/2010/main" val="662616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5A662A-7202-CC0F-8FE6-BBDDB349DCD0}"/>
              </a:ext>
            </a:extLst>
          </p:cNvPr>
          <p:cNvSpPr>
            <a:spLocks noGrp="1"/>
          </p:cNvSpPr>
          <p:nvPr>
            <p:ph type="dt" sz="half" idx="10"/>
          </p:nvPr>
        </p:nvSpPr>
        <p:spPr/>
        <p:txBody>
          <a:bodyPr/>
          <a:lstStyle/>
          <a:p>
            <a:fld id="{73ED66E5-C529-4952-946F-B79B956A7707}" type="datetimeFigureOut">
              <a:rPr lang="en-US" smtClean="0"/>
              <a:t>10/17/2023</a:t>
            </a:fld>
            <a:endParaRPr lang="en-US"/>
          </a:p>
        </p:txBody>
      </p:sp>
      <p:sp>
        <p:nvSpPr>
          <p:cNvPr id="3" name="Footer Placeholder 2">
            <a:extLst>
              <a:ext uri="{FF2B5EF4-FFF2-40B4-BE49-F238E27FC236}">
                <a16:creationId xmlns:a16="http://schemas.microsoft.com/office/drawing/2014/main" id="{B9942A7B-443E-14DC-E8D1-0D72671E37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004150-068B-5E6E-8884-7E0FA692F6BB}"/>
              </a:ext>
            </a:extLst>
          </p:cNvPr>
          <p:cNvSpPr>
            <a:spLocks noGrp="1"/>
          </p:cNvSpPr>
          <p:nvPr>
            <p:ph type="sldNum" sz="quarter" idx="12"/>
          </p:nvPr>
        </p:nvSpPr>
        <p:spPr/>
        <p:txBody>
          <a:bodyPr/>
          <a:lstStyle/>
          <a:p>
            <a:fld id="{A797C607-2425-4288-A3AC-80C4C225018D}" type="slidenum">
              <a:rPr lang="en-US" smtClean="0"/>
              <a:t>‹#›</a:t>
            </a:fld>
            <a:endParaRPr lang="en-US"/>
          </a:p>
        </p:txBody>
      </p:sp>
    </p:spTree>
    <p:extLst>
      <p:ext uri="{BB962C8B-B14F-4D97-AF65-F5344CB8AC3E}">
        <p14:creationId xmlns:p14="http://schemas.microsoft.com/office/powerpoint/2010/main" val="92732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3FFE6-E71A-506C-C68E-0475047078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0306CE-B1AB-43D4-41D1-5E56D55FC2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0B3AB8-0636-01CC-C78B-621B08DD95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2A179A-4787-78F1-0234-E266902A74F1}"/>
              </a:ext>
            </a:extLst>
          </p:cNvPr>
          <p:cNvSpPr>
            <a:spLocks noGrp="1"/>
          </p:cNvSpPr>
          <p:nvPr>
            <p:ph type="dt" sz="half" idx="10"/>
          </p:nvPr>
        </p:nvSpPr>
        <p:spPr/>
        <p:txBody>
          <a:bodyPr/>
          <a:lstStyle/>
          <a:p>
            <a:fld id="{73ED66E5-C529-4952-946F-B79B956A7707}" type="datetimeFigureOut">
              <a:rPr lang="en-US" smtClean="0"/>
              <a:t>10/17/2023</a:t>
            </a:fld>
            <a:endParaRPr lang="en-US"/>
          </a:p>
        </p:txBody>
      </p:sp>
      <p:sp>
        <p:nvSpPr>
          <p:cNvPr id="6" name="Footer Placeholder 5">
            <a:extLst>
              <a:ext uri="{FF2B5EF4-FFF2-40B4-BE49-F238E27FC236}">
                <a16:creationId xmlns:a16="http://schemas.microsoft.com/office/drawing/2014/main" id="{F95FE64F-318C-0B00-643A-BFCE7C65E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A58E88-2C8B-689C-7C5F-CFFE82265E7E}"/>
              </a:ext>
            </a:extLst>
          </p:cNvPr>
          <p:cNvSpPr>
            <a:spLocks noGrp="1"/>
          </p:cNvSpPr>
          <p:nvPr>
            <p:ph type="sldNum" sz="quarter" idx="12"/>
          </p:nvPr>
        </p:nvSpPr>
        <p:spPr/>
        <p:txBody>
          <a:bodyPr/>
          <a:lstStyle/>
          <a:p>
            <a:fld id="{A797C607-2425-4288-A3AC-80C4C225018D}" type="slidenum">
              <a:rPr lang="en-US" smtClean="0"/>
              <a:t>‹#›</a:t>
            </a:fld>
            <a:endParaRPr lang="en-US"/>
          </a:p>
        </p:txBody>
      </p:sp>
    </p:spTree>
    <p:extLst>
      <p:ext uri="{BB962C8B-B14F-4D97-AF65-F5344CB8AC3E}">
        <p14:creationId xmlns:p14="http://schemas.microsoft.com/office/powerpoint/2010/main" val="1055281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6B78F-DB18-4687-F8E5-CC5A6AD5BB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40672F-7F9B-76D2-AF88-D0A4A9F4C8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D4977B-FC4F-C819-66CD-DAC3C9946A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F84F54-0719-DC0F-DB55-F89112FA0A9F}"/>
              </a:ext>
            </a:extLst>
          </p:cNvPr>
          <p:cNvSpPr>
            <a:spLocks noGrp="1"/>
          </p:cNvSpPr>
          <p:nvPr>
            <p:ph type="dt" sz="half" idx="10"/>
          </p:nvPr>
        </p:nvSpPr>
        <p:spPr/>
        <p:txBody>
          <a:bodyPr/>
          <a:lstStyle/>
          <a:p>
            <a:fld id="{73ED66E5-C529-4952-946F-B79B956A7707}" type="datetimeFigureOut">
              <a:rPr lang="en-US" smtClean="0"/>
              <a:t>10/17/2023</a:t>
            </a:fld>
            <a:endParaRPr lang="en-US"/>
          </a:p>
        </p:txBody>
      </p:sp>
      <p:sp>
        <p:nvSpPr>
          <p:cNvPr id="6" name="Footer Placeholder 5">
            <a:extLst>
              <a:ext uri="{FF2B5EF4-FFF2-40B4-BE49-F238E27FC236}">
                <a16:creationId xmlns:a16="http://schemas.microsoft.com/office/drawing/2014/main" id="{B5FB130D-D2C6-858D-1399-AA760AEFBE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271F9B-063A-AF52-7C3E-0A5B1A9568A4}"/>
              </a:ext>
            </a:extLst>
          </p:cNvPr>
          <p:cNvSpPr>
            <a:spLocks noGrp="1"/>
          </p:cNvSpPr>
          <p:nvPr>
            <p:ph type="sldNum" sz="quarter" idx="12"/>
          </p:nvPr>
        </p:nvSpPr>
        <p:spPr/>
        <p:txBody>
          <a:bodyPr/>
          <a:lstStyle/>
          <a:p>
            <a:fld id="{A797C607-2425-4288-A3AC-80C4C225018D}" type="slidenum">
              <a:rPr lang="en-US" smtClean="0"/>
              <a:t>‹#›</a:t>
            </a:fld>
            <a:endParaRPr lang="en-US"/>
          </a:p>
        </p:txBody>
      </p:sp>
    </p:spTree>
    <p:extLst>
      <p:ext uri="{BB962C8B-B14F-4D97-AF65-F5344CB8AC3E}">
        <p14:creationId xmlns:p14="http://schemas.microsoft.com/office/powerpoint/2010/main" val="2190583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A05E30-729B-02C4-B9F8-B5D0334735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788AE1-0464-1248-9172-8A7A3A1130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8CD32-284F-AD69-16AE-6AA1F1FCA5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D66E5-C529-4952-946F-B79B956A7707}" type="datetimeFigureOut">
              <a:rPr lang="en-US" smtClean="0"/>
              <a:t>10/17/2023</a:t>
            </a:fld>
            <a:endParaRPr lang="en-US"/>
          </a:p>
        </p:txBody>
      </p:sp>
      <p:sp>
        <p:nvSpPr>
          <p:cNvPr id="5" name="Footer Placeholder 4">
            <a:extLst>
              <a:ext uri="{FF2B5EF4-FFF2-40B4-BE49-F238E27FC236}">
                <a16:creationId xmlns:a16="http://schemas.microsoft.com/office/drawing/2014/main" id="{38D32E6D-0E43-DD28-5EDB-2C1D7522BA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659D98-4BFA-711B-8557-7A484E625B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7C607-2425-4288-A3AC-80C4C225018D}" type="slidenum">
              <a:rPr lang="en-US" smtClean="0"/>
              <a:t>‹#›</a:t>
            </a:fld>
            <a:endParaRPr lang="en-US"/>
          </a:p>
        </p:txBody>
      </p:sp>
    </p:spTree>
    <p:extLst>
      <p:ext uri="{BB962C8B-B14F-4D97-AF65-F5344CB8AC3E}">
        <p14:creationId xmlns:p14="http://schemas.microsoft.com/office/powerpoint/2010/main" val="511678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swflroads.com/" TargetMode="Externa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10.jpeg"/><Relationship Id="rId5" Type="http://schemas.openxmlformats.org/officeDocument/2006/relationships/hyperlink" Target="https://www.swflroads.com/" TargetMode="External"/><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18" Type="http://schemas.openxmlformats.org/officeDocument/2006/relationships/image" Target="../media/image23.png"/><Relationship Id="rId3" Type="http://schemas.openxmlformats.org/officeDocument/2006/relationships/hyperlink" Target="https://www.swflroads.com/" TargetMode="External"/><Relationship Id="rId21" Type="http://schemas.openxmlformats.org/officeDocument/2006/relationships/image" Target="../media/image26.png"/><Relationship Id="rId7" Type="http://schemas.openxmlformats.org/officeDocument/2006/relationships/image" Target="../media/image14.png"/><Relationship Id="rId12" Type="http://schemas.openxmlformats.org/officeDocument/2006/relationships/image" Target="../media/image18.svg"/><Relationship Id="rId17" Type="http://schemas.openxmlformats.org/officeDocument/2006/relationships/image" Target="../media/image22.svg"/><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7.png"/><Relationship Id="rId24" Type="http://schemas.openxmlformats.org/officeDocument/2006/relationships/image" Target="../media/image29.svg"/><Relationship Id="rId5" Type="http://schemas.openxmlformats.org/officeDocument/2006/relationships/image" Target="../media/image9.png"/><Relationship Id="rId15" Type="http://schemas.openxmlformats.org/officeDocument/2006/relationships/chart" Target="../charts/chart1.xml"/><Relationship Id="rId23" Type="http://schemas.openxmlformats.org/officeDocument/2006/relationships/image" Target="../media/image28.png"/><Relationship Id="rId10" Type="http://schemas.openxmlformats.org/officeDocument/2006/relationships/image" Target="../media/image16.svg"/><Relationship Id="rId19" Type="http://schemas.openxmlformats.org/officeDocument/2006/relationships/image" Target="../media/image24.svg"/><Relationship Id="rId4" Type="http://schemas.openxmlformats.org/officeDocument/2006/relationships/image" Target="../media/image3.jpeg"/><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27.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6.png"/><Relationship Id="rId18" Type="http://schemas.openxmlformats.org/officeDocument/2006/relationships/image" Target="../media/image19.png"/><Relationship Id="rId3" Type="http://schemas.openxmlformats.org/officeDocument/2006/relationships/hyperlink" Target="https://www.swflroads.com/" TargetMode="External"/><Relationship Id="rId21" Type="http://schemas.openxmlformats.org/officeDocument/2006/relationships/image" Target="../media/image29.svg"/><Relationship Id="rId7" Type="http://schemas.openxmlformats.org/officeDocument/2006/relationships/image" Target="../media/image6.jpeg"/><Relationship Id="rId12" Type="http://schemas.openxmlformats.org/officeDocument/2006/relationships/image" Target="../media/image25.svg"/><Relationship Id="rId17" Type="http://schemas.openxmlformats.org/officeDocument/2006/relationships/image" Target="../media/image18.svg"/><Relationship Id="rId2" Type="http://schemas.openxmlformats.org/officeDocument/2006/relationships/notesSlide" Target="../notesSlides/notesSlide4.xml"/><Relationship Id="rId16" Type="http://schemas.openxmlformats.org/officeDocument/2006/relationships/image" Target="../media/image16.sv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17.png"/><Relationship Id="rId5" Type="http://schemas.openxmlformats.org/officeDocument/2006/relationships/image" Target="../media/image21.png"/><Relationship Id="rId15" Type="http://schemas.openxmlformats.org/officeDocument/2006/relationships/image" Target="../media/image15.png"/><Relationship Id="rId23" Type="http://schemas.openxmlformats.org/officeDocument/2006/relationships/chart" Target="../charts/chart2.xml"/><Relationship Id="rId10" Type="http://schemas.openxmlformats.org/officeDocument/2006/relationships/image" Target="../media/image24.svg"/><Relationship Id="rId19" Type="http://schemas.openxmlformats.org/officeDocument/2006/relationships/image" Target="../media/image20.svg"/><Relationship Id="rId4" Type="http://schemas.openxmlformats.org/officeDocument/2006/relationships/image" Target="../media/image3.jpeg"/><Relationship Id="rId9" Type="http://schemas.openxmlformats.org/officeDocument/2006/relationships/image" Target="../media/image23.png"/><Relationship Id="rId14" Type="http://schemas.openxmlformats.org/officeDocument/2006/relationships/image" Target="../media/image27.svg"/><Relationship Id="rId22"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18" Type="http://schemas.openxmlformats.org/officeDocument/2006/relationships/image" Target="../media/image31.png"/><Relationship Id="rId3" Type="http://schemas.openxmlformats.org/officeDocument/2006/relationships/hyperlink" Target="https://www.swflroads.com/" TargetMode="External"/><Relationship Id="rId7" Type="http://schemas.openxmlformats.org/officeDocument/2006/relationships/image" Target="../media/image17.png"/><Relationship Id="rId12" Type="http://schemas.openxmlformats.org/officeDocument/2006/relationships/image" Target="../media/image29.svg"/><Relationship Id="rId17" Type="http://schemas.openxmlformats.org/officeDocument/2006/relationships/image" Target="../media/image30.gif"/><Relationship Id="rId2" Type="http://schemas.openxmlformats.org/officeDocument/2006/relationships/notesSlide" Target="../notesSlides/notesSlide5.xml"/><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8.png"/><Relationship Id="rId5" Type="http://schemas.openxmlformats.org/officeDocument/2006/relationships/image" Target="../media/image15.png"/><Relationship Id="rId15" Type="http://schemas.openxmlformats.org/officeDocument/2006/relationships/image" Target="../media/image8.png"/><Relationship Id="rId10" Type="http://schemas.openxmlformats.org/officeDocument/2006/relationships/image" Target="../media/image20.svg"/><Relationship Id="rId19" Type="http://schemas.openxmlformats.org/officeDocument/2006/relationships/image" Target="../media/image32.svg"/><Relationship Id="rId4" Type="http://schemas.openxmlformats.org/officeDocument/2006/relationships/image" Target="../media/image3.jpeg"/><Relationship Id="rId9" Type="http://schemas.openxmlformats.org/officeDocument/2006/relationships/image" Target="../media/image19.png"/><Relationship Id="rId14"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31.png"/><Relationship Id="rId18" Type="http://schemas.openxmlformats.org/officeDocument/2006/relationships/image" Target="../media/image7.png"/><Relationship Id="rId3" Type="http://schemas.openxmlformats.org/officeDocument/2006/relationships/hyperlink" Target="https://www.swflroads.com/" TargetMode="External"/><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6.jpeg"/><Relationship Id="rId2" Type="http://schemas.openxmlformats.org/officeDocument/2006/relationships/notesSlide" Target="../notesSlides/notesSlide6.xml"/><Relationship Id="rId16"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8.png"/><Relationship Id="rId10" Type="http://schemas.openxmlformats.org/officeDocument/2006/relationships/image" Target="../media/image20.svg"/><Relationship Id="rId19"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image" Target="../media/image19.png"/><Relationship Id="rId14" Type="http://schemas.openxmlformats.org/officeDocument/2006/relationships/image" Target="../media/image32.sv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hyperlink" Target="https://www.swflroads.com/project/413065-1" TargetMode="External"/><Relationship Id="rId5" Type="http://schemas.openxmlformats.org/officeDocument/2006/relationships/hyperlink" Target="https://www.swflroads.com/" TargetMode="External"/><Relationship Id="rId10" Type="http://schemas.openxmlformats.org/officeDocument/2006/relationships/image" Target="../media/image37.svg"/><Relationship Id="rId4" Type="http://schemas.openxmlformats.org/officeDocument/2006/relationships/hyperlink" Target="https://kyma.com/news/top-stories/2021/04/25/drive-safe-work-safe-save-lives-with-national-work-zone-awareness-week/" TargetMode="External"/><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83BF3F-9F5D-4DD5-E572-24AC6772747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t="15452" r="4202" b="3552"/>
          <a:stretch/>
        </p:blipFill>
        <p:spPr>
          <a:xfrm>
            <a:off x="0" y="1"/>
            <a:ext cx="12191999" cy="6858000"/>
          </a:xfrm>
          <a:prstGeom prst="rect">
            <a:avLst/>
          </a:prstGeom>
        </p:spPr>
      </p:pic>
      <p:sp>
        <p:nvSpPr>
          <p:cNvPr id="5" name="Slide Number Placeholder 6">
            <a:extLst>
              <a:ext uri="{FF2B5EF4-FFF2-40B4-BE49-F238E27FC236}">
                <a16:creationId xmlns:a16="http://schemas.microsoft.com/office/drawing/2014/main" id="{0D122FAD-388C-9B0D-36F8-D25FF5AB0C15}"/>
              </a:ext>
            </a:extLst>
          </p:cNvPr>
          <p:cNvSpPr txBox="1">
            <a:spLocks/>
          </p:cNvSpPr>
          <p:nvPr/>
        </p:nvSpPr>
        <p:spPr>
          <a:xfrm>
            <a:off x="9948863" y="6507212"/>
            <a:ext cx="1692274" cy="15388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000" b="0" i="0" u="none" strike="noStrike" kern="1200" cap="none" spc="0" normalizeH="0" baseline="0" noProof="0" smtClean="0">
                <a:ln>
                  <a:noFill/>
                </a:ln>
                <a:solidFill>
                  <a:prstClr val="white">
                    <a:lumMod val="65000"/>
                    <a:alpha val="8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dirty="0">
              <a:ln>
                <a:noFill/>
              </a:ln>
              <a:solidFill>
                <a:prstClr val="white">
                  <a:lumMod val="65000"/>
                  <a:alpha val="80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09FCD8A-4ECB-AF03-9805-427849ABC52C}"/>
              </a:ext>
            </a:extLst>
          </p:cNvPr>
          <p:cNvSpPr/>
          <p:nvPr/>
        </p:nvSpPr>
        <p:spPr>
          <a:xfrm>
            <a:off x="0" y="6030551"/>
            <a:ext cx="12192000" cy="8274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441F70AE-F3A6-55C2-D925-D35EA0C9405D}"/>
              </a:ext>
            </a:extLst>
          </p:cNvPr>
          <p:cNvSpPr/>
          <p:nvPr/>
        </p:nvSpPr>
        <p:spPr>
          <a:xfrm>
            <a:off x="5351380" y="4412618"/>
            <a:ext cx="6857095" cy="2452334"/>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solidFill>
            <a:srgbClr val="ECAC1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ECAC1F"/>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DB5EB692-856E-467F-5E02-A2CB12593CE3}"/>
              </a:ext>
            </a:extLst>
          </p:cNvPr>
          <p:cNvPicPr>
            <a:picLocks noChangeAspect="1"/>
          </p:cNvPicPr>
          <p:nvPr/>
        </p:nvPicPr>
        <p:blipFill rotWithShape="1">
          <a:blip r:embed="rId5" cstate="print">
            <a:biLevel thresh="50000"/>
            <a:extLst>
              <a:ext uri="{28A0092B-C50C-407E-A947-70E740481C1C}">
                <a14:useLocalDpi xmlns:a14="http://schemas.microsoft.com/office/drawing/2010/main" val="0"/>
              </a:ext>
            </a:extLst>
          </a:blip>
          <a:srcRect t="46599"/>
          <a:stretch/>
        </p:blipFill>
        <p:spPr>
          <a:xfrm>
            <a:off x="0" y="3639593"/>
            <a:ext cx="12211065" cy="3225359"/>
          </a:xfrm>
          <a:prstGeom prst="rect">
            <a:avLst/>
          </a:prstGeom>
        </p:spPr>
      </p:pic>
      <p:sp>
        <p:nvSpPr>
          <p:cNvPr id="9" name="Title 1">
            <a:extLst>
              <a:ext uri="{FF2B5EF4-FFF2-40B4-BE49-F238E27FC236}">
                <a16:creationId xmlns:a16="http://schemas.microsoft.com/office/drawing/2014/main" id="{B3BB1B7C-8D8B-D344-C699-DF80EC2DF36C}"/>
              </a:ext>
            </a:extLst>
          </p:cNvPr>
          <p:cNvSpPr txBox="1">
            <a:spLocks/>
          </p:cNvSpPr>
          <p:nvPr/>
        </p:nvSpPr>
        <p:spPr>
          <a:xfrm>
            <a:off x="8097625" y="5859313"/>
            <a:ext cx="3965887" cy="633685"/>
          </a:xfrm>
          <a:prstGeom prst="rect">
            <a:avLst/>
          </a:prstGeom>
        </p:spPr>
        <p:txBody>
          <a:bodyPr vert="horz" wrap="square" lIns="0" tIns="0" rIns="0" bIns="0" rtlCol="0" anchor="ctr" anchorCtr="0">
            <a:noAutofit/>
          </a:bodyPr>
          <a:lst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a:lstStyle>
          <a:p>
            <a:pPr marL="0" marR="0" lvl="0" indent="0" algn="r" defTabSz="51435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j-ea"/>
                <a:cs typeface="Calibri" panose="020F0502020204030204" pitchFamily="34" charset="0"/>
              </a:rPr>
              <a:t>Sunday, April 9</a:t>
            </a:r>
            <a:r>
              <a:rPr kumimoji="0" lang="en-US" sz="1400" b="0" i="0" u="none" strike="noStrike" kern="1200" cap="none" spc="0" normalizeH="0" baseline="30000" noProof="0" dirty="0">
                <a:ln>
                  <a:noFill/>
                </a:ln>
                <a:solidFill>
                  <a:prstClr val="white"/>
                </a:solidFill>
                <a:effectLst/>
                <a:uLnTx/>
                <a:uFillTx/>
                <a:latin typeface="Calibri" panose="020F0502020204030204"/>
                <a:ea typeface="+mj-ea"/>
                <a:cs typeface="Calibri" panose="020F0502020204030204" pitchFamily="34" charset="0"/>
              </a:rPr>
              <a:t>th</a:t>
            </a:r>
            <a:r>
              <a:rPr kumimoji="0" lang="en-US" sz="1400" b="0" i="0" u="none" strike="noStrike" kern="1200" cap="none" spc="0" normalizeH="0" baseline="0" noProof="0" dirty="0">
                <a:ln>
                  <a:noFill/>
                </a:ln>
                <a:solidFill>
                  <a:prstClr val="white"/>
                </a:solidFill>
                <a:effectLst/>
                <a:uLnTx/>
                <a:uFillTx/>
                <a:latin typeface="Calibri" panose="020F0502020204030204"/>
                <a:ea typeface="+mj-ea"/>
                <a:cs typeface="Calibri" panose="020F0502020204030204" pitchFamily="34" charset="0"/>
              </a:rPr>
              <a:t> through Saturday, April 15, 2023</a:t>
            </a:r>
          </a:p>
        </p:txBody>
      </p:sp>
      <p:sp>
        <p:nvSpPr>
          <p:cNvPr id="10" name="TextBox 9">
            <a:extLst>
              <a:ext uri="{FF2B5EF4-FFF2-40B4-BE49-F238E27FC236}">
                <a16:creationId xmlns:a16="http://schemas.microsoft.com/office/drawing/2014/main" id="{27F1498E-937D-0A15-82EC-08B5017EE8EF}"/>
              </a:ext>
            </a:extLst>
          </p:cNvPr>
          <p:cNvSpPr txBox="1"/>
          <p:nvPr/>
        </p:nvSpPr>
        <p:spPr>
          <a:xfrm>
            <a:off x="112014" y="5368438"/>
            <a:ext cx="9158208"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Weekly</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Work Zone Performance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Calibri" panose="020F0502020204030204"/>
                <a:ea typeface="+mn-ea"/>
                <a:cs typeface="+mn-cs"/>
              </a:rPr>
              <a:t>Diverging Diamond Interchange Project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prstClr val="white"/>
                </a:solidFill>
                <a:effectLst/>
                <a:uLnTx/>
                <a:uFillTx/>
                <a:latin typeface="Calibri" panose="020F0502020204030204"/>
                <a:ea typeface="+mn-ea"/>
                <a:cs typeface="+mn-cs"/>
              </a:rPr>
              <a:t>(I-75/SR 93 &amp; SR 884/Colonial Blvd. Interchange </a:t>
            </a:r>
            <a:r>
              <a:rPr kumimoji="0" lang="pt-BR" sz="1600" b="0" i="0" u="none" strike="noStrike" kern="1200" cap="none" spc="0" normalizeH="0" baseline="0" noProof="0" dirty="0">
                <a:ln>
                  <a:noFill/>
                </a:ln>
                <a:solidFill>
                  <a:prstClr val="white"/>
                </a:solidFill>
                <a:effectLst/>
                <a:uLnTx/>
                <a:uFillTx/>
                <a:latin typeface="Calibri" panose="020F0502020204030204"/>
                <a:ea typeface="+mn-ea"/>
                <a:cs typeface="+mn-cs"/>
                <a:sym typeface="Wingdings" panose="05000000000000000000" pitchFamily="2" charset="2"/>
              </a:rPr>
              <a:t> Fort Myers  Lee County</a:t>
            </a:r>
            <a:r>
              <a:rPr kumimoji="0" lang="pt-BR" sz="16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pic>
        <p:nvPicPr>
          <p:cNvPr id="11" name="Picture 2" descr="No photo description available.">
            <a:hlinkClick r:id="rId6"/>
            <a:extLst>
              <a:ext uri="{FF2B5EF4-FFF2-40B4-BE49-F238E27FC236}">
                <a16:creationId xmlns:a16="http://schemas.microsoft.com/office/drawing/2014/main" id="{BDAF99D2-6581-7D19-A3DB-BC90C1D00443}"/>
              </a:ext>
            </a:extLst>
          </p:cNvPr>
          <p:cNvPicPr>
            <a:picLocks noChangeAspect="1" noChangeArrowheads="1"/>
          </p:cNvPicPr>
          <p:nvPr/>
        </p:nvPicPr>
        <p:blipFill>
          <a:blip r:embed="rId7">
            <a:biLevel thresh="25000"/>
            <a:extLst>
              <a:ext uri="{28A0092B-C50C-407E-A947-70E740481C1C}">
                <a14:useLocalDpi xmlns:a14="http://schemas.microsoft.com/office/drawing/2010/main" val="0"/>
              </a:ext>
            </a:extLst>
          </a:blip>
          <a:srcRect/>
          <a:stretch>
            <a:fillRect/>
          </a:stretch>
        </p:blipFill>
        <p:spPr bwMode="auto">
          <a:xfrm>
            <a:off x="95449" y="95749"/>
            <a:ext cx="1135822" cy="1135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475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I-75 and SR 884 (Colonial Boulevard) Interchange | Advanced Transportation  Solutions (ATS/American)">
            <a:extLst>
              <a:ext uri="{FF2B5EF4-FFF2-40B4-BE49-F238E27FC236}">
                <a16:creationId xmlns:a16="http://schemas.microsoft.com/office/drawing/2014/main" id="{0A066DD5-BEBF-D507-D625-6180DDECF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8613" y="2590569"/>
            <a:ext cx="6180809" cy="41225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288E7BE-F6D6-435E-29C5-023D0A23B1E3}"/>
              </a:ext>
            </a:extLst>
          </p:cNvPr>
          <p:cNvPicPr>
            <a:picLocks noChangeAspect="1"/>
          </p:cNvPicPr>
          <p:nvPr/>
        </p:nvPicPr>
        <p:blipFill rotWithShape="1">
          <a:blip r:embed="rId4"/>
          <a:srcRect l="6327" r="7426"/>
          <a:stretch/>
        </p:blipFill>
        <p:spPr>
          <a:xfrm>
            <a:off x="3016741" y="2577199"/>
            <a:ext cx="6295528" cy="4125625"/>
          </a:xfrm>
          <a:prstGeom prst="rect">
            <a:avLst/>
          </a:prstGeom>
        </p:spPr>
      </p:pic>
      <p:sp>
        <p:nvSpPr>
          <p:cNvPr id="6" name="Rectangle 5">
            <a:extLst>
              <a:ext uri="{FF2B5EF4-FFF2-40B4-BE49-F238E27FC236}">
                <a16:creationId xmlns:a16="http://schemas.microsoft.com/office/drawing/2014/main" id="{48A485CC-C91E-65CC-69D2-161249BCCE91}"/>
              </a:ext>
            </a:extLst>
          </p:cNvPr>
          <p:cNvSpPr/>
          <p:nvPr/>
        </p:nvSpPr>
        <p:spPr>
          <a:xfrm>
            <a:off x="9468789" y="924154"/>
            <a:ext cx="2589977" cy="57889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333333"/>
                </a:solidFill>
                <a:effectLst/>
                <a:uLnTx/>
                <a:uFillTx/>
                <a:latin typeface="Helvetica Neue"/>
                <a:ea typeface="+mn-ea"/>
                <a:cs typeface="+mn-cs"/>
              </a:rPr>
              <a:t>Project </a:t>
            </a:r>
            <a:r>
              <a:rPr kumimoji="0" lang="en-US" sz="1300" b="1" i="0" u="none" strike="noStrike" kern="1200" cap="none" spc="0" normalizeH="0" baseline="0" noProof="0" dirty="0">
                <a:ln>
                  <a:noFill/>
                </a:ln>
                <a:solidFill>
                  <a:srgbClr val="333333"/>
                </a:solidFill>
                <a:effectLst/>
                <a:uLnTx/>
                <a:uFillTx/>
                <a:latin typeface="Helvetica Neue"/>
                <a:ea typeface="+mn-ea"/>
                <a:cs typeface="+mn-cs"/>
              </a:rPr>
              <a:t>Location Map &amp;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333333"/>
              </a:solidFill>
              <a:effectLst/>
              <a:uLnTx/>
              <a:uFillTx/>
              <a:latin typeface="Helvetica Neu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333333"/>
              </a:solidFill>
              <a:effectLst/>
              <a:uLnTx/>
              <a:uFillTx/>
              <a:latin typeface="Helvetica Neu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333333"/>
              </a:solidFill>
              <a:effectLst/>
              <a:uLnTx/>
              <a:uFillTx/>
              <a:latin typeface="Helvetica Neu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333333"/>
              </a:solidFill>
              <a:effectLst/>
              <a:uLnTx/>
              <a:uFillTx/>
              <a:latin typeface="Helvetica Neu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333333"/>
              </a:solidFill>
              <a:effectLst/>
              <a:uLnTx/>
              <a:uFillTx/>
              <a:latin typeface="Helvetica Neu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333333"/>
              </a:solidFill>
              <a:effectLst/>
              <a:uLnTx/>
              <a:uFillTx/>
              <a:latin typeface="Helvetica Neu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333333"/>
              </a:solidFill>
              <a:effectLst/>
              <a:uLnTx/>
              <a:uFillTx/>
              <a:latin typeface="Helvetica Neu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333333"/>
              </a:solidFill>
              <a:effectLst/>
              <a:uLnTx/>
              <a:uFillTx/>
              <a:latin typeface="Helvetica Neu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333333"/>
              </a:solidFill>
              <a:effectLst/>
              <a:uLnTx/>
              <a:uFillTx/>
              <a:latin typeface="Helvetica Neu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333333"/>
              </a:solidFill>
              <a:effectLst/>
              <a:uLnTx/>
              <a:uFillTx/>
              <a:latin typeface="Helvetica Neu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333333"/>
              </a:solidFill>
              <a:effectLst/>
              <a:uLnTx/>
              <a:uFillTx/>
              <a:latin typeface="Helvetica Neu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333333"/>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33333"/>
                </a:solidFill>
                <a:effectLst/>
                <a:uLnTx/>
                <a:uFillTx/>
                <a:latin typeface="Calibri" panose="020F0502020204030204"/>
                <a:ea typeface="+mn-ea"/>
                <a:cs typeface="+mn-cs"/>
              </a:rPr>
              <a:t>Project No.: 413065-1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33333"/>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33333"/>
                </a:solidFill>
                <a:effectLst/>
                <a:uLnTx/>
                <a:uFillTx/>
                <a:latin typeface="Calibri" panose="020F0502020204030204"/>
                <a:ea typeface="+mn-ea"/>
                <a:cs typeface="+mn-cs"/>
              </a:rPr>
              <a:t>Work Type:  Diverging Diamond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33333"/>
                </a:solidFill>
                <a:effectLst/>
                <a:uLnTx/>
                <a:uFillTx/>
                <a:latin typeface="Calibri" panose="020F0502020204030204"/>
                <a:ea typeface="+mn-ea"/>
                <a:cs typeface="+mn-cs"/>
              </a:rPr>
              <a:t>                       Interchange Construction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33333"/>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33333"/>
                </a:solidFill>
                <a:effectLst/>
                <a:uLnTx/>
                <a:uFillTx/>
                <a:latin typeface="Calibri" panose="020F0502020204030204"/>
                <a:ea typeface="+mn-ea"/>
                <a:cs typeface="+mn-cs"/>
              </a:rPr>
              <a:t>Phase:          Construction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33333"/>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33333"/>
                </a:solidFill>
                <a:effectLst/>
                <a:uLnTx/>
                <a:uFillTx/>
                <a:latin typeface="Calibri" panose="020F0502020204030204"/>
                <a:ea typeface="+mn-ea"/>
                <a:cs typeface="+mn-cs"/>
              </a:rPr>
              <a:t>Limits</a:t>
            </a:r>
            <a:r>
              <a:rPr kumimoji="0" lang="en-US" sz="1000" b="1" i="0" u="none" strike="noStrike" kern="1200" cap="none" spc="0" normalizeH="0" baseline="0" noProof="0" dirty="0">
                <a:ln>
                  <a:noFill/>
                </a:ln>
                <a:solidFill>
                  <a:srgbClr val="333333"/>
                </a:solidFill>
                <a:effectLst/>
                <a:uLnTx/>
                <a:uFillTx/>
                <a:latin typeface="Calibri" panose="020F0502020204030204"/>
                <a:ea typeface="+mn-ea"/>
                <a:cs typeface="+mn-cs"/>
              </a:rPr>
              <a:t>:          I-75/SR 93: </a:t>
            </a:r>
            <a:r>
              <a:rPr kumimoji="0" lang="en-US" sz="1000" b="0" i="0" u="none" strike="noStrike" kern="1200" cap="none" spc="0" normalizeH="0" baseline="0" noProof="0" dirty="0">
                <a:ln>
                  <a:noFill/>
                </a:ln>
                <a:solidFill>
                  <a:srgbClr val="333333"/>
                </a:solidFill>
                <a:effectLst/>
                <a:uLnTx/>
                <a:uFillTx/>
                <a:latin typeface="Calibri" panose="020F0502020204030204"/>
                <a:ea typeface="+mn-ea"/>
                <a:cs typeface="+mn-cs"/>
              </a:rPr>
              <a:t>approximately </a:t>
            </a:r>
          </a:p>
          <a:p>
            <a:pPr marL="62865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33333"/>
                </a:solidFill>
                <a:effectLst/>
                <a:uLnTx/>
                <a:uFillTx/>
                <a:latin typeface="Calibri" panose="020F0502020204030204"/>
                <a:ea typeface="+mn-ea"/>
                <a:cs typeface="+mn-cs"/>
              </a:rPr>
              <a:t>1.5 miles  from Colonial Boulevard to SR 82/Dr. Martin Luther King Jr. Boulevard </a:t>
            </a:r>
          </a:p>
          <a:p>
            <a:pPr marL="62865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33333"/>
                </a:solidFill>
                <a:effectLst/>
                <a:uLnTx/>
                <a:uFillTx/>
                <a:latin typeface="Calibri" panose="020F0502020204030204"/>
                <a:ea typeface="+mn-ea"/>
                <a:cs typeface="+mn-cs"/>
              </a:rPr>
              <a:t>SR 884/Colonial Boulevard: </a:t>
            </a:r>
            <a:r>
              <a:rPr kumimoji="0" lang="en-US" sz="1000" b="0" i="0" u="none" strike="noStrike" kern="1200" cap="none" spc="0" normalizeH="0" baseline="0" noProof="0" dirty="0">
                <a:ln>
                  <a:noFill/>
                </a:ln>
                <a:solidFill>
                  <a:srgbClr val="333333"/>
                </a:solidFill>
                <a:effectLst/>
                <a:uLnTx/>
                <a:uFillTx/>
                <a:latin typeface="Calibri" panose="020F0502020204030204"/>
                <a:ea typeface="+mn-ea"/>
                <a:cs typeface="+mn-cs"/>
              </a:rPr>
              <a:t>approximately 1.6 miles from just west of Colonial Gardens Circle to just east of Dynasty Drive I-75/SR 884 interchange</a:t>
            </a:r>
          </a:p>
          <a:p>
            <a:pPr marL="62865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33333"/>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33333"/>
                </a:solidFill>
                <a:effectLst/>
                <a:uLnTx/>
                <a:uFillTx/>
                <a:latin typeface="Calibri" panose="020F0502020204030204"/>
                <a:ea typeface="+mn-ea"/>
                <a:cs typeface="+mn-cs"/>
              </a:rPr>
              <a:t>Length:            3.1 miles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33333"/>
                </a:solidFill>
                <a:effectLst/>
                <a:uLnTx/>
                <a:uFillTx/>
                <a:latin typeface="Calibri" panose="020F0502020204030204"/>
                <a:ea typeface="+mn-ea"/>
                <a:cs typeface="+mn-cs"/>
              </a:rPr>
              <a:t>City:                 Fort Myers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33333"/>
                </a:solidFill>
                <a:effectLst/>
                <a:uLnTx/>
                <a:uFillTx/>
                <a:latin typeface="Calibri" panose="020F0502020204030204"/>
                <a:ea typeface="+mn-ea"/>
                <a:cs typeface="+mn-cs"/>
              </a:rPr>
              <a:t>County:           Lee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33333"/>
                </a:solidFill>
                <a:effectLst/>
                <a:uLnTx/>
                <a:uFillTx/>
                <a:latin typeface="Calibri" panose="020F0502020204030204"/>
                <a:ea typeface="+mn-ea"/>
                <a:cs typeface="+mn-cs"/>
              </a:rPr>
              <a:t>Road(s):           I-75, SR 884, SR 93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333333"/>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33333"/>
                </a:solidFill>
                <a:effectLst/>
                <a:uLnTx/>
                <a:uFillTx/>
                <a:latin typeface="Calibri" panose="020F0502020204030204"/>
                <a:ea typeface="+mn-ea"/>
                <a:cs typeface="+mn-cs"/>
              </a:rPr>
              <a:t>Construction Cost:                          $52.7 million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33333"/>
                </a:solidFill>
                <a:effectLst/>
                <a:uLnTx/>
                <a:uFillTx/>
                <a:latin typeface="Calibri" panose="020F0502020204030204"/>
                <a:ea typeface="+mn-ea"/>
                <a:cs typeface="+mn-cs"/>
              </a:rPr>
              <a:t>Est. Completion:		 Early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2" descr="No photo description available.">
            <a:hlinkClick r:id="rId5"/>
            <a:extLst>
              <a:ext uri="{FF2B5EF4-FFF2-40B4-BE49-F238E27FC236}">
                <a16:creationId xmlns:a16="http://schemas.microsoft.com/office/drawing/2014/main" id="{6898C091-E05F-BE31-4DAB-0CED28A0AB37}"/>
              </a:ext>
            </a:extLst>
          </p:cNvPr>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95449" y="95749"/>
            <a:ext cx="629380" cy="6293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0A86743-B6CF-EB23-59C4-FBFDFAA4C7CF}"/>
              </a:ext>
            </a:extLst>
          </p:cNvPr>
          <p:cNvSpPr txBox="1"/>
          <p:nvPr/>
        </p:nvSpPr>
        <p:spPr>
          <a:xfrm>
            <a:off x="814491" y="155177"/>
            <a:ext cx="10965246" cy="461665"/>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Diverging Diamond Interchange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(I-75/SR 93 &amp; SR 884/Colonial Blvd. Interchange)</a:t>
            </a:r>
          </a:p>
        </p:txBody>
      </p:sp>
      <p:grpSp>
        <p:nvGrpSpPr>
          <p:cNvPr id="29" name="Group 28">
            <a:extLst>
              <a:ext uri="{FF2B5EF4-FFF2-40B4-BE49-F238E27FC236}">
                <a16:creationId xmlns:a16="http://schemas.microsoft.com/office/drawing/2014/main" id="{7CBAD6B0-1F24-4715-EAC5-6BDED10FF6AD}"/>
              </a:ext>
            </a:extLst>
          </p:cNvPr>
          <p:cNvGrpSpPr/>
          <p:nvPr/>
        </p:nvGrpSpPr>
        <p:grpSpPr>
          <a:xfrm>
            <a:off x="9475470" y="1237437"/>
            <a:ext cx="2583296" cy="1851717"/>
            <a:chOff x="9484495" y="1237437"/>
            <a:chExt cx="2566036" cy="1851717"/>
          </a:xfrm>
        </p:grpSpPr>
        <p:pic>
          <p:nvPicPr>
            <p:cNvPr id="26" name="Picture 2">
              <a:extLst>
                <a:ext uri="{FF2B5EF4-FFF2-40B4-BE49-F238E27FC236}">
                  <a16:creationId xmlns:a16="http://schemas.microsoft.com/office/drawing/2014/main" id="{46076615-90A3-50C5-E732-F344BD5EAB7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54" t="3228" r="1310" b="3245"/>
            <a:stretch/>
          </p:blipFill>
          <p:spPr bwMode="auto">
            <a:xfrm>
              <a:off x="9484495" y="1237437"/>
              <a:ext cx="2566036" cy="18517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A4CA4D2-7C34-A502-8990-D2FCBA3CF4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69814" y="2106549"/>
              <a:ext cx="255463" cy="252315"/>
            </a:xfrm>
            <a:prstGeom prst="rect">
              <a:avLst/>
            </a:prstGeom>
            <a:noFill/>
            <a:extLst>
              <a:ext uri="{909E8E84-426E-40DD-AFC4-6F175D3DCCD1}">
                <a14:hiddenFill xmlns:a14="http://schemas.microsoft.com/office/drawing/2010/main">
                  <a:solidFill>
                    <a:srgbClr val="FFFFFF"/>
                  </a:solidFill>
                </a14:hiddenFill>
              </a:ext>
            </a:extLst>
          </p:spPr>
        </p:pic>
      </p:grpSp>
      <p:sp>
        <p:nvSpPr>
          <p:cNvPr id="57" name="Rectangle 56">
            <a:extLst>
              <a:ext uri="{FF2B5EF4-FFF2-40B4-BE49-F238E27FC236}">
                <a16:creationId xmlns:a16="http://schemas.microsoft.com/office/drawing/2014/main" id="{D31967F0-71FC-618D-907B-6CBAA004E54F}"/>
              </a:ext>
            </a:extLst>
          </p:cNvPr>
          <p:cNvSpPr/>
          <p:nvPr/>
        </p:nvSpPr>
        <p:spPr>
          <a:xfrm>
            <a:off x="141009" y="924448"/>
            <a:ext cx="2719212" cy="57886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333333"/>
                </a:solidFill>
                <a:effectLst/>
                <a:uLnTx/>
                <a:uFillTx/>
                <a:latin typeface="Helvetica Neue"/>
                <a:ea typeface="+mn-ea"/>
                <a:cs typeface="+mn-cs"/>
              </a:rPr>
              <a:t>Project</a:t>
            </a:r>
            <a:r>
              <a:rPr kumimoji="0" lang="en-US" sz="1300" b="1" i="0" u="none" strike="noStrike" kern="1200" cap="none" spc="0" normalizeH="0" baseline="0" noProof="0" dirty="0">
                <a:ln>
                  <a:noFill/>
                </a:ln>
                <a:solidFill>
                  <a:srgbClr val="333333"/>
                </a:solidFill>
                <a:effectLst/>
                <a:uLnTx/>
                <a:uFillTx/>
                <a:latin typeface="Helvetica Neue"/>
                <a:ea typeface="+mn-ea"/>
                <a:cs typeface="+mn-cs"/>
              </a:rPr>
              <a:t> Description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333333"/>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333333"/>
                </a:solidFill>
                <a:effectLst/>
                <a:uLnTx/>
                <a:uFillTx/>
                <a:latin typeface="Calibri" panose="020F0502020204030204"/>
                <a:ea typeface="+mn-ea"/>
                <a:cs typeface="+mn-cs"/>
              </a:rPr>
              <a:t>I-75 at Colonial Boulevard (SR 884) improvements involve the reconfiguration of the I-75 at Colonial Boulevard Interchange to a Diverging Diamond Interchange (DDI).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333333"/>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333333"/>
                </a:solidFill>
                <a:effectLst/>
                <a:uLnTx/>
                <a:uFillTx/>
                <a:latin typeface="Calibri" panose="020F0502020204030204"/>
                <a:ea typeface="+mn-ea"/>
                <a:cs typeface="+mn-cs"/>
              </a:rPr>
              <a:t>The improvements will enhance access to I-75, as well as improve overall safety, increase capacity, and facilitate emergency evacuation within the County. In addition, the improvements will help serve travel demands created by anticipated countywide population and employment growth.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333333"/>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333333"/>
                </a:solidFill>
                <a:effectLst/>
                <a:uLnTx/>
                <a:uFillTx/>
                <a:latin typeface="Calibri" panose="020F0502020204030204"/>
                <a:ea typeface="+mn-ea"/>
                <a:cs typeface="+mn-cs"/>
              </a:rPr>
              <a:t>Other improvements along Colonial Boulevard include a Continuous Flow Intersection (CFI) at the intersection of Six Mile Cypress Parkway/Ortiz Avenue and a Superstreet Intersection at the Colonial Boulevard/Forum Boulevard intersection.</a:t>
            </a: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2" descr="Florida State Road 884 - Wikipedia">
            <a:extLst>
              <a:ext uri="{FF2B5EF4-FFF2-40B4-BE49-F238E27FC236}">
                <a16:creationId xmlns:a16="http://schemas.microsoft.com/office/drawing/2014/main" id="{CE3DC9C6-D5A9-F1E7-9157-8965784925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92597" y="6189613"/>
            <a:ext cx="335282" cy="2620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lorida State Road 884 - Wikipedia">
            <a:extLst>
              <a:ext uri="{FF2B5EF4-FFF2-40B4-BE49-F238E27FC236}">
                <a16:creationId xmlns:a16="http://schemas.microsoft.com/office/drawing/2014/main" id="{F5F67998-E7BD-0A9E-B87C-02EFD526F4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1635" y="3136050"/>
            <a:ext cx="244721" cy="1912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a:extLst>
              <a:ext uri="{FF2B5EF4-FFF2-40B4-BE49-F238E27FC236}">
                <a16:creationId xmlns:a16="http://schemas.microsoft.com/office/drawing/2014/main" id="{3975F017-9664-EC91-B4D1-6FFD16342B9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96476" y="3545070"/>
            <a:ext cx="230423" cy="225102"/>
          </a:xfrm>
          <a:prstGeom prst="rect">
            <a:avLst/>
          </a:prstGeom>
          <a:noFill/>
        </p:spPr>
      </p:pic>
      <p:pic>
        <p:nvPicPr>
          <p:cNvPr id="15" name="Picture 14">
            <a:extLst>
              <a:ext uri="{FF2B5EF4-FFF2-40B4-BE49-F238E27FC236}">
                <a16:creationId xmlns:a16="http://schemas.microsoft.com/office/drawing/2014/main" id="{2B3D4938-B774-A74A-EF17-2221438FFC9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3214" y="3509160"/>
            <a:ext cx="230423" cy="225102"/>
          </a:xfrm>
          <a:prstGeom prst="rect">
            <a:avLst/>
          </a:prstGeom>
          <a:noFill/>
        </p:spPr>
      </p:pic>
      <p:grpSp>
        <p:nvGrpSpPr>
          <p:cNvPr id="50" name="Group 49">
            <a:extLst>
              <a:ext uri="{FF2B5EF4-FFF2-40B4-BE49-F238E27FC236}">
                <a16:creationId xmlns:a16="http://schemas.microsoft.com/office/drawing/2014/main" id="{62DC2616-B0A6-3468-E9A6-B0E65CB30410}"/>
              </a:ext>
            </a:extLst>
          </p:cNvPr>
          <p:cNvGrpSpPr/>
          <p:nvPr/>
        </p:nvGrpSpPr>
        <p:grpSpPr>
          <a:xfrm>
            <a:off x="3016741" y="934961"/>
            <a:ext cx="2031741" cy="1348345"/>
            <a:chOff x="180268" y="4762806"/>
            <a:chExt cx="2865503" cy="1910336"/>
          </a:xfrm>
        </p:grpSpPr>
        <p:pic>
          <p:nvPicPr>
            <p:cNvPr id="19" name="Picture 2">
              <a:extLst>
                <a:ext uri="{FF2B5EF4-FFF2-40B4-BE49-F238E27FC236}">
                  <a16:creationId xmlns:a16="http://schemas.microsoft.com/office/drawing/2014/main" id="{1ED9A595-877F-9E24-D319-7B5C25873E1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268" y="4762806"/>
              <a:ext cx="2865503" cy="1910336"/>
            </a:xfrm>
            <a:prstGeom prst="rect">
              <a:avLst/>
            </a:prstGeom>
            <a:solidFill>
              <a:srgbClr val="FFFFFF"/>
            </a:solidFill>
            <a:ln w="3175">
              <a:solidFill>
                <a:schemeClr val="tx1"/>
              </a:solidFill>
            </a:ln>
          </p:spPr>
        </p:pic>
        <p:pic>
          <p:nvPicPr>
            <p:cNvPr id="23" name="Picture 14">
              <a:extLst>
                <a:ext uri="{FF2B5EF4-FFF2-40B4-BE49-F238E27FC236}">
                  <a16:creationId xmlns:a16="http://schemas.microsoft.com/office/drawing/2014/main" id="{61934942-D47C-462C-275E-4DB01F458A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189" y="5352287"/>
              <a:ext cx="152760" cy="15276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a:extLst>
                <a:ext uri="{FF2B5EF4-FFF2-40B4-BE49-F238E27FC236}">
                  <a16:creationId xmlns:a16="http://schemas.microsoft.com/office/drawing/2014/main" id="{FDCF59DD-1D1D-5361-8B8A-088FCB06A4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35678" y="6350199"/>
              <a:ext cx="262704" cy="262704"/>
            </a:xfrm>
            <a:prstGeom prst="rect">
              <a:avLst/>
            </a:prstGeom>
            <a:noFill/>
            <a:extLst>
              <a:ext uri="{909E8E84-426E-40DD-AFC4-6F175D3DCCD1}">
                <a14:hiddenFill xmlns:a14="http://schemas.microsoft.com/office/drawing/2010/main">
                  <a:solidFill>
                    <a:srgbClr val="FFFFFF"/>
                  </a:solidFill>
                </a14:hiddenFill>
              </a:ext>
            </a:extLst>
          </p:spPr>
        </p:pic>
        <p:sp>
          <p:nvSpPr>
            <p:cNvPr id="34" name="Circle: Hollow 33">
              <a:extLst>
                <a:ext uri="{FF2B5EF4-FFF2-40B4-BE49-F238E27FC236}">
                  <a16:creationId xmlns:a16="http://schemas.microsoft.com/office/drawing/2014/main" id="{775B4D09-AEAC-2498-1B44-A60CF71CA4E1}"/>
                </a:ext>
              </a:extLst>
            </p:cNvPr>
            <p:cNvSpPr/>
            <p:nvPr/>
          </p:nvSpPr>
          <p:spPr>
            <a:xfrm>
              <a:off x="2693338" y="4857528"/>
              <a:ext cx="230954" cy="230954"/>
            </a:xfrm>
            <a:prstGeom prst="donut">
              <a:avLst>
                <a:gd name="adj" fmla="val 2037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5" name="Group 34">
              <a:extLst>
                <a:ext uri="{FF2B5EF4-FFF2-40B4-BE49-F238E27FC236}">
                  <a16:creationId xmlns:a16="http://schemas.microsoft.com/office/drawing/2014/main" id="{0A6B1E6D-4921-7EE0-AA3F-5C21D15E2B29}"/>
                </a:ext>
              </a:extLst>
            </p:cNvPr>
            <p:cNvGrpSpPr/>
            <p:nvPr/>
          </p:nvGrpSpPr>
          <p:grpSpPr>
            <a:xfrm rot="10800000">
              <a:off x="2780277" y="4867854"/>
              <a:ext cx="57074" cy="210302"/>
              <a:chOff x="4702621" y="1234936"/>
              <a:chExt cx="156762" cy="563053"/>
            </a:xfrm>
          </p:grpSpPr>
          <p:sp>
            <p:nvSpPr>
              <p:cNvPr id="36" name="Isosceles Triangle 35">
                <a:extLst>
                  <a:ext uri="{FF2B5EF4-FFF2-40B4-BE49-F238E27FC236}">
                    <a16:creationId xmlns:a16="http://schemas.microsoft.com/office/drawing/2014/main" id="{604ADAF0-64F8-5B65-1332-BE11384BD15D}"/>
                  </a:ext>
                </a:extLst>
              </p:cNvPr>
              <p:cNvSpPr/>
              <p:nvPr/>
            </p:nvSpPr>
            <p:spPr>
              <a:xfrm>
                <a:off x="4702621" y="1234936"/>
                <a:ext cx="156751" cy="2817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Isosceles Triangle 36">
                <a:extLst>
                  <a:ext uri="{FF2B5EF4-FFF2-40B4-BE49-F238E27FC236}">
                    <a16:creationId xmlns:a16="http://schemas.microsoft.com/office/drawing/2014/main" id="{B4CDEBC3-0739-61F8-351D-A5C8B11CDA15}"/>
                  </a:ext>
                </a:extLst>
              </p:cNvPr>
              <p:cNvSpPr/>
              <p:nvPr/>
            </p:nvSpPr>
            <p:spPr>
              <a:xfrm flipV="1">
                <a:off x="4702629" y="1516282"/>
                <a:ext cx="156754" cy="2817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pic>
        <p:nvPicPr>
          <p:cNvPr id="20" name="Picture 4">
            <a:extLst>
              <a:ext uri="{FF2B5EF4-FFF2-40B4-BE49-F238E27FC236}">
                <a16:creationId xmlns:a16="http://schemas.microsoft.com/office/drawing/2014/main" id="{D9BE171B-2BFD-E1C7-990E-5C346EE2CFF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33810" y="934960"/>
            <a:ext cx="2031741" cy="1348345"/>
          </a:xfrm>
          <a:prstGeom prst="rect">
            <a:avLst/>
          </a:prstGeom>
          <a:solidFill>
            <a:srgbClr val="FFFFFF"/>
          </a:solidFill>
          <a:ln w="3175">
            <a:solidFill>
              <a:schemeClr val="tx1"/>
            </a:solidFill>
          </a:ln>
        </p:spPr>
      </p:pic>
      <p:pic>
        <p:nvPicPr>
          <p:cNvPr id="28" name="Picture 14">
            <a:extLst>
              <a:ext uri="{FF2B5EF4-FFF2-40B4-BE49-F238E27FC236}">
                <a16:creationId xmlns:a16="http://schemas.microsoft.com/office/drawing/2014/main" id="{A583981A-E48E-77DD-0EF9-E552FF49D06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189588">
            <a:off x="5252624" y="2067028"/>
            <a:ext cx="210806" cy="20984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84E3573D-34CF-9A3D-838B-10CC42604328}"/>
              </a:ext>
            </a:extLst>
          </p:cNvPr>
          <p:cNvGrpSpPr/>
          <p:nvPr/>
        </p:nvGrpSpPr>
        <p:grpSpPr>
          <a:xfrm>
            <a:off x="6926460" y="1012683"/>
            <a:ext cx="163754" cy="163011"/>
            <a:chOff x="6926460" y="1012683"/>
            <a:chExt cx="163754" cy="163011"/>
          </a:xfrm>
        </p:grpSpPr>
        <p:sp>
          <p:nvSpPr>
            <p:cNvPr id="38" name="Circle: Hollow 37">
              <a:extLst>
                <a:ext uri="{FF2B5EF4-FFF2-40B4-BE49-F238E27FC236}">
                  <a16:creationId xmlns:a16="http://schemas.microsoft.com/office/drawing/2014/main" id="{EBC97E7F-6BB6-BB83-CDC5-8507FD11BD99}"/>
                </a:ext>
              </a:extLst>
            </p:cNvPr>
            <p:cNvSpPr/>
            <p:nvPr/>
          </p:nvSpPr>
          <p:spPr>
            <a:xfrm>
              <a:off x="6926460" y="1012683"/>
              <a:ext cx="163754" cy="163011"/>
            </a:xfrm>
            <a:prstGeom prst="donut">
              <a:avLst>
                <a:gd name="adj" fmla="val 2037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9" name="Group 38">
              <a:extLst>
                <a:ext uri="{FF2B5EF4-FFF2-40B4-BE49-F238E27FC236}">
                  <a16:creationId xmlns:a16="http://schemas.microsoft.com/office/drawing/2014/main" id="{3EB67FEB-0C9B-973E-0030-B53AE6E629DA}"/>
                </a:ext>
              </a:extLst>
            </p:cNvPr>
            <p:cNvGrpSpPr/>
            <p:nvPr/>
          </p:nvGrpSpPr>
          <p:grpSpPr>
            <a:xfrm rot="8100000">
              <a:off x="6988104" y="1019971"/>
              <a:ext cx="40465" cy="148434"/>
              <a:chOff x="4702629" y="1234936"/>
              <a:chExt cx="156754" cy="563053"/>
            </a:xfrm>
          </p:grpSpPr>
          <p:sp>
            <p:nvSpPr>
              <p:cNvPr id="40" name="Isosceles Triangle 39">
                <a:extLst>
                  <a:ext uri="{FF2B5EF4-FFF2-40B4-BE49-F238E27FC236}">
                    <a16:creationId xmlns:a16="http://schemas.microsoft.com/office/drawing/2014/main" id="{CEE446A5-1A2F-50EC-4278-6D3AF0F5A52B}"/>
                  </a:ext>
                </a:extLst>
              </p:cNvPr>
              <p:cNvSpPr/>
              <p:nvPr/>
            </p:nvSpPr>
            <p:spPr>
              <a:xfrm>
                <a:off x="4702629" y="1234936"/>
                <a:ext cx="156754" cy="28170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Isosceles Triangle 40">
                <a:extLst>
                  <a:ext uri="{FF2B5EF4-FFF2-40B4-BE49-F238E27FC236}">
                    <a16:creationId xmlns:a16="http://schemas.microsoft.com/office/drawing/2014/main" id="{FBF4B338-B73D-1A43-895D-FEC8E71ED97D}"/>
                  </a:ext>
                </a:extLst>
              </p:cNvPr>
              <p:cNvSpPr/>
              <p:nvPr/>
            </p:nvSpPr>
            <p:spPr>
              <a:xfrm flipV="1">
                <a:off x="4702629" y="1516282"/>
                <a:ext cx="156754" cy="2817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52" name="Group 51">
            <a:extLst>
              <a:ext uri="{FF2B5EF4-FFF2-40B4-BE49-F238E27FC236}">
                <a16:creationId xmlns:a16="http://schemas.microsoft.com/office/drawing/2014/main" id="{5B3989E7-28EA-5203-D37B-0A5C27136B58}"/>
              </a:ext>
            </a:extLst>
          </p:cNvPr>
          <p:cNvGrpSpPr/>
          <p:nvPr/>
        </p:nvGrpSpPr>
        <p:grpSpPr>
          <a:xfrm>
            <a:off x="7267411" y="934960"/>
            <a:ext cx="2031745" cy="1348347"/>
            <a:chOff x="6146458" y="4762805"/>
            <a:chExt cx="2865509" cy="1910339"/>
          </a:xfrm>
        </p:grpSpPr>
        <p:pic>
          <p:nvPicPr>
            <p:cNvPr id="21" name="Picture 6">
              <a:extLst>
                <a:ext uri="{FF2B5EF4-FFF2-40B4-BE49-F238E27FC236}">
                  <a16:creationId xmlns:a16="http://schemas.microsoft.com/office/drawing/2014/main" id="{CE8920F8-707E-BF58-BB43-6644C1EFE41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46458" y="4762805"/>
              <a:ext cx="2865509" cy="1910339"/>
            </a:xfrm>
            <a:prstGeom prst="rect">
              <a:avLst/>
            </a:prstGeom>
            <a:solidFill>
              <a:srgbClr val="FFFFFF"/>
            </a:solidFill>
            <a:ln w="3175">
              <a:solidFill>
                <a:schemeClr val="tx1"/>
              </a:solidFill>
            </a:ln>
          </p:spPr>
        </p:pic>
        <p:pic>
          <p:nvPicPr>
            <p:cNvPr id="31" name="Picture 14">
              <a:extLst>
                <a:ext uri="{FF2B5EF4-FFF2-40B4-BE49-F238E27FC236}">
                  <a16:creationId xmlns:a16="http://schemas.microsoft.com/office/drawing/2014/main" id="{BDDDDD65-57C0-648B-00A0-DA8DBCC9ED8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10205" y="6220275"/>
              <a:ext cx="364041" cy="36404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a:extLst>
                <a:ext uri="{FF2B5EF4-FFF2-40B4-BE49-F238E27FC236}">
                  <a16:creationId xmlns:a16="http://schemas.microsoft.com/office/drawing/2014/main" id="{7B7AA76D-A8FA-7FBE-9F9B-631C50ABDCB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7231" y="4924554"/>
              <a:ext cx="127506" cy="127506"/>
            </a:xfrm>
            <a:prstGeom prst="rect">
              <a:avLst/>
            </a:prstGeom>
            <a:noFill/>
            <a:extLst>
              <a:ext uri="{909E8E84-426E-40DD-AFC4-6F175D3DCCD1}">
                <a14:hiddenFill xmlns:a14="http://schemas.microsoft.com/office/drawing/2010/main">
                  <a:solidFill>
                    <a:srgbClr val="FFFFFF"/>
                  </a:solidFill>
                </a14:hiddenFill>
              </a:ext>
            </a:extLst>
          </p:spPr>
        </p:pic>
        <p:sp>
          <p:nvSpPr>
            <p:cNvPr id="42" name="Circle: Hollow 41">
              <a:extLst>
                <a:ext uri="{FF2B5EF4-FFF2-40B4-BE49-F238E27FC236}">
                  <a16:creationId xmlns:a16="http://schemas.microsoft.com/office/drawing/2014/main" id="{67A0B9A4-BB57-CAF5-97D8-1346C00301EB}"/>
                </a:ext>
              </a:extLst>
            </p:cNvPr>
            <p:cNvSpPr/>
            <p:nvPr/>
          </p:nvSpPr>
          <p:spPr>
            <a:xfrm>
              <a:off x="8703938" y="4865374"/>
              <a:ext cx="230954" cy="230954"/>
            </a:xfrm>
            <a:prstGeom prst="donut">
              <a:avLst>
                <a:gd name="adj" fmla="val 2037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3" name="Group 42">
              <a:extLst>
                <a:ext uri="{FF2B5EF4-FFF2-40B4-BE49-F238E27FC236}">
                  <a16:creationId xmlns:a16="http://schemas.microsoft.com/office/drawing/2014/main" id="{F56C8B6F-8A0D-2794-64D0-B3FF231A20D7}"/>
                </a:ext>
              </a:extLst>
            </p:cNvPr>
            <p:cNvGrpSpPr/>
            <p:nvPr/>
          </p:nvGrpSpPr>
          <p:grpSpPr>
            <a:xfrm>
              <a:off x="8790879" y="4875700"/>
              <a:ext cx="57071" cy="210302"/>
              <a:chOff x="4702629" y="1234936"/>
              <a:chExt cx="156754" cy="563053"/>
            </a:xfrm>
          </p:grpSpPr>
          <p:sp>
            <p:nvSpPr>
              <p:cNvPr id="44" name="Isosceles Triangle 43">
                <a:extLst>
                  <a:ext uri="{FF2B5EF4-FFF2-40B4-BE49-F238E27FC236}">
                    <a16:creationId xmlns:a16="http://schemas.microsoft.com/office/drawing/2014/main" id="{08A15C0F-83E4-1E47-B10D-F54E4CFA0E85}"/>
                  </a:ext>
                </a:extLst>
              </p:cNvPr>
              <p:cNvSpPr/>
              <p:nvPr/>
            </p:nvSpPr>
            <p:spPr>
              <a:xfrm>
                <a:off x="4702629" y="1234936"/>
                <a:ext cx="156754" cy="28170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Isosceles Triangle 44">
                <a:extLst>
                  <a:ext uri="{FF2B5EF4-FFF2-40B4-BE49-F238E27FC236}">
                    <a16:creationId xmlns:a16="http://schemas.microsoft.com/office/drawing/2014/main" id="{F54BD383-448A-3206-3F15-432601A1C087}"/>
                  </a:ext>
                </a:extLst>
              </p:cNvPr>
              <p:cNvSpPr/>
              <p:nvPr/>
            </p:nvSpPr>
            <p:spPr>
              <a:xfrm flipV="1">
                <a:off x="4702629" y="1516282"/>
                <a:ext cx="156754" cy="2817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pic>
        <p:nvPicPr>
          <p:cNvPr id="4" name="Picture 2" descr="Florida State Road 884 - Wikipedia">
            <a:extLst>
              <a:ext uri="{FF2B5EF4-FFF2-40B4-BE49-F238E27FC236}">
                <a16:creationId xmlns:a16="http://schemas.microsoft.com/office/drawing/2014/main" id="{CB7B1855-F10A-C9E1-5881-5632CE5A14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52124" y="1303913"/>
            <a:ext cx="228629" cy="1820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lorida State Road 884 - Wikipedia">
            <a:extLst>
              <a:ext uri="{FF2B5EF4-FFF2-40B4-BE49-F238E27FC236}">
                <a16:creationId xmlns:a16="http://schemas.microsoft.com/office/drawing/2014/main" id="{6E3A473C-55FA-7D2D-3258-C30585033F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16824" y="1274719"/>
            <a:ext cx="228629" cy="1820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lorida State Road 884 - Wikipedia">
            <a:extLst>
              <a:ext uri="{FF2B5EF4-FFF2-40B4-BE49-F238E27FC236}">
                <a16:creationId xmlns:a16="http://schemas.microsoft.com/office/drawing/2014/main" id="{CBC8D695-FB91-9F9C-7B28-54FBC527E9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9876020">
            <a:off x="6560652" y="1666808"/>
            <a:ext cx="228629" cy="1820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lorida State Road 884 - Wikipedia">
            <a:extLst>
              <a:ext uri="{FF2B5EF4-FFF2-40B4-BE49-F238E27FC236}">
                <a16:creationId xmlns:a16="http://schemas.microsoft.com/office/drawing/2014/main" id="{D10935CD-EEBC-031B-27FA-2EF62AFC9D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6994">
            <a:off x="4798595" y="1732325"/>
            <a:ext cx="178074" cy="1418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lorida State Road 884 - Wikipedia">
            <a:extLst>
              <a:ext uri="{FF2B5EF4-FFF2-40B4-BE49-F238E27FC236}">
                <a16:creationId xmlns:a16="http://schemas.microsoft.com/office/drawing/2014/main" id="{5452B29A-FC17-3CE6-32CC-A332E970F8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55151">
            <a:off x="3533960" y="1661419"/>
            <a:ext cx="178074" cy="14181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9799309-ED44-0CA6-8EE0-B5EDFF48DC20}"/>
              </a:ext>
            </a:extLst>
          </p:cNvPr>
          <p:cNvSpPr txBox="1"/>
          <p:nvPr/>
        </p:nvSpPr>
        <p:spPr>
          <a:xfrm>
            <a:off x="7267411" y="6265495"/>
            <a:ext cx="1953036" cy="306380"/>
          </a:xfrm>
          <a:prstGeom prst="rect">
            <a:avLst/>
          </a:prstGeom>
          <a:solidFill>
            <a:srgbClr val="FFFFFF">
              <a:alpha val="6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Proposed Improvement</a:t>
            </a:r>
          </a:p>
        </p:txBody>
      </p:sp>
      <p:grpSp>
        <p:nvGrpSpPr>
          <p:cNvPr id="27" name="Group 26">
            <a:extLst>
              <a:ext uri="{FF2B5EF4-FFF2-40B4-BE49-F238E27FC236}">
                <a16:creationId xmlns:a16="http://schemas.microsoft.com/office/drawing/2014/main" id="{E0456DEE-18B7-6239-96C9-3AF80AA2DB84}"/>
              </a:ext>
            </a:extLst>
          </p:cNvPr>
          <p:cNvGrpSpPr/>
          <p:nvPr/>
        </p:nvGrpSpPr>
        <p:grpSpPr>
          <a:xfrm rot="8227812">
            <a:off x="8947331" y="2652372"/>
            <a:ext cx="245856" cy="244740"/>
            <a:chOff x="6926460" y="1012683"/>
            <a:chExt cx="163754" cy="163011"/>
          </a:xfrm>
        </p:grpSpPr>
        <p:sp>
          <p:nvSpPr>
            <p:cNvPr id="30" name="Circle: Hollow 29">
              <a:extLst>
                <a:ext uri="{FF2B5EF4-FFF2-40B4-BE49-F238E27FC236}">
                  <a16:creationId xmlns:a16="http://schemas.microsoft.com/office/drawing/2014/main" id="{535D74DB-BE0D-ECDA-9E94-066C69B4E90D}"/>
                </a:ext>
              </a:extLst>
            </p:cNvPr>
            <p:cNvSpPr/>
            <p:nvPr/>
          </p:nvSpPr>
          <p:spPr>
            <a:xfrm>
              <a:off x="6926460" y="1012683"/>
              <a:ext cx="163754" cy="163011"/>
            </a:xfrm>
            <a:prstGeom prst="donut">
              <a:avLst>
                <a:gd name="adj" fmla="val 2037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3" name="Group 32">
              <a:extLst>
                <a:ext uri="{FF2B5EF4-FFF2-40B4-BE49-F238E27FC236}">
                  <a16:creationId xmlns:a16="http://schemas.microsoft.com/office/drawing/2014/main" id="{E49ECBC1-DBD7-C38E-A25C-EE5904225735}"/>
                </a:ext>
              </a:extLst>
            </p:cNvPr>
            <p:cNvGrpSpPr/>
            <p:nvPr/>
          </p:nvGrpSpPr>
          <p:grpSpPr>
            <a:xfrm rot="8100000">
              <a:off x="6988104" y="1019971"/>
              <a:ext cx="40465" cy="148434"/>
              <a:chOff x="4702629" y="1234936"/>
              <a:chExt cx="156754" cy="563053"/>
            </a:xfrm>
          </p:grpSpPr>
          <p:sp>
            <p:nvSpPr>
              <p:cNvPr id="46" name="Isosceles Triangle 45">
                <a:extLst>
                  <a:ext uri="{FF2B5EF4-FFF2-40B4-BE49-F238E27FC236}">
                    <a16:creationId xmlns:a16="http://schemas.microsoft.com/office/drawing/2014/main" id="{E91A0524-34FF-289C-A55A-03641E7D8179}"/>
                  </a:ext>
                </a:extLst>
              </p:cNvPr>
              <p:cNvSpPr/>
              <p:nvPr/>
            </p:nvSpPr>
            <p:spPr>
              <a:xfrm>
                <a:off x="4702629" y="1234936"/>
                <a:ext cx="156754" cy="28170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Isosceles Triangle 46">
                <a:extLst>
                  <a:ext uri="{FF2B5EF4-FFF2-40B4-BE49-F238E27FC236}">
                    <a16:creationId xmlns:a16="http://schemas.microsoft.com/office/drawing/2014/main" id="{4D4EF5F6-079E-F562-2718-2758DC9241B6}"/>
                  </a:ext>
                </a:extLst>
              </p:cNvPr>
              <p:cNvSpPr/>
              <p:nvPr/>
            </p:nvSpPr>
            <p:spPr>
              <a:xfrm flipV="1">
                <a:off x="4702629" y="1516282"/>
                <a:ext cx="156754" cy="2817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73246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A5C034A7-2D53-DA4B-BA80-5A7C7E622105}"/>
              </a:ext>
            </a:extLst>
          </p:cNvPr>
          <p:cNvSpPr/>
          <p:nvPr/>
        </p:nvSpPr>
        <p:spPr>
          <a:xfrm>
            <a:off x="0" y="-10022"/>
            <a:ext cx="12223428" cy="7253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108F0BD8-3565-EE0D-D076-B5FA47D5A06F}"/>
              </a:ext>
            </a:extLst>
          </p:cNvPr>
          <p:cNvSpPr txBox="1"/>
          <p:nvPr/>
        </p:nvSpPr>
        <p:spPr>
          <a:xfrm>
            <a:off x="8938054" y="73688"/>
            <a:ext cx="3261239"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4" name="Picture 2" descr="No photo description available.">
            <a:hlinkClick r:id="rId3"/>
            <a:extLst>
              <a:ext uri="{FF2B5EF4-FFF2-40B4-BE49-F238E27FC236}">
                <a16:creationId xmlns:a16="http://schemas.microsoft.com/office/drawing/2014/main" id="{AFB87FAC-FDEC-54C3-5A78-7856D498A653}"/>
              </a:ext>
            </a:extLst>
          </p:cNvPr>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103077" y="85727"/>
            <a:ext cx="533895" cy="533895"/>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E416E16E-4663-DF45-FE36-401CA2037620}"/>
              </a:ext>
            </a:extLst>
          </p:cNvPr>
          <p:cNvSpPr txBox="1"/>
          <p:nvPr/>
        </p:nvSpPr>
        <p:spPr>
          <a:xfrm>
            <a:off x="8866849" y="121842"/>
            <a:ext cx="3309021"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I-75/SR 93 &amp; SR 884/Colonial Blvd. Interchange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Project No. 413065-1</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4" name="Group 33">
            <a:extLst>
              <a:ext uri="{FF2B5EF4-FFF2-40B4-BE49-F238E27FC236}">
                <a16:creationId xmlns:a16="http://schemas.microsoft.com/office/drawing/2014/main" id="{F4F1A6B6-F881-2E30-098F-49383090DBDF}"/>
              </a:ext>
            </a:extLst>
          </p:cNvPr>
          <p:cNvGrpSpPr/>
          <p:nvPr/>
        </p:nvGrpSpPr>
        <p:grpSpPr>
          <a:xfrm>
            <a:off x="740455" y="121842"/>
            <a:ext cx="2088907" cy="461665"/>
            <a:chOff x="732827" y="140153"/>
            <a:chExt cx="2088907" cy="461665"/>
          </a:xfrm>
        </p:grpSpPr>
        <p:sp>
          <p:nvSpPr>
            <p:cNvPr id="36" name="TextBox 35">
              <a:extLst>
                <a:ext uri="{FF2B5EF4-FFF2-40B4-BE49-F238E27FC236}">
                  <a16:creationId xmlns:a16="http://schemas.microsoft.com/office/drawing/2014/main" id="{43B21E9D-7CB5-1A80-AE14-E41718120C95}"/>
                </a:ext>
              </a:extLst>
            </p:cNvPr>
            <p:cNvSpPr txBox="1"/>
            <p:nvPr/>
          </p:nvSpPr>
          <p:spPr>
            <a:xfrm>
              <a:off x="1727488" y="140153"/>
              <a:ext cx="1094246" cy="461665"/>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rPr>
                <a:t>Communications</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Brian Bollas</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(813) 262-8549</a:t>
              </a:r>
            </a:p>
          </p:txBody>
        </p:sp>
        <p:cxnSp>
          <p:nvCxnSpPr>
            <p:cNvPr id="38" name="Straight Connector 37">
              <a:extLst>
                <a:ext uri="{FF2B5EF4-FFF2-40B4-BE49-F238E27FC236}">
                  <a16:creationId xmlns:a16="http://schemas.microsoft.com/office/drawing/2014/main" id="{1243C454-309D-8E4F-75EB-D2E8677F5211}"/>
                </a:ext>
              </a:extLst>
            </p:cNvPr>
            <p:cNvCxnSpPr>
              <a:cxnSpLocks/>
            </p:cNvCxnSpPr>
            <p:nvPr/>
          </p:nvCxnSpPr>
          <p:spPr>
            <a:xfrm>
              <a:off x="1656283" y="209696"/>
              <a:ext cx="0" cy="3201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9C9CF95-2E0B-A711-66DE-6746125F3A99}"/>
                </a:ext>
              </a:extLst>
            </p:cNvPr>
            <p:cNvSpPr txBox="1"/>
            <p:nvPr/>
          </p:nvSpPr>
          <p:spPr>
            <a:xfrm>
              <a:off x="732827" y="140153"/>
              <a:ext cx="899253" cy="461665"/>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rPr>
                <a:t>Construction PM</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Calibri" panose="020F0502020204030204"/>
                  <a:ea typeface="+mn-ea"/>
                  <a:cs typeface="+mn-cs"/>
                </a:rPr>
                <a:t>David Jones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Calibri" panose="020F0502020204030204"/>
                  <a:ea typeface="+mn-ea"/>
                  <a:cs typeface="+mn-cs"/>
                </a:rPr>
                <a:t> (863) 519-2345</a:t>
              </a: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aphicFrame>
        <p:nvGraphicFramePr>
          <p:cNvPr id="12" name="Table 11">
            <a:extLst>
              <a:ext uri="{FF2B5EF4-FFF2-40B4-BE49-F238E27FC236}">
                <a16:creationId xmlns:a16="http://schemas.microsoft.com/office/drawing/2014/main" id="{2FE8E5CD-C65A-3568-3A63-AD3BA0A24D3F}"/>
              </a:ext>
            </a:extLst>
          </p:cNvPr>
          <p:cNvGraphicFramePr>
            <a:graphicFrameLocks noGrp="1"/>
          </p:cNvGraphicFramePr>
          <p:nvPr/>
        </p:nvGraphicFramePr>
        <p:xfrm>
          <a:off x="1381921" y="2807261"/>
          <a:ext cx="7420924" cy="3671699"/>
        </p:xfrm>
        <a:graphic>
          <a:graphicData uri="http://schemas.openxmlformats.org/drawingml/2006/table">
            <a:tbl>
              <a:tblPr/>
              <a:tblGrid>
                <a:gridCol w="1102259">
                  <a:extLst>
                    <a:ext uri="{9D8B030D-6E8A-4147-A177-3AD203B41FA5}">
                      <a16:colId xmlns:a16="http://schemas.microsoft.com/office/drawing/2014/main" val="3750377104"/>
                    </a:ext>
                  </a:extLst>
                </a:gridCol>
                <a:gridCol w="329493">
                  <a:extLst>
                    <a:ext uri="{9D8B030D-6E8A-4147-A177-3AD203B41FA5}">
                      <a16:colId xmlns:a16="http://schemas.microsoft.com/office/drawing/2014/main" val="4225872013"/>
                    </a:ext>
                  </a:extLst>
                </a:gridCol>
                <a:gridCol w="855596">
                  <a:extLst>
                    <a:ext uri="{9D8B030D-6E8A-4147-A177-3AD203B41FA5}">
                      <a16:colId xmlns:a16="http://schemas.microsoft.com/office/drawing/2014/main" val="3007036594"/>
                    </a:ext>
                  </a:extLst>
                </a:gridCol>
                <a:gridCol w="855596">
                  <a:extLst>
                    <a:ext uri="{9D8B030D-6E8A-4147-A177-3AD203B41FA5}">
                      <a16:colId xmlns:a16="http://schemas.microsoft.com/office/drawing/2014/main" val="1655646905"/>
                    </a:ext>
                  </a:extLst>
                </a:gridCol>
                <a:gridCol w="855596">
                  <a:extLst>
                    <a:ext uri="{9D8B030D-6E8A-4147-A177-3AD203B41FA5}">
                      <a16:colId xmlns:a16="http://schemas.microsoft.com/office/drawing/2014/main" val="3491021661"/>
                    </a:ext>
                  </a:extLst>
                </a:gridCol>
                <a:gridCol w="855596">
                  <a:extLst>
                    <a:ext uri="{9D8B030D-6E8A-4147-A177-3AD203B41FA5}">
                      <a16:colId xmlns:a16="http://schemas.microsoft.com/office/drawing/2014/main" val="468282229"/>
                    </a:ext>
                  </a:extLst>
                </a:gridCol>
                <a:gridCol w="855596">
                  <a:extLst>
                    <a:ext uri="{9D8B030D-6E8A-4147-A177-3AD203B41FA5}">
                      <a16:colId xmlns:a16="http://schemas.microsoft.com/office/drawing/2014/main" val="592264828"/>
                    </a:ext>
                  </a:extLst>
                </a:gridCol>
                <a:gridCol w="855596">
                  <a:extLst>
                    <a:ext uri="{9D8B030D-6E8A-4147-A177-3AD203B41FA5}">
                      <a16:colId xmlns:a16="http://schemas.microsoft.com/office/drawing/2014/main" val="1821388478"/>
                    </a:ext>
                  </a:extLst>
                </a:gridCol>
                <a:gridCol w="855596">
                  <a:extLst>
                    <a:ext uri="{9D8B030D-6E8A-4147-A177-3AD203B41FA5}">
                      <a16:colId xmlns:a16="http://schemas.microsoft.com/office/drawing/2014/main" val="1045303519"/>
                    </a:ext>
                  </a:extLst>
                </a:gridCol>
              </a:tblGrid>
              <a:tr h="798907">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5821F"/>
                          </a:solidFill>
                          <a:effectLst/>
                          <a:uLnTx/>
                          <a:uFillTx/>
                          <a:latin typeface="+mn-lt"/>
                          <a:ea typeface="+mn-ea"/>
                          <a:cs typeface="+mn-cs"/>
                        </a:rPr>
                        <a:t>Day-by-Day Performance Metrics</a:t>
                      </a:r>
                      <a:endParaRPr kumimoji="0" lang="en-US" sz="1400" b="0" i="0" u="none" strike="noStrike" kern="1200" cap="none" spc="0" normalizeH="0" baseline="0" noProof="0" dirty="0">
                        <a:ln>
                          <a:noFill/>
                        </a:ln>
                        <a:solidFill>
                          <a:srgbClr val="F5821F"/>
                        </a:solidFill>
                        <a:effectLst/>
                        <a:uLnTx/>
                        <a:uFillTx/>
                        <a:latin typeface="+mn-lt"/>
                        <a:ea typeface="+mn-ea"/>
                        <a:cs typeface="+mn-cs"/>
                      </a:endParaRPr>
                    </a:p>
                    <a:p>
                      <a:pPr algn="ctr" fontAlgn="b"/>
                      <a:r>
                        <a:rPr lang="en-US" sz="700" b="0" i="0" u="none" strike="noStrike" dirty="0">
                          <a:solidFill>
                            <a:srgbClr val="243C80"/>
                          </a:solidFill>
                          <a:effectLst/>
                          <a:latin typeface="Calibri" panose="020F0502020204030204" pitchFamily="34" charset="0"/>
                        </a:rPr>
                        <a:t> </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5903" marR="5903" marT="5903" marB="0" anchor="b">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1600" b="1" i="0" u="none" strike="noStrike" dirty="0">
                        <a:solidFill>
                          <a:srgbClr val="F5821F"/>
                        </a:solidFill>
                        <a:effectLst/>
                        <a:latin typeface="+mn-lt"/>
                        <a:cs typeface="Segoe UI" panose="020B0502040204020203" pitchFamily="34" charset="0"/>
                      </a:endParaRPr>
                    </a:p>
                  </a:txBody>
                  <a:tcPr marL="5903" marR="5903" marT="590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fontAlgn="b"/>
                      <a:endParaRPr lang="en-US" sz="1600" b="1" i="0" u="none" strike="noStrike" dirty="0">
                        <a:solidFill>
                          <a:srgbClr val="F5821F"/>
                        </a:solidFill>
                        <a:effectLst/>
                        <a:latin typeface="+mn-lt"/>
                        <a:cs typeface="Segoe UI" panose="020B0502040204020203" pitchFamily="34" charset="0"/>
                      </a:endParaRPr>
                    </a:p>
                  </a:txBody>
                  <a:tcPr marL="5903" marR="5903" marT="590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fontAlgn="b"/>
                      <a:endParaRPr lang="en-US" sz="1600" b="1" i="0" u="none" strike="noStrike" dirty="0">
                        <a:solidFill>
                          <a:srgbClr val="F5821F"/>
                        </a:solidFill>
                        <a:effectLst/>
                        <a:latin typeface="+mn-lt"/>
                        <a:cs typeface="Segoe UI" panose="020B0502040204020203" pitchFamily="34" charset="0"/>
                      </a:endParaRPr>
                    </a:p>
                  </a:txBody>
                  <a:tcPr marL="5903" marR="5903" marT="590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fontAlgn="b"/>
                      <a:endParaRPr lang="en-US" sz="1600" b="1" i="0" u="none" strike="noStrike" dirty="0">
                        <a:solidFill>
                          <a:srgbClr val="F5821F"/>
                        </a:solidFill>
                        <a:effectLst/>
                        <a:latin typeface="+mn-lt"/>
                        <a:cs typeface="Segoe UI" panose="020B0502040204020203" pitchFamily="34" charset="0"/>
                      </a:endParaRPr>
                    </a:p>
                  </a:txBody>
                  <a:tcPr marL="5903" marR="5903" marT="5903"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537531"/>
                  </a:ext>
                </a:extLst>
              </a:tr>
              <a:tr h="345309">
                <a:tc>
                  <a:txBody>
                    <a:bodyPr/>
                    <a:lstStyle/>
                    <a:p>
                      <a:pPr algn="ctr" fontAlgn="ctr">
                        <a:lnSpc>
                          <a:spcPts val="1000"/>
                        </a:lnSpc>
                      </a:pPr>
                      <a:r>
                        <a:rPr lang="en-US" sz="1200" b="1" i="0" u="none" strike="noStrike" dirty="0">
                          <a:solidFill>
                            <a:schemeClr val="bg1"/>
                          </a:solidFill>
                          <a:effectLst/>
                          <a:latin typeface="+mn-lt"/>
                        </a:rPr>
                        <a:t>METRIC              </a:t>
                      </a:r>
                      <a:r>
                        <a:rPr lang="en-US" sz="1200" b="1" i="0" u="none" strike="noStrike" dirty="0">
                          <a:solidFill>
                            <a:schemeClr val="bg1"/>
                          </a:solidFill>
                          <a:effectLst/>
                          <a:latin typeface="+mn-lt"/>
                          <a:sym typeface="Wingdings 3" panose="05040102010807070707" pitchFamily="18" charset="2"/>
                        </a:rPr>
                        <a:t></a:t>
                      </a:r>
                      <a:endParaRPr lang="en-US" sz="1200" b="1" i="0" u="none" strike="noStrike" dirty="0">
                        <a:solidFill>
                          <a:schemeClr val="bg1"/>
                        </a:solidFill>
                        <a:effectLst/>
                        <a:latin typeface="+mn-lt"/>
                      </a:endParaRPr>
                    </a:p>
                  </a:txBody>
                  <a:tcPr marL="5903" marR="5903" marT="182880" marB="0" anchor="ctr">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C80"/>
                    </a:solidFill>
                  </a:tcPr>
                </a:tc>
                <a:tc>
                  <a:txBody>
                    <a:bodyPr/>
                    <a:lstStyle/>
                    <a:p>
                      <a:pPr algn="ctr" fontAlgn="ctr"/>
                      <a:r>
                        <a:rPr lang="en-US" sz="1000" b="1" i="0" u="none" strike="noStrike" dirty="0">
                          <a:solidFill>
                            <a:schemeClr val="bg1"/>
                          </a:solidFill>
                          <a:effectLst/>
                          <a:latin typeface="+mn-lt"/>
                        </a:rPr>
                        <a:t>DIR</a:t>
                      </a:r>
                    </a:p>
                  </a:txBody>
                  <a:tcPr marL="5903" marR="5903" marT="5903" marB="0" anchor="ctr">
                    <a:lnL w="31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243C80"/>
                    </a:solidFill>
                  </a:tcPr>
                </a:tc>
                <a:tc>
                  <a:txBody>
                    <a:bodyPr/>
                    <a:lstStyle/>
                    <a:p>
                      <a:pPr algn="ctr" fontAlgn="ctr"/>
                      <a:r>
                        <a:rPr lang="en-US" sz="1000" b="1" i="0" u="none" strike="noStrike" dirty="0">
                          <a:solidFill>
                            <a:srgbClr val="FFFFFF"/>
                          </a:solidFill>
                          <a:effectLst/>
                          <a:latin typeface="+mn-lt"/>
                        </a:rPr>
                        <a:t>Sun (4/9)</a:t>
                      </a:r>
                    </a:p>
                  </a:txBody>
                  <a:tcPr marL="5903" marR="5903" marT="5903" marB="0" anchor="ctr">
                    <a:lnL w="19050" cap="flat" cmpd="sng" algn="ctr">
                      <a:no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395EC7"/>
                    </a:solidFill>
                  </a:tcPr>
                </a:tc>
                <a:tc>
                  <a:txBody>
                    <a:bodyPr/>
                    <a:lstStyle/>
                    <a:p>
                      <a:pPr algn="ctr" fontAlgn="ctr"/>
                      <a:r>
                        <a:rPr lang="en-US" sz="1000" b="1" i="0" u="none" strike="noStrike" dirty="0">
                          <a:solidFill>
                            <a:srgbClr val="FFFFFF"/>
                          </a:solidFill>
                          <a:effectLst/>
                          <a:latin typeface="+mn-lt"/>
                        </a:rPr>
                        <a:t>Mon (4/10)</a:t>
                      </a:r>
                    </a:p>
                  </a:txBody>
                  <a:tcPr marL="5903" marR="5903" marT="5903" marB="0" anchor="ctr">
                    <a:lnL>
                      <a:noFill/>
                    </a:lnL>
                    <a:lnR>
                      <a:noFill/>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243C80"/>
                    </a:solidFill>
                  </a:tcPr>
                </a:tc>
                <a:tc>
                  <a:txBody>
                    <a:bodyPr/>
                    <a:lstStyle/>
                    <a:p>
                      <a:pPr algn="ctr" fontAlgn="ctr"/>
                      <a:r>
                        <a:rPr lang="en-US" sz="1000" b="1" i="0" u="none" strike="noStrike" dirty="0">
                          <a:solidFill>
                            <a:srgbClr val="FFFFFF"/>
                          </a:solidFill>
                          <a:effectLst/>
                          <a:latin typeface="+mn-lt"/>
                        </a:rPr>
                        <a:t>Tue (4/11)</a:t>
                      </a:r>
                    </a:p>
                  </a:txBody>
                  <a:tcPr marL="5903" marR="5903" marT="5903" marB="0" anchor="ctr">
                    <a:lnL>
                      <a:noFill/>
                    </a:lnL>
                    <a:lnR>
                      <a:noFill/>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243C80"/>
                    </a:solidFill>
                  </a:tcPr>
                </a:tc>
                <a:tc>
                  <a:txBody>
                    <a:bodyPr/>
                    <a:lstStyle/>
                    <a:p>
                      <a:pPr algn="ctr" fontAlgn="ctr"/>
                      <a:r>
                        <a:rPr lang="en-US" sz="1000" b="1" i="0" u="none" strike="noStrike" dirty="0">
                          <a:solidFill>
                            <a:srgbClr val="FFFFFF"/>
                          </a:solidFill>
                          <a:effectLst/>
                          <a:latin typeface="+mn-lt"/>
                        </a:rPr>
                        <a:t>Wed (4/12)</a:t>
                      </a:r>
                    </a:p>
                  </a:txBody>
                  <a:tcPr marL="5903" marR="5903" marT="5903" marB="0" anchor="ctr">
                    <a:lnL>
                      <a:noFill/>
                    </a:lnL>
                    <a:lnR>
                      <a:noFill/>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243C80"/>
                    </a:solidFill>
                  </a:tcPr>
                </a:tc>
                <a:tc>
                  <a:txBody>
                    <a:bodyPr/>
                    <a:lstStyle/>
                    <a:p>
                      <a:pPr algn="ctr" fontAlgn="ctr"/>
                      <a:r>
                        <a:rPr lang="en-US" sz="1000" b="1" i="0" u="none" strike="noStrike" dirty="0">
                          <a:solidFill>
                            <a:srgbClr val="FFFFFF"/>
                          </a:solidFill>
                          <a:effectLst/>
                          <a:latin typeface="+mn-lt"/>
                        </a:rPr>
                        <a:t>Thu (4/13)</a:t>
                      </a:r>
                    </a:p>
                  </a:txBody>
                  <a:tcPr marL="5903" marR="5903" marT="5903" marB="0" anchor="ctr">
                    <a:lnL>
                      <a:noFill/>
                    </a:lnL>
                    <a:lnR>
                      <a:noFill/>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243C80"/>
                    </a:solidFill>
                  </a:tcPr>
                </a:tc>
                <a:tc>
                  <a:txBody>
                    <a:bodyPr/>
                    <a:lstStyle/>
                    <a:p>
                      <a:pPr algn="ctr" fontAlgn="ctr"/>
                      <a:r>
                        <a:rPr lang="en-US" sz="1000" b="1" i="0" u="none" strike="noStrike" dirty="0">
                          <a:solidFill>
                            <a:srgbClr val="FFFFFF"/>
                          </a:solidFill>
                          <a:effectLst/>
                          <a:latin typeface="+mn-lt"/>
                        </a:rPr>
                        <a:t>Fri (4/14)</a:t>
                      </a:r>
                    </a:p>
                  </a:txBody>
                  <a:tcPr marL="5903" marR="5903" marT="5903" marB="0" anchor="ctr">
                    <a:lnL>
                      <a:noFill/>
                    </a:lnL>
                    <a:lnR>
                      <a:noFill/>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243C80"/>
                    </a:solidFill>
                  </a:tcPr>
                </a:tc>
                <a:tc>
                  <a:txBody>
                    <a:bodyPr/>
                    <a:lstStyle/>
                    <a:p>
                      <a:pPr algn="ctr" fontAlgn="ctr"/>
                      <a:r>
                        <a:rPr lang="en-US" sz="1000" b="1" i="0" u="none" strike="noStrike" dirty="0">
                          <a:solidFill>
                            <a:srgbClr val="FFFFFF"/>
                          </a:solidFill>
                          <a:effectLst/>
                          <a:latin typeface="+mn-lt"/>
                        </a:rPr>
                        <a:t>Sat (4/15)</a:t>
                      </a:r>
                    </a:p>
                  </a:txBody>
                  <a:tcPr marL="5903" marR="5903" marT="5903"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395EC7"/>
                    </a:solidFill>
                  </a:tcPr>
                </a:tc>
                <a:extLst>
                  <a:ext uri="{0D108BD9-81ED-4DB2-BD59-A6C34878D82A}">
                    <a16:rowId xmlns:a16="http://schemas.microsoft.com/office/drawing/2014/main" val="206160571"/>
                  </a:ext>
                </a:extLst>
              </a:tr>
              <a:tr h="307495">
                <a:tc rowSpan="2">
                  <a:txBody>
                    <a:bodyPr/>
                    <a:lstStyle/>
                    <a:p>
                      <a:pPr algn="ctr" fontAlgn="ctr"/>
                      <a:r>
                        <a:rPr lang="en-US" sz="1100" b="0" i="0" u="none" strike="noStrike" dirty="0">
                          <a:solidFill>
                            <a:schemeClr val="bg1"/>
                          </a:solidFill>
                          <a:effectLst/>
                          <a:latin typeface="+mn-lt"/>
                        </a:rPr>
                        <a:t>Avg. Speed</a:t>
                      </a:r>
                    </a:p>
                    <a:p>
                      <a:pPr algn="ctr" fontAlgn="ctr"/>
                      <a:r>
                        <a:rPr lang="en-US" sz="1100" b="0" i="0" u="none" strike="noStrike" dirty="0">
                          <a:solidFill>
                            <a:schemeClr val="bg1"/>
                          </a:solidFill>
                          <a:effectLst/>
                          <a:latin typeface="+mn-lt"/>
                        </a:rPr>
                        <a:t>(mph)</a:t>
                      </a:r>
                    </a:p>
                  </a:txBody>
                  <a:tcPr marL="5903" marR="5903" marT="590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243C80"/>
                    </a:solidFill>
                  </a:tcPr>
                </a:tc>
                <a:tc>
                  <a:txBody>
                    <a:bodyPr/>
                    <a:lstStyle/>
                    <a:p>
                      <a:pPr algn="ctr" fontAlgn="ctr"/>
                      <a:r>
                        <a:rPr lang="en-US" sz="1200" b="0" i="0" u="none" strike="noStrike" dirty="0">
                          <a:solidFill>
                            <a:schemeClr val="bg1"/>
                          </a:solidFill>
                          <a:effectLst/>
                          <a:latin typeface="+mn-lt"/>
                        </a:rPr>
                        <a:t>NB</a:t>
                      </a:r>
                    </a:p>
                  </a:txBody>
                  <a:tcPr marL="5903" marR="5903" marT="5903"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5821F"/>
                    </a:solidFill>
                  </a:tcPr>
                </a:tc>
                <a:tc>
                  <a:txBody>
                    <a:bodyPr/>
                    <a:lstStyle/>
                    <a:p>
                      <a:pPr algn="ctr" fontAlgn="ctr"/>
                      <a:r>
                        <a:rPr lang="en-US" sz="1200" b="0" i="0" u="none" strike="noStrike" dirty="0">
                          <a:solidFill>
                            <a:srgbClr val="000000"/>
                          </a:solidFill>
                          <a:effectLst/>
                          <a:latin typeface="+mn-lt"/>
                        </a:rPr>
                        <a:t>76.7</a:t>
                      </a:r>
                      <a:endParaRPr lang="en-US" sz="1200" b="1" i="0" u="none" strike="noStrike" dirty="0">
                        <a:solidFill>
                          <a:srgbClr val="000000"/>
                        </a:solidFill>
                        <a:effectLst/>
                        <a:latin typeface="+mn-lt"/>
                      </a:endParaRPr>
                    </a:p>
                  </a:txBody>
                  <a:tcPr marL="5903" marR="5903" marT="5903"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72.5</a:t>
                      </a:r>
                      <a:endParaRPr lang="en-US" sz="1200" b="1" i="0" u="none" strike="noStrike" dirty="0">
                        <a:solidFill>
                          <a:srgbClr val="000000"/>
                        </a:solidFill>
                        <a:effectLst/>
                        <a:latin typeface="+mn-lt"/>
                      </a:endParaRP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71.6</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200" b="1" i="0" u="none" strike="noStrike" dirty="0">
                          <a:solidFill>
                            <a:schemeClr val="tx1"/>
                          </a:solidFill>
                          <a:effectLst/>
                          <a:latin typeface="+mn-lt"/>
                        </a:rPr>
                        <a:t>63.1</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mn-lt"/>
                        </a:rPr>
                        <a:t>74.0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72.0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77.3</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97330590"/>
                  </a:ext>
                </a:extLst>
              </a:tr>
              <a:tr h="307495">
                <a:tc vMerge="1">
                  <a:txBody>
                    <a:bodyPr/>
                    <a:lstStyle/>
                    <a:p>
                      <a:pPr algn="ctr" fontAlgn="ctr"/>
                      <a:endParaRPr lang="en-US" sz="1600" b="1" i="0" u="none" strike="noStrike" dirty="0">
                        <a:solidFill>
                          <a:schemeClr val="bg1"/>
                        </a:solidFill>
                        <a:effectLst/>
                        <a:latin typeface="+mn-lt"/>
                      </a:endParaRPr>
                    </a:p>
                  </a:txBody>
                  <a:tcPr marL="5903" marR="5903" marT="5903"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5821F"/>
                    </a:solidFill>
                  </a:tcPr>
                </a:tc>
                <a:tc>
                  <a:txBody>
                    <a:bodyPr/>
                    <a:lstStyle/>
                    <a:p>
                      <a:pPr algn="ctr" fontAlgn="ctr"/>
                      <a:r>
                        <a:rPr lang="en-US" sz="1200" b="0" i="0" u="none" strike="noStrike" dirty="0">
                          <a:solidFill>
                            <a:schemeClr val="bg1"/>
                          </a:solidFill>
                          <a:effectLst/>
                          <a:latin typeface="+mn-lt"/>
                        </a:rPr>
                        <a:t>SB</a:t>
                      </a:r>
                    </a:p>
                  </a:txBody>
                  <a:tcPr marL="5903" marR="5903" marT="5903"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5821F"/>
                    </a:solidFill>
                  </a:tcPr>
                </a:tc>
                <a:tc>
                  <a:txBody>
                    <a:bodyPr/>
                    <a:lstStyle/>
                    <a:p>
                      <a:pPr algn="ctr" fontAlgn="ctr"/>
                      <a:r>
                        <a:rPr lang="en-US" sz="1200" b="0" i="0" u="none" strike="noStrike" dirty="0">
                          <a:solidFill>
                            <a:srgbClr val="000000"/>
                          </a:solidFill>
                          <a:effectLst/>
                          <a:latin typeface="+mn-lt"/>
                        </a:rPr>
                        <a:t>76.7</a:t>
                      </a:r>
                      <a:endParaRPr lang="en-US" sz="1200" b="1" i="0" u="none" strike="noStrike" dirty="0">
                        <a:solidFill>
                          <a:srgbClr val="000000"/>
                        </a:solidFill>
                        <a:effectLst/>
                        <a:latin typeface="+mn-lt"/>
                      </a:endParaRPr>
                    </a:p>
                  </a:txBody>
                  <a:tcPr marL="5903" marR="5903" marT="5903"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73.3</a:t>
                      </a:r>
                      <a:endParaRPr lang="en-US" sz="1200" b="1" i="0" u="none" strike="noStrike" dirty="0">
                        <a:solidFill>
                          <a:srgbClr val="000000"/>
                        </a:solidFill>
                        <a:effectLst/>
                        <a:latin typeface="+mn-lt"/>
                      </a:endParaRP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72.0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1" i="0" u="none" strike="noStrike" dirty="0">
                          <a:solidFill>
                            <a:schemeClr val="tx1"/>
                          </a:solidFill>
                          <a:effectLst/>
                          <a:latin typeface="+mn-lt"/>
                        </a:rPr>
                        <a:t>60.9</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72.0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71.8</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75.7</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92052414"/>
                  </a:ext>
                </a:extLst>
              </a:tr>
              <a:tr h="307495">
                <a:tc rowSpan="2">
                  <a:txBody>
                    <a:bodyPr/>
                    <a:lstStyle/>
                    <a:p>
                      <a:pPr algn="ctr" fontAlgn="ctr"/>
                      <a:r>
                        <a:rPr lang="en-US" sz="1100" b="0" i="0" u="none" strike="noStrike" dirty="0">
                          <a:solidFill>
                            <a:schemeClr val="bg1"/>
                          </a:solidFill>
                          <a:effectLst/>
                          <a:latin typeface="+mn-lt"/>
                        </a:rPr>
                        <a:t>Avg. TT</a:t>
                      </a:r>
                    </a:p>
                    <a:p>
                      <a:pPr algn="ctr" fontAlgn="ctr"/>
                      <a:r>
                        <a:rPr lang="en-US" sz="1100" b="0" i="0" u="none" strike="noStrike" dirty="0">
                          <a:solidFill>
                            <a:schemeClr val="bg1"/>
                          </a:solidFill>
                          <a:effectLst/>
                          <a:latin typeface="+mn-lt"/>
                        </a:rPr>
                        <a:t>(min)</a:t>
                      </a:r>
                    </a:p>
                  </a:txBody>
                  <a:tcPr marL="5903" marR="5903" marT="590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243C80"/>
                    </a:solidFill>
                  </a:tcPr>
                </a:tc>
                <a:tc>
                  <a:txBody>
                    <a:bodyPr/>
                    <a:lstStyle/>
                    <a:p>
                      <a:pPr algn="ctr" fontAlgn="ctr"/>
                      <a:r>
                        <a:rPr lang="en-US" sz="1200" b="0" i="0" u="none" strike="noStrike" dirty="0">
                          <a:solidFill>
                            <a:schemeClr val="bg1"/>
                          </a:solidFill>
                          <a:effectLst/>
                          <a:latin typeface="+mn-lt"/>
                        </a:rPr>
                        <a:t>NB</a:t>
                      </a:r>
                    </a:p>
                  </a:txBody>
                  <a:tcPr marL="5903" marR="5903" marT="5903"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F5821F"/>
                    </a:solidFill>
                  </a:tcPr>
                </a:tc>
                <a:tc>
                  <a:txBody>
                    <a:bodyPr/>
                    <a:lstStyle/>
                    <a:p>
                      <a:pPr algn="ctr" fontAlgn="ctr"/>
                      <a:r>
                        <a:rPr lang="en-US" sz="1200" b="0" i="0" u="none" strike="noStrike" dirty="0">
                          <a:solidFill>
                            <a:srgbClr val="000000"/>
                          </a:solidFill>
                          <a:effectLst/>
                          <a:latin typeface="+mn-lt"/>
                        </a:rPr>
                        <a:t>1.83</a:t>
                      </a:r>
                      <a:endParaRPr lang="en-US" sz="1200" b="1" i="0" u="none" strike="noStrike" dirty="0">
                        <a:solidFill>
                          <a:srgbClr val="000000"/>
                        </a:solidFill>
                        <a:effectLst/>
                        <a:latin typeface="+mn-lt"/>
                      </a:endParaRPr>
                    </a:p>
                  </a:txBody>
                  <a:tcPr marL="5903" marR="5903" marT="5903"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1.94</a:t>
                      </a:r>
                      <a:endParaRPr lang="en-US" sz="1200" b="1" i="0" u="none" strike="noStrike" dirty="0">
                        <a:solidFill>
                          <a:srgbClr val="000000"/>
                        </a:solidFill>
                        <a:effectLst/>
                        <a:latin typeface="+mn-lt"/>
                      </a:endParaRP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1.96</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solidFill>
                            <a:schemeClr val="tx1"/>
                          </a:solidFill>
                          <a:effectLst/>
                          <a:latin typeface="+mn-lt"/>
                        </a:rPr>
                        <a:t>2.22</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mn-lt"/>
                        </a:rPr>
                        <a:t>1.90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1.94</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1.82</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925035111"/>
                  </a:ext>
                </a:extLst>
              </a:tr>
              <a:tr h="307495">
                <a:tc vMerge="1">
                  <a:txBody>
                    <a:bodyPr/>
                    <a:lstStyle/>
                    <a:p>
                      <a:pPr algn="ctr" fontAlgn="b"/>
                      <a:endParaRPr lang="en-US" sz="1600" b="1" i="0" u="none" strike="noStrike" dirty="0">
                        <a:solidFill>
                          <a:schemeClr val="bg1"/>
                        </a:solidFill>
                        <a:effectLst/>
                        <a:latin typeface="+mn-lt"/>
                      </a:endParaRPr>
                    </a:p>
                  </a:txBody>
                  <a:tcPr marL="5903" marR="5903" marT="5903"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C80"/>
                    </a:solidFill>
                  </a:tcPr>
                </a:tc>
                <a:tc>
                  <a:txBody>
                    <a:bodyPr/>
                    <a:lstStyle/>
                    <a:p>
                      <a:pPr algn="ctr" fontAlgn="b"/>
                      <a:r>
                        <a:rPr lang="en-US" sz="1200" b="0" i="0" u="none" strike="noStrike" dirty="0">
                          <a:solidFill>
                            <a:schemeClr val="bg1"/>
                          </a:solidFill>
                          <a:effectLst/>
                          <a:latin typeface="+mn-lt"/>
                        </a:rPr>
                        <a:t>SB</a:t>
                      </a:r>
                    </a:p>
                  </a:txBody>
                  <a:tcPr marL="5903" marR="5903" marT="5903" marB="0" anchor="ctr">
                    <a:lnL w="12700" cap="flat" cmpd="sng" algn="ctr">
                      <a:no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5821F"/>
                    </a:solidFill>
                  </a:tcPr>
                </a:tc>
                <a:tc>
                  <a:txBody>
                    <a:bodyPr/>
                    <a:lstStyle/>
                    <a:p>
                      <a:pPr algn="ctr" fontAlgn="ctr"/>
                      <a:r>
                        <a:rPr lang="en-US" sz="1200" b="0" i="0" u="none" strike="noStrike" dirty="0">
                          <a:solidFill>
                            <a:srgbClr val="000000"/>
                          </a:solidFill>
                          <a:effectLst/>
                          <a:latin typeface="+mn-lt"/>
                        </a:rPr>
                        <a:t>1.72</a:t>
                      </a:r>
                      <a:endParaRPr lang="en-US" sz="1200" b="1" i="0" u="none" strike="noStrike" dirty="0">
                        <a:solidFill>
                          <a:srgbClr val="000000"/>
                        </a:solidFill>
                        <a:effectLst/>
                        <a:latin typeface="+mn-lt"/>
                      </a:endParaRPr>
                    </a:p>
                  </a:txBody>
                  <a:tcPr marL="5903" marR="5903" marT="5903" marB="0" anchor="ctr">
                    <a:lnL>
                      <a:noFill/>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1.80</a:t>
                      </a:r>
                      <a:endParaRPr lang="en-US" sz="1200" b="1" i="0" u="none" strike="noStrike" dirty="0">
                        <a:solidFill>
                          <a:srgbClr val="000000"/>
                        </a:solidFill>
                        <a:effectLst/>
                        <a:latin typeface="+mn-lt"/>
                      </a:endParaRP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1.84</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1" i="0" u="none" strike="noStrike" dirty="0">
                          <a:solidFill>
                            <a:schemeClr val="tx1"/>
                          </a:solidFill>
                          <a:effectLst/>
                          <a:latin typeface="+mn-lt"/>
                        </a:rPr>
                        <a:t>2.17</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1.84</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1.84</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1.75</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53378126"/>
                  </a:ext>
                </a:extLst>
              </a:tr>
              <a:tr h="307495">
                <a:tc rowSpan="2">
                  <a:txBody>
                    <a:bodyPr/>
                    <a:lstStyle/>
                    <a:p>
                      <a:pPr algn="ctr" fontAlgn="ctr"/>
                      <a:r>
                        <a:rPr lang="en-US" sz="1100" b="0" i="0" u="none" strike="noStrike" dirty="0">
                          <a:solidFill>
                            <a:schemeClr val="bg1"/>
                          </a:solidFill>
                          <a:effectLst/>
                          <a:latin typeface="+mn-lt"/>
                        </a:rPr>
                        <a:t>Total Cost</a:t>
                      </a:r>
                    </a:p>
                    <a:p>
                      <a:pPr algn="ctr" fontAlgn="ctr"/>
                      <a:r>
                        <a:rPr lang="en-US" sz="1100" b="0" i="0" u="none" strike="noStrike" dirty="0">
                          <a:solidFill>
                            <a:schemeClr val="bg1"/>
                          </a:solidFill>
                          <a:effectLst/>
                          <a:latin typeface="+mn-lt"/>
                        </a:rPr>
                        <a:t>(dollars)</a:t>
                      </a:r>
                    </a:p>
                  </a:txBody>
                  <a:tcPr marL="5903" marR="5903" marT="590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243C80"/>
                    </a:solidFill>
                  </a:tcPr>
                </a:tc>
                <a:tc>
                  <a:txBody>
                    <a:bodyPr/>
                    <a:lstStyle/>
                    <a:p>
                      <a:pPr algn="ctr" fontAlgn="ctr"/>
                      <a:r>
                        <a:rPr lang="en-US" sz="1200" b="0" i="0" u="none" strike="noStrike" dirty="0">
                          <a:solidFill>
                            <a:schemeClr val="bg1"/>
                          </a:solidFill>
                          <a:effectLst/>
                          <a:latin typeface="+mn-lt"/>
                        </a:rPr>
                        <a:t>NB</a:t>
                      </a:r>
                    </a:p>
                  </a:txBody>
                  <a:tcPr marL="5903" marR="5903" marT="5903" marB="0" anchor="ctr">
                    <a:lnL w="12700" cap="flat" cmpd="sng" algn="ctr">
                      <a:no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821F"/>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mn-lt"/>
                        </a:rPr>
                        <a:t>$340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dirty="0">
                          <a:solidFill>
                            <a:schemeClr val="tx1"/>
                          </a:solidFill>
                          <a:effectLst/>
                          <a:latin typeface="+mn-lt"/>
                        </a:rPr>
                        <a:t>$1.0K</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mn-lt"/>
                        </a:rPr>
                        <a:t>$270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784622"/>
                  </a:ext>
                </a:extLst>
              </a:tr>
              <a:tr h="269477">
                <a:tc vMerge="1">
                  <a:txBody>
                    <a:bodyPr/>
                    <a:lstStyle/>
                    <a:p>
                      <a:pPr algn="ctr" fontAlgn="ctr"/>
                      <a:endParaRPr lang="en-US" sz="1200" b="0" i="0" u="none" strike="noStrike" dirty="0">
                        <a:solidFill>
                          <a:schemeClr val="bg1"/>
                        </a:solidFill>
                        <a:effectLst/>
                        <a:latin typeface="+mn-lt"/>
                      </a:endParaRPr>
                    </a:p>
                  </a:txBody>
                  <a:tcPr marL="5903" marR="5903" marT="590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0" i="0" u="none" strike="noStrike" dirty="0">
                          <a:solidFill>
                            <a:schemeClr val="bg1"/>
                          </a:solidFill>
                          <a:effectLst/>
                          <a:latin typeface="+mn-lt"/>
                        </a:rPr>
                        <a:t>SB</a:t>
                      </a:r>
                    </a:p>
                  </a:txBody>
                  <a:tcPr marL="5903" marR="5903" marT="5903" marB="0" anchor="ctr">
                    <a:lnL w="12700" cap="flat" cmpd="sng" algn="ctr">
                      <a:no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5821F"/>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1" i="0" u="none" strike="noStrike" dirty="0">
                          <a:solidFill>
                            <a:schemeClr val="tx1"/>
                          </a:solidFill>
                          <a:effectLst/>
                          <a:latin typeface="+mn-lt"/>
                        </a:rPr>
                        <a:t>$1.6K</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$1.0K</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74307331"/>
                  </a:ext>
                </a:extLst>
              </a:tr>
              <a:tr h="307495">
                <a:tc rowSpan="2">
                  <a:txBody>
                    <a:bodyPr/>
                    <a:lstStyle/>
                    <a:p>
                      <a:pPr algn="ctr" fontAlgn="ctr"/>
                      <a:r>
                        <a:rPr lang="en-US" sz="1100" b="0" i="0" u="none" strike="noStrike" dirty="0">
                          <a:solidFill>
                            <a:schemeClr val="bg1"/>
                          </a:solidFill>
                          <a:effectLst/>
                          <a:latin typeface="+mn-lt"/>
                        </a:rPr>
                        <a:t>Veh.-hr. of Delay</a:t>
                      </a:r>
                    </a:p>
                    <a:p>
                      <a:pPr algn="ctr" fontAlgn="ctr"/>
                      <a:r>
                        <a:rPr lang="en-US" sz="1100" b="0" i="0" u="none" strike="noStrike" dirty="0">
                          <a:solidFill>
                            <a:schemeClr val="bg1"/>
                          </a:solidFill>
                          <a:effectLst/>
                          <a:latin typeface="+mn-lt"/>
                        </a:rPr>
                        <a:t>(hours)</a:t>
                      </a:r>
                    </a:p>
                  </a:txBody>
                  <a:tcPr marL="5903" marR="5903" marT="590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43C80"/>
                    </a:solidFill>
                  </a:tcPr>
                </a:tc>
                <a:tc>
                  <a:txBody>
                    <a:bodyPr/>
                    <a:lstStyle/>
                    <a:p>
                      <a:pPr algn="ctr" fontAlgn="ctr"/>
                      <a:r>
                        <a:rPr lang="en-US" sz="1200" b="0" i="0" u="none" strike="noStrike" dirty="0">
                          <a:solidFill>
                            <a:schemeClr val="bg1"/>
                          </a:solidFill>
                          <a:effectLst/>
                          <a:latin typeface="+mn-lt"/>
                        </a:rPr>
                        <a:t>NB</a:t>
                      </a:r>
                    </a:p>
                  </a:txBody>
                  <a:tcPr marL="5903" marR="5903" marT="5903" marB="0" anchor="ctr">
                    <a:lnL w="12700" cap="flat" cmpd="sng" algn="ctr">
                      <a:no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821F"/>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mn-lt"/>
                        </a:rPr>
                        <a:t>12hr</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dirty="0">
                          <a:solidFill>
                            <a:schemeClr val="tx1"/>
                          </a:solidFill>
                          <a:effectLst/>
                          <a:latin typeface="+mn-lt"/>
                        </a:rPr>
                        <a:t>35hr</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mn-lt"/>
                        </a:rPr>
                        <a:t>9hr</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4458708"/>
                  </a:ext>
                </a:extLst>
              </a:tr>
              <a:tr h="307495">
                <a:tc vMerge="1">
                  <a:txBody>
                    <a:bodyPr/>
                    <a:lstStyle/>
                    <a:p>
                      <a:pPr algn="ctr" fontAlgn="ctr"/>
                      <a:endParaRPr lang="en-US" sz="1200" b="0" i="0" u="none" strike="noStrike" dirty="0">
                        <a:solidFill>
                          <a:schemeClr val="bg1"/>
                        </a:solidFill>
                        <a:effectLst/>
                        <a:latin typeface="+mn-lt"/>
                      </a:endParaRPr>
                    </a:p>
                  </a:txBody>
                  <a:tcPr marL="5903" marR="5903" marT="590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0" i="0" u="none" strike="noStrike" dirty="0">
                          <a:solidFill>
                            <a:schemeClr val="bg1"/>
                          </a:solidFill>
                          <a:effectLst/>
                          <a:latin typeface="+mn-lt"/>
                        </a:rPr>
                        <a:t>SB</a:t>
                      </a:r>
                    </a:p>
                  </a:txBody>
                  <a:tcPr marL="5903" marR="5903" marT="5903" marB="0" anchor="ctr">
                    <a:lnL w="12700" cap="flat" cmpd="sng" algn="ctr">
                      <a:noFill/>
                      <a:prstDash val="solid"/>
                      <a:round/>
                      <a:headEnd type="none" w="med" len="med"/>
                      <a:tailEnd type="none" w="med" len="med"/>
                    </a:lnL>
                    <a:lnR>
                      <a:noFill/>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5821F"/>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1" i="0" u="none" strike="noStrike" dirty="0">
                          <a:solidFill>
                            <a:schemeClr val="tx1"/>
                          </a:solidFill>
                          <a:effectLst/>
                          <a:latin typeface="+mn-lt"/>
                        </a:rPr>
                        <a:t>55hr</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31hr</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75361864"/>
                  </a:ext>
                </a:extLst>
              </a:tr>
            </a:tbl>
          </a:graphicData>
        </a:graphic>
      </p:graphicFrame>
      <p:sp>
        <p:nvSpPr>
          <p:cNvPr id="46" name="TextBox 45">
            <a:extLst>
              <a:ext uri="{FF2B5EF4-FFF2-40B4-BE49-F238E27FC236}">
                <a16:creationId xmlns:a16="http://schemas.microsoft.com/office/drawing/2014/main" id="{7C9234F7-C72D-2FDB-627D-609A59FEDFAC}"/>
              </a:ext>
            </a:extLst>
          </p:cNvPr>
          <p:cNvSpPr txBox="1"/>
          <p:nvPr/>
        </p:nvSpPr>
        <p:spPr>
          <a:xfrm>
            <a:off x="2164798" y="826409"/>
            <a:ext cx="507761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5821F"/>
                </a:solidFill>
                <a:effectLst/>
                <a:uLnTx/>
                <a:uFillTx/>
                <a:latin typeface="Calibri" panose="020F0502020204030204"/>
                <a:ea typeface="+mn-ea"/>
                <a:cs typeface="+mn-cs"/>
              </a:rPr>
              <a:t>Work Zone Performance Metrics</a:t>
            </a:r>
            <a:endParaRPr kumimoji="0" lang="en-US" sz="1400" b="1" i="0" u="none" strike="noStrike" kern="1200" cap="none" spc="0" normalizeH="0" baseline="0" noProof="0" dirty="0">
              <a:ln>
                <a:noFill/>
              </a:ln>
              <a:solidFill>
                <a:srgbClr val="F5821F"/>
              </a:solidFill>
              <a:effectLst/>
              <a:uLnTx/>
              <a:uFillTx/>
              <a:latin typeface="Calibri" panose="020F0502020204030204"/>
              <a:ea typeface="+mn-ea"/>
              <a:cs typeface="+mn-cs"/>
            </a:endParaRPr>
          </a:p>
        </p:txBody>
      </p:sp>
      <p:cxnSp>
        <p:nvCxnSpPr>
          <p:cNvPr id="95" name="Straight Connector 94">
            <a:extLst>
              <a:ext uri="{FF2B5EF4-FFF2-40B4-BE49-F238E27FC236}">
                <a16:creationId xmlns:a16="http://schemas.microsoft.com/office/drawing/2014/main" id="{3B4B8D04-76D0-349E-B645-D305E652AE82}"/>
              </a:ext>
            </a:extLst>
          </p:cNvPr>
          <p:cNvCxnSpPr>
            <a:cxnSpLocks/>
          </p:cNvCxnSpPr>
          <p:nvPr/>
        </p:nvCxnSpPr>
        <p:spPr>
          <a:xfrm>
            <a:off x="1371319" y="4134857"/>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6D88C01B-7BD9-E1FA-1DBE-FB51E6E4E2FE}"/>
              </a:ext>
            </a:extLst>
          </p:cNvPr>
          <p:cNvGrpSpPr/>
          <p:nvPr/>
        </p:nvGrpSpPr>
        <p:grpSpPr>
          <a:xfrm>
            <a:off x="101861" y="828289"/>
            <a:ext cx="1065524" cy="6026295"/>
            <a:chOff x="36958" y="828289"/>
            <a:chExt cx="1065524" cy="6026295"/>
          </a:xfrm>
        </p:grpSpPr>
        <p:sp>
          <p:nvSpPr>
            <p:cNvPr id="91" name="Rectangle 90">
              <a:extLst>
                <a:ext uri="{FF2B5EF4-FFF2-40B4-BE49-F238E27FC236}">
                  <a16:creationId xmlns:a16="http://schemas.microsoft.com/office/drawing/2014/main" id="{8125DF8C-1699-9091-B98C-DAF9682B267E}"/>
                </a:ext>
              </a:extLst>
            </p:cNvPr>
            <p:cNvSpPr/>
            <p:nvPr/>
          </p:nvSpPr>
          <p:spPr>
            <a:xfrm flipH="1">
              <a:off x="394574" y="1241078"/>
              <a:ext cx="389116" cy="54541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2" name="Straight Connector 91">
              <a:extLst>
                <a:ext uri="{FF2B5EF4-FFF2-40B4-BE49-F238E27FC236}">
                  <a16:creationId xmlns:a16="http://schemas.microsoft.com/office/drawing/2014/main" id="{2F93D86D-3DF7-C407-6A39-6D8C6035FF23}"/>
                </a:ext>
              </a:extLst>
            </p:cNvPr>
            <p:cNvCxnSpPr>
              <a:cxnSpLocks/>
            </p:cNvCxnSpPr>
            <p:nvPr/>
          </p:nvCxnSpPr>
          <p:spPr>
            <a:xfrm>
              <a:off x="589132" y="1241078"/>
              <a:ext cx="0" cy="5458417"/>
            </a:xfrm>
            <a:prstGeom prst="line">
              <a:avLst/>
            </a:prstGeom>
            <a:ln w="28575" cmpd="dbl">
              <a:solidFill>
                <a:srgbClr val="FFC000"/>
              </a:solidFill>
              <a:prstDash val="solid"/>
            </a:ln>
          </p:spPr>
          <p:style>
            <a:lnRef idx="1">
              <a:schemeClr val="accent1"/>
            </a:lnRef>
            <a:fillRef idx="0">
              <a:schemeClr val="accent1"/>
            </a:fillRef>
            <a:effectRef idx="0">
              <a:schemeClr val="accent1"/>
            </a:effectRef>
            <a:fontRef idx="minor">
              <a:schemeClr val="tx1"/>
            </a:fontRef>
          </p:style>
        </p:cxnSp>
        <p:pic>
          <p:nvPicPr>
            <p:cNvPr id="97" name="Picture 14">
              <a:extLst>
                <a:ext uri="{FF2B5EF4-FFF2-40B4-BE49-F238E27FC236}">
                  <a16:creationId xmlns:a16="http://schemas.microsoft.com/office/drawing/2014/main" id="{0B14FD45-B4D6-E6A8-27F8-EF66BF04AB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529" y="828289"/>
              <a:ext cx="189571" cy="187454"/>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a:extLst>
                <a:ext uri="{FF2B5EF4-FFF2-40B4-BE49-F238E27FC236}">
                  <a16:creationId xmlns:a16="http://schemas.microsoft.com/office/drawing/2014/main" id="{C606F053-3CB9-46D9-2FAA-62E289160EE4}"/>
                </a:ext>
              </a:extLst>
            </p:cNvPr>
            <p:cNvSpPr txBox="1"/>
            <p:nvPr/>
          </p:nvSpPr>
          <p:spPr>
            <a:xfrm>
              <a:off x="524894" y="1071834"/>
              <a:ext cx="369781" cy="22183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NB</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TextBox 98">
              <a:extLst>
                <a:ext uri="{FF2B5EF4-FFF2-40B4-BE49-F238E27FC236}">
                  <a16:creationId xmlns:a16="http://schemas.microsoft.com/office/drawing/2014/main" id="{8A65F936-A4A3-F6C2-6156-B58674939688}"/>
                </a:ext>
              </a:extLst>
            </p:cNvPr>
            <p:cNvSpPr txBox="1"/>
            <p:nvPr/>
          </p:nvSpPr>
          <p:spPr>
            <a:xfrm>
              <a:off x="360128" y="950741"/>
              <a:ext cx="306694" cy="22183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SB</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TextBox 99">
              <a:extLst>
                <a:ext uri="{FF2B5EF4-FFF2-40B4-BE49-F238E27FC236}">
                  <a16:creationId xmlns:a16="http://schemas.microsoft.com/office/drawing/2014/main" id="{B48296B3-DB64-F53A-18BD-89920E1044E6}"/>
                </a:ext>
              </a:extLst>
            </p:cNvPr>
            <p:cNvSpPr txBox="1"/>
            <p:nvPr/>
          </p:nvSpPr>
          <p:spPr>
            <a:xfrm rot="16200000">
              <a:off x="-737424" y="3105360"/>
              <a:ext cx="1887318"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a:ln>
                    <a:noFill/>
                  </a:ln>
                  <a:solidFill>
                    <a:srgbClr val="F95D07"/>
                  </a:solidFill>
                  <a:effectLst/>
                  <a:uLnTx/>
                  <a:uFillTx/>
                  <a:latin typeface="Helvetica Neue"/>
                  <a:ea typeface="+mn-ea"/>
                  <a:cs typeface="+mn-cs"/>
                </a:rPr>
                <a:t>Work Zone Length ~1.5 mi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a:ln>
                    <a:noFill/>
                  </a:ln>
                  <a:solidFill>
                    <a:srgbClr val="F95D07"/>
                  </a:solidFill>
                  <a:effectLst/>
                  <a:uLnTx/>
                  <a:uFillTx/>
                  <a:latin typeface="Helvetica Neue"/>
                  <a:ea typeface="+mn-ea"/>
                  <a:cs typeface="+mn-cs"/>
                </a:rPr>
                <a:t>Hours of Operation: 8 AM to 5 PM</a:t>
              </a:r>
            </a:p>
          </p:txBody>
        </p:sp>
        <p:pic>
          <p:nvPicPr>
            <p:cNvPr id="101" name="Picture 100">
              <a:extLst>
                <a:ext uri="{FF2B5EF4-FFF2-40B4-BE49-F238E27FC236}">
                  <a16:creationId xmlns:a16="http://schemas.microsoft.com/office/drawing/2014/main" id="{A66BDCB7-3C88-ABCB-E357-B713C3627230}"/>
                </a:ext>
              </a:extLst>
            </p:cNvPr>
            <p:cNvPicPr>
              <a:picLocks noChangeAspect="1"/>
            </p:cNvPicPr>
            <p:nvPr/>
          </p:nvPicPr>
          <p:blipFill>
            <a:blip r:embed="rId6"/>
            <a:stretch>
              <a:fillRect/>
            </a:stretch>
          </p:blipFill>
          <p:spPr>
            <a:xfrm>
              <a:off x="832104" y="5473448"/>
              <a:ext cx="205107" cy="254003"/>
            </a:xfrm>
            <a:prstGeom prst="rect">
              <a:avLst/>
            </a:prstGeom>
          </p:spPr>
        </p:pic>
        <p:grpSp>
          <p:nvGrpSpPr>
            <p:cNvPr id="129" name="Group 128">
              <a:extLst>
                <a:ext uri="{FF2B5EF4-FFF2-40B4-BE49-F238E27FC236}">
                  <a16:creationId xmlns:a16="http://schemas.microsoft.com/office/drawing/2014/main" id="{AAF7C889-AB91-F067-072E-266923249B11}"/>
                </a:ext>
              </a:extLst>
            </p:cNvPr>
            <p:cNvGrpSpPr/>
            <p:nvPr/>
          </p:nvGrpSpPr>
          <p:grpSpPr>
            <a:xfrm>
              <a:off x="841643" y="3060573"/>
              <a:ext cx="198635" cy="428128"/>
              <a:chOff x="841643" y="2892521"/>
              <a:chExt cx="198635" cy="428128"/>
            </a:xfrm>
          </p:grpSpPr>
          <p:sp>
            <p:nvSpPr>
              <p:cNvPr id="96" name="Rectangle: Rounded Corners 95">
                <a:extLst>
                  <a:ext uri="{FF2B5EF4-FFF2-40B4-BE49-F238E27FC236}">
                    <a16:creationId xmlns:a16="http://schemas.microsoft.com/office/drawing/2014/main" id="{D2055C61-7CB2-5A36-7655-462E8CCF6BE8}"/>
                  </a:ext>
                </a:extLst>
              </p:cNvPr>
              <p:cNvSpPr/>
              <p:nvPr/>
            </p:nvSpPr>
            <p:spPr>
              <a:xfrm>
                <a:off x="846039" y="2892521"/>
                <a:ext cx="189842" cy="151349"/>
              </a:xfrm>
              <a:prstGeom prst="roundRect">
                <a:avLst>
                  <a:gd name="adj" fmla="val 7905"/>
                </a:avLst>
              </a:prstGeom>
              <a:solidFill>
                <a:srgbClr val="FF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black"/>
                    </a:solidFill>
                    <a:effectLst/>
                    <a:uLnTx/>
                    <a:uFillTx/>
                    <a:latin typeface="Calibri" panose="020F0502020204030204"/>
                    <a:ea typeface="+mn-ea"/>
                    <a:cs typeface="+mn-cs"/>
                  </a:rPr>
                  <a:t>WORK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black"/>
                    </a:solidFill>
                    <a:effectLst/>
                    <a:uLnTx/>
                    <a:uFillTx/>
                    <a:latin typeface="Calibri" panose="020F0502020204030204"/>
                    <a:ea typeface="+mn-ea"/>
                    <a:cs typeface="+mn-cs"/>
                  </a:rPr>
                  <a:t>ZONE</a:t>
                </a:r>
              </a:p>
            </p:txBody>
          </p:sp>
          <p:pic>
            <p:nvPicPr>
              <p:cNvPr id="102" name="Picture 101">
                <a:extLst>
                  <a:ext uri="{FF2B5EF4-FFF2-40B4-BE49-F238E27FC236}">
                    <a16:creationId xmlns:a16="http://schemas.microsoft.com/office/drawing/2014/main" id="{CB1CB48E-22F7-5671-4AF0-210E33B3F4E0}"/>
                  </a:ext>
                </a:extLst>
              </p:cNvPr>
              <p:cNvPicPr>
                <a:picLocks noChangeAspect="1"/>
              </p:cNvPicPr>
              <p:nvPr/>
            </p:nvPicPr>
            <p:blipFill rotWithShape="1">
              <a:blip r:embed="rId7"/>
              <a:srcRect l="66889" t="19186" r="17236" b="17574"/>
              <a:stretch/>
            </p:blipFill>
            <p:spPr>
              <a:xfrm>
                <a:off x="841643" y="3073363"/>
                <a:ext cx="198635" cy="247286"/>
              </a:xfrm>
              <a:prstGeom prst="roundRect">
                <a:avLst>
                  <a:gd name="adj" fmla="val 4865"/>
                </a:avLst>
              </a:prstGeom>
            </p:spPr>
          </p:pic>
        </p:grpSp>
        <p:sp>
          <p:nvSpPr>
            <p:cNvPr id="103" name="TextBox 102">
              <a:extLst>
                <a:ext uri="{FF2B5EF4-FFF2-40B4-BE49-F238E27FC236}">
                  <a16:creationId xmlns:a16="http://schemas.microsoft.com/office/drawing/2014/main" id="{20AC0BA6-DC3F-E99E-C81E-0FF63EA0CF57}"/>
                </a:ext>
              </a:extLst>
            </p:cNvPr>
            <p:cNvSpPr txBox="1"/>
            <p:nvPr/>
          </p:nvSpPr>
          <p:spPr>
            <a:xfrm>
              <a:off x="555811" y="975464"/>
              <a:ext cx="30794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Symbol" panose="05050102010706020507" pitchFamily="18" charset="2"/>
                </a:rPr>
                <a:t></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TextBox 103">
              <a:extLst>
                <a:ext uri="{FF2B5EF4-FFF2-40B4-BE49-F238E27FC236}">
                  <a16:creationId xmlns:a16="http://schemas.microsoft.com/office/drawing/2014/main" id="{8BDA7573-4C77-53D7-CC4C-FF4EEB6F954D}"/>
                </a:ext>
              </a:extLst>
            </p:cNvPr>
            <p:cNvSpPr txBox="1"/>
            <p:nvPr/>
          </p:nvSpPr>
          <p:spPr>
            <a:xfrm flipV="1">
              <a:off x="327750" y="1019965"/>
              <a:ext cx="30794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Symbol" panose="05050102010706020507" pitchFamily="18" charset="2"/>
                </a:rPr>
                <a:t></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5" name="Picture 104">
              <a:extLst>
                <a:ext uri="{FF2B5EF4-FFF2-40B4-BE49-F238E27FC236}">
                  <a16:creationId xmlns:a16="http://schemas.microsoft.com/office/drawing/2014/main" id="{C6F96A8F-0F9E-FD91-10DE-CED82DD44F3F}"/>
                </a:ext>
              </a:extLst>
            </p:cNvPr>
            <p:cNvPicPr>
              <a:picLocks noChangeAspect="1"/>
            </p:cNvPicPr>
            <p:nvPr/>
          </p:nvPicPr>
          <p:blipFill>
            <a:blip r:embed="rId6"/>
            <a:stretch>
              <a:fillRect/>
            </a:stretch>
          </p:blipFill>
          <p:spPr>
            <a:xfrm>
              <a:off x="829155" y="1520438"/>
              <a:ext cx="205107" cy="254003"/>
            </a:xfrm>
            <a:prstGeom prst="rect">
              <a:avLst/>
            </a:prstGeom>
          </p:spPr>
        </p:pic>
        <p:grpSp>
          <p:nvGrpSpPr>
            <p:cNvPr id="115" name="Group 114">
              <a:extLst>
                <a:ext uri="{FF2B5EF4-FFF2-40B4-BE49-F238E27FC236}">
                  <a16:creationId xmlns:a16="http://schemas.microsoft.com/office/drawing/2014/main" id="{A46A6A89-0E90-EFDB-6419-37C1E72F2CE5}"/>
                </a:ext>
              </a:extLst>
            </p:cNvPr>
            <p:cNvGrpSpPr/>
            <p:nvPr/>
          </p:nvGrpSpPr>
          <p:grpSpPr>
            <a:xfrm>
              <a:off x="410515" y="1241078"/>
              <a:ext cx="357234" cy="5458417"/>
              <a:chOff x="400440" y="1241078"/>
              <a:chExt cx="357234" cy="5458417"/>
            </a:xfrm>
          </p:grpSpPr>
          <p:cxnSp>
            <p:nvCxnSpPr>
              <p:cNvPr id="106" name="Straight Connector 105">
                <a:extLst>
                  <a:ext uri="{FF2B5EF4-FFF2-40B4-BE49-F238E27FC236}">
                    <a16:creationId xmlns:a16="http://schemas.microsoft.com/office/drawing/2014/main" id="{FC037BAA-C46F-770D-B8D5-4E44AF26F5FF}"/>
                  </a:ext>
                </a:extLst>
              </p:cNvPr>
              <p:cNvCxnSpPr>
                <a:cxnSpLocks/>
              </p:cNvCxnSpPr>
              <p:nvPr/>
            </p:nvCxnSpPr>
            <p:spPr>
              <a:xfrm flipH="1">
                <a:off x="400440" y="1241078"/>
                <a:ext cx="0" cy="54584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72456ED-9825-697B-0ACD-CBED499B2B16}"/>
                  </a:ext>
                </a:extLst>
              </p:cNvPr>
              <p:cNvCxnSpPr>
                <a:cxnSpLocks/>
              </p:cNvCxnSpPr>
              <p:nvPr/>
            </p:nvCxnSpPr>
            <p:spPr>
              <a:xfrm flipH="1">
                <a:off x="757674" y="1241078"/>
                <a:ext cx="0" cy="54584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8" name="Rectangle 107">
              <a:extLst>
                <a:ext uri="{FF2B5EF4-FFF2-40B4-BE49-F238E27FC236}">
                  <a16:creationId xmlns:a16="http://schemas.microsoft.com/office/drawing/2014/main" id="{F924DC09-A4B3-8203-CFA4-7D68DA8D779A}"/>
                </a:ext>
              </a:extLst>
            </p:cNvPr>
            <p:cNvSpPr/>
            <p:nvPr/>
          </p:nvSpPr>
          <p:spPr>
            <a:xfrm>
              <a:off x="61575" y="1952399"/>
              <a:ext cx="1040907" cy="2489309"/>
            </a:xfrm>
            <a:prstGeom prst="rect">
              <a:avLst/>
            </a:prstGeom>
            <a:noFill/>
            <a:ln w="19050">
              <a:solidFill>
                <a:srgbClr val="FF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9" name="Picture 8">
              <a:extLst>
                <a:ext uri="{FF2B5EF4-FFF2-40B4-BE49-F238E27FC236}">
                  <a16:creationId xmlns:a16="http://schemas.microsoft.com/office/drawing/2014/main" id="{C0AE68B0-AF49-9DD9-D1AE-648DF8D7C2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409" y="3115894"/>
              <a:ext cx="321446" cy="317486"/>
            </a:xfrm>
            <a:prstGeom prst="rect">
              <a:avLst/>
            </a:prstGeom>
            <a:noFill/>
            <a:extLst>
              <a:ext uri="{909E8E84-426E-40DD-AFC4-6F175D3DCCD1}">
                <a14:hiddenFill xmlns:a14="http://schemas.microsoft.com/office/drawing/2010/main">
                  <a:solidFill>
                    <a:srgbClr val="FFFFFF"/>
                  </a:solidFill>
                </a14:hiddenFill>
              </a:ext>
            </a:extLst>
          </p:spPr>
        </p:pic>
        <p:sp>
          <p:nvSpPr>
            <p:cNvPr id="110" name="Rectangle 109">
              <a:extLst>
                <a:ext uri="{FF2B5EF4-FFF2-40B4-BE49-F238E27FC236}">
                  <a16:creationId xmlns:a16="http://schemas.microsoft.com/office/drawing/2014/main" id="{0D0A5F32-071B-201F-0A6B-AE4B9AE5D077}"/>
                </a:ext>
              </a:extLst>
            </p:cNvPr>
            <p:cNvSpPr/>
            <p:nvPr/>
          </p:nvSpPr>
          <p:spPr>
            <a:xfrm>
              <a:off x="307841" y="4148992"/>
              <a:ext cx="562580" cy="246570"/>
            </a:xfrm>
            <a:prstGeom prst="rect">
              <a:avLst/>
            </a:prstGeom>
            <a:solidFill>
              <a:srgbClr val="61AB7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SR 884/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Exit 136</a:t>
              </a:r>
            </a:p>
          </p:txBody>
        </p:sp>
        <p:sp>
          <p:nvSpPr>
            <p:cNvPr id="111" name="Rectangle 110">
              <a:extLst>
                <a:ext uri="{FF2B5EF4-FFF2-40B4-BE49-F238E27FC236}">
                  <a16:creationId xmlns:a16="http://schemas.microsoft.com/office/drawing/2014/main" id="{BA45B7CC-56B7-604E-C86C-03B07A0EDA79}"/>
                </a:ext>
              </a:extLst>
            </p:cNvPr>
            <p:cNvSpPr/>
            <p:nvPr/>
          </p:nvSpPr>
          <p:spPr>
            <a:xfrm>
              <a:off x="307841" y="6458165"/>
              <a:ext cx="562580" cy="246570"/>
            </a:xfrm>
            <a:prstGeom prst="rect">
              <a:avLst/>
            </a:prstGeom>
            <a:solidFill>
              <a:srgbClr val="61AB7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Daniels Pkwy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Exit 131</a:t>
              </a:r>
            </a:p>
          </p:txBody>
        </p:sp>
        <p:sp>
          <p:nvSpPr>
            <p:cNvPr id="112" name="Rectangle 111">
              <a:extLst>
                <a:ext uri="{FF2B5EF4-FFF2-40B4-BE49-F238E27FC236}">
                  <a16:creationId xmlns:a16="http://schemas.microsoft.com/office/drawing/2014/main" id="{DD633174-6099-6CB7-D24C-1C8205B45975}"/>
                </a:ext>
              </a:extLst>
            </p:cNvPr>
            <p:cNvSpPr/>
            <p:nvPr/>
          </p:nvSpPr>
          <p:spPr>
            <a:xfrm>
              <a:off x="307841" y="1984283"/>
              <a:ext cx="562580" cy="246570"/>
            </a:xfrm>
            <a:prstGeom prst="rect">
              <a:avLst/>
            </a:prstGeom>
            <a:solidFill>
              <a:srgbClr val="61AB7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SR 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Exit 138</a:t>
              </a:r>
            </a:p>
          </p:txBody>
        </p:sp>
        <p:sp>
          <p:nvSpPr>
            <p:cNvPr id="114" name="TextBox 113">
              <a:extLst>
                <a:ext uri="{FF2B5EF4-FFF2-40B4-BE49-F238E27FC236}">
                  <a16:creationId xmlns:a16="http://schemas.microsoft.com/office/drawing/2014/main" id="{47213F6B-E029-4620-C1DD-3C279FC529BD}"/>
                </a:ext>
              </a:extLst>
            </p:cNvPr>
            <p:cNvSpPr txBox="1"/>
            <p:nvPr/>
          </p:nvSpPr>
          <p:spPr>
            <a:xfrm>
              <a:off x="398759" y="6669918"/>
              <a:ext cx="384930" cy="184666"/>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N.T.S.</a:t>
              </a:r>
            </a:p>
          </p:txBody>
        </p:sp>
      </p:grpSp>
      <p:grpSp>
        <p:nvGrpSpPr>
          <p:cNvPr id="37" name="Group 36">
            <a:extLst>
              <a:ext uri="{FF2B5EF4-FFF2-40B4-BE49-F238E27FC236}">
                <a16:creationId xmlns:a16="http://schemas.microsoft.com/office/drawing/2014/main" id="{0B1FB29C-38BE-D246-2C49-0026655CE4B6}"/>
              </a:ext>
            </a:extLst>
          </p:cNvPr>
          <p:cNvGrpSpPr/>
          <p:nvPr/>
        </p:nvGrpSpPr>
        <p:grpSpPr>
          <a:xfrm>
            <a:off x="3693632" y="1314444"/>
            <a:ext cx="2019945" cy="1601210"/>
            <a:chOff x="3523603" y="1340388"/>
            <a:chExt cx="2019945" cy="1601210"/>
          </a:xfrm>
        </p:grpSpPr>
        <p:sp>
          <p:nvSpPr>
            <p:cNvPr id="47" name="Rectangle 46">
              <a:extLst>
                <a:ext uri="{FF2B5EF4-FFF2-40B4-BE49-F238E27FC236}">
                  <a16:creationId xmlns:a16="http://schemas.microsoft.com/office/drawing/2014/main" id="{B67EBC04-EA9D-D0D0-BF8F-064427A80AF6}"/>
                </a:ext>
              </a:extLst>
            </p:cNvPr>
            <p:cNvSpPr/>
            <p:nvPr/>
          </p:nvSpPr>
          <p:spPr>
            <a:xfrm>
              <a:off x="3523603" y="1952400"/>
              <a:ext cx="2019945" cy="989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hr</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19</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min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CONGESTED LENGTH 4.60MI</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(occurred NB @ Exit 136 on Apr 12, 2023, from 11:34am to 12:53pm)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774C8CB4-7B10-0D94-E96B-C6D6EA255302}"/>
                </a:ext>
              </a:extLst>
            </p:cNvPr>
            <p:cNvSpPr/>
            <p:nvPr/>
          </p:nvSpPr>
          <p:spPr>
            <a:xfrm>
              <a:off x="3524023" y="1340388"/>
              <a:ext cx="2001968" cy="1601210"/>
            </a:xfrm>
            <a:prstGeom prst="roundRect">
              <a:avLst>
                <a:gd name="adj" fmla="val 5618"/>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Significant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Queue</a:t>
              </a:r>
            </a:p>
          </p:txBody>
        </p:sp>
        <p:grpSp>
          <p:nvGrpSpPr>
            <p:cNvPr id="121" name="Group 120">
              <a:extLst>
                <a:ext uri="{FF2B5EF4-FFF2-40B4-BE49-F238E27FC236}">
                  <a16:creationId xmlns:a16="http://schemas.microsoft.com/office/drawing/2014/main" id="{82BF03EE-849F-E566-6595-08CA17A1590F}"/>
                </a:ext>
              </a:extLst>
            </p:cNvPr>
            <p:cNvGrpSpPr/>
            <p:nvPr/>
          </p:nvGrpSpPr>
          <p:grpSpPr>
            <a:xfrm>
              <a:off x="3564034" y="1373971"/>
              <a:ext cx="552338" cy="560864"/>
              <a:chOff x="5608319" y="4574343"/>
              <a:chExt cx="1039021" cy="1055058"/>
            </a:xfrm>
            <a:solidFill>
              <a:srgbClr val="243C80"/>
            </a:solidFill>
          </p:grpSpPr>
          <p:pic>
            <p:nvPicPr>
              <p:cNvPr id="122" name="Graphic 121" descr="Car Mechanic with solid fill">
                <a:extLst>
                  <a:ext uri="{FF2B5EF4-FFF2-40B4-BE49-F238E27FC236}">
                    <a16:creationId xmlns:a16="http://schemas.microsoft.com/office/drawing/2014/main" id="{53C4568E-E652-FE66-95A2-270F67A82DD6}"/>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10000" t="27788" r="10000"/>
              <a:stretch/>
            </p:blipFill>
            <p:spPr>
              <a:xfrm>
                <a:off x="5915820" y="4574343"/>
                <a:ext cx="731520" cy="660302"/>
              </a:xfrm>
              <a:prstGeom prst="rect">
                <a:avLst/>
              </a:prstGeom>
            </p:spPr>
          </p:pic>
          <p:pic>
            <p:nvPicPr>
              <p:cNvPr id="123" name="Graphic 122" descr="Car Mechanic with solid fill">
                <a:extLst>
                  <a:ext uri="{FF2B5EF4-FFF2-40B4-BE49-F238E27FC236}">
                    <a16:creationId xmlns:a16="http://schemas.microsoft.com/office/drawing/2014/main" id="{EBD6DAFC-2A8D-8569-7B63-8EEB591162D5}"/>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0000" t="27788" r="10000"/>
              <a:stretch/>
            </p:blipFill>
            <p:spPr>
              <a:xfrm>
                <a:off x="5608319" y="4780244"/>
                <a:ext cx="731520" cy="660302"/>
              </a:xfrm>
              <a:prstGeom prst="rect">
                <a:avLst/>
              </a:prstGeom>
            </p:spPr>
          </p:pic>
          <p:pic>
            <p:nvPicPr>
              <p:cNvPr id="124" name="Graphic 123" descr="Car Mechanic with solid fill">
                <a:extLst>
                  <a:ext uri="{FF2B5EF4-FFF2-40B4-BE49-F238E27FC236}">
                    <a16:creationId xmlns:a16="http://schemas.microsoft.com/office/drawing/2014/main" id="{7C2E95DE-4B35-C7E0-A5AD-AED879EE027A}"/>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10000" t="27788" r="10000"/>
              <a:stretch/>
            </p:blipFill>
            <p:spPr>
              <a:xfrm>
                <a:off x="5907111" y="4969099"/>
                <a:ext cx="731520" cy="660302"/>
              </a:xfrm>
              <a:prstGeom prst="rect">
                <a:avLst/>
              </a:prstGeom>
            </p:spPr>
          </p:pic>
        </p:grpSp>
      </p:grpSp>
      <p:grpSp>
        <p:nvGrpSpPr>
          <p:cNvPr id="33" name="Group 32">
            <a:extLst>
              <a:ext uri="{FF2B5EF4-FFF2-40B4-BE49-F238E27FC236}">
                <a16:creationId xmlns:a16="http://schemas.microsoft.com/office/drawing/2014/main" id="{EFC1078D-E641-3CD4-3416-3BA7DDADE162}"/>
              </a:ext>
            </a:extLst>
          </p:cNvPr>
          <p:cNvGrpSpPr/>
          <p:nvPr/>
        </p:nvGrpSpPr>
        <p:grpSpPr>
          <a:xfrm>
            <a:off x="6024878" y="1314444"/>
            <a:ext cx="2009630" cy="1601110"/>
            <a:chOff x="5660441" y="1340388"/>
            <a:chExt cx="2009630" cy="1601110"/>
          </a:xfrm>
        </p:grpSpPr>
        <p:sp>
          <p:nvSpPr>
            <p:cNvPr id="21" name="Rectangle: Rounded Corners 20">
              <a:extLst>
                <a:ext uri="{FF2B5EF4-FFF2-40B4-BE49-F238E27FC236}">
                  <a16:creationId xmlns:a16="http://schemas.microsoft.com/office/drawing/2014/main" id="{610AC3C0-7134-88C6-292B-16D3B11C4CC7}"/>
                </a:ext>
              </a:extLst>
            </p:cNvPr>
            <p:cNvSpPr/>
            <p:nvPr/>
          </p:nvSpPr>
          <p:spPr>
            <a:xfrm>
              <a:off x="5668102" y="1340388"/>
              <a:ext cx="2001969" cy="1601110"/>
            </a:xfrm>
            <a:prstGeom prst="roundRect">
              <a:avLst>
                <a:gd name="adj" fmla="val 5618"/>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Avg. Daily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Veh.-hr. of Delay</a:t>
              </a:r>
            </a:p>
          </p:txBody>
        </p:sp>
        <p:sp>
          <p:nvSpPr>
            <p:cNvPr id="48" name="Rectangle 47">
              <a:extLst>
                <a:ext uri="{FF2B5EF4-FFF2-40B4-BE49-F238E27FC236}">
                  <a16:creationId xmlns:a16="http://schemas.microsoft.com/office/drawing/2014/main" id="{C4D74321-22EF-564A-765E-CB37DBE4A092}"/>
                </a:ext>
              </a:extLst>
            </p:cNvPr>
            <p:cNvSpPr/>
            <p:nvPr/>
          </p:nvSpPr>
          <p:spPr>
            <a:xfrm>
              <a:off x="5667263" y="2194210"/>
              <a:ext cx="1854955" cy="691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20</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AVG. DAILY DELAY COST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$600</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5" name="Group 124">
              <a:extLst>
                <a:ext uri="{FF2B5EF4-FFF2-40B4-BE49-F238E27FC236}">
                  <a16:creationId xmlns:a16="http://schemas.microsoft.com/office/drawing/2014/main" id="{8C488775-055C-A733-6B63-0A6DD7598743}"/>
                </a:ext>
              </a:extLst>
            </p:cNvPr>
            <p:cNvGrpSpPr/>
            <p:nvPr/>
          </p:nvGrpSpPr>
          <p:grpSpPr>
            <a:xfrm>
              <a:off x="5660441" y="1436624"/>
              <a:ext cx="435559" cy="435559"/>
              <a:chOff x="9486740" y="2722824"/>
              <a:chExt cx="366321" cy="366321"/>
            </a:xfrm>
            <a:solidFill>
              <a:srgbClr val="243C80"/>
            </a:solidFill>
          </p:grpSpPr>
          <p:pic>
            <p:nvPicPr>
              <p:cNvPr id="126" name="Graphic 125" descr="Hourglass 30% with solid fill">
                <a:extLst>
                  <a:ext uri="{FF2B5EF4-FFF2-40B4-BE49-F238E27FC236}">
                    <a16:creationId xmlns:a16="http://schemas.microsoft.com/office/drawing/2014/main" id="{2CDB25BB-3A73-CF82-E285-D1517B17E8A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486740" y="2722824"/>
                <a:ext cx="366321" cy="366321"/>
              </a:xfrm>
              <a:prstGeom prst="rect">
                <a:avLst/>
              </a:prstGeom>
            </p:spPr>
          </p:pic>
          <p:pic>
            <p:nvPicPr>
              <p:cNvPr id="127" name="Graphic 126" descr="Hourglass 30% with solid fill">
                <a:extLst>
                  <a:ext uri="{FF2B5EF4-FFF2-40B4-BE49-F238E27FC236}">
                    <a16:creationId xmlns:a16="http://schemas.microsoft.com/office/drawing/2014/main" id="{C8DC9142-4869-A9A0-8F97-C634873594E2}"/>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l="37196" t="65916" r="37513" b="14645"/>
              <a:stretch/>
            </p:blipFill>
            <p:spPr>
              <a:xfrm>
                <a:off x="9594156" y="2919821"/>
                <a:ext cx="150410" cy="118974"/>
              </a:xfrm>
              <a:prstGeom prst="rect">
                <a:avLst/>
              </a:prstGeom>
            </p:spPr>
          </p:pic>
        </p:grpSp>
      </p:grpSp>
      <p:graphicFrame>
        <p:nvGraphicFramePr>
          <p:cNvPr id="2" name="Chart 1">
            <a:extLst>
              <a:ext uri="{FF2B5EF4-FFF2-40B4-BE49-F238E27FC236}">
                <a16:creationId xmlns:a16="http://schemas.microsoft.com/office/drawing/2014/main" id="{DAA83203-B22C-B6D9-12A4-E07C5457B10B}"/>
              </a:ext>
            </a:extLst>
          </p:cNvPr>
          <p:cNvGraphicFramePr>
            <a:graphicFrameLocks/>
          </p:cNvGraphicFramePr>
          <p:nvPr/>
        </p:nvGraphicFramePr>
        <p:xfrm>
          <a:off x="8186095" y="634994"/>
          <a:ext cx="4086266" cy="2743200"/>
        </p:xfrm>
        <a:graphic>
          <a:graphicData uri="http://schemas.openxmlformats.org/drawingml/2006/chart">
            <c:chart xmlns:c="http://schemas.openxmlformats.org/drawingml/2006/chart" xmlns:r="http://schemas.openxmlformats.org/officeDocument/2006/relationships" r:id="rId15"/>
          </a:graphicData>
        </a:graphic>
      </p:graphicFrame>
      <p:pic>
        <p:nvPicPr>
          <p:cNvPr id="32" name="Graphic 31" descr="Rain">
            <a:extLst>
              <a:ext uri="{FF2B5EF4-FFF2-40B4-BE49-F238E27FC236}">
                <a16:creationId xmlns:a16="http://schemas.microsoft.com/office/drawing/2014/main" id="{E5A6E06F-78A7-729A-9DC9-AC1CEE991BD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630337" y="3305219"/>
            <a:ext cx="321477" cy="321478"/>
          </a:xfrm>
          <a:prstGeom prst="rect">
            <a:avLst/>
          </a:prstGeom>
          <a:effectLst/>
        </p:spPr>
      </p:pic>
      <p:grpSp>
        <p:nvGrpSpPr>
          <p:cNvPr id="52" name="Group 51">
            <a:extLst>
              <a:ext uri="{FF2B5EF4-FFF2-40B4-BE49-F238E27FC236}">
                <a16:creationId xmlns:a16="http://schemas.microsoft.com/office/drawing/2014/main" id="{F44148D4-B801-DD90-7192-0892697979A5}"/>
              </a:ext>
            </a:extLst>
          </p:cNvPr>
          <p:cNvGrpSpPr/>
          <p:nvPr/>
        </p:nvGrpSpPr>
        <p:grpSpPr>
          <a:xfrm>
            <a:off x="3074579" y="3320120"/>
            <a:ext cx="321477" cy="258608"/>
            <a:chOff x="3074579" y="3453867"/>
            <a:chExt cx="321477" cy="258608"/>
          </a:xfrm>
        </p:grpSpPr>
        <p:pic>
          <p:nvPicPr>
            <p:cNvPr id="31" name="Graphic 30" descr="Rain">
              <a:extLst>
                <a:ext uri="{FF2B5EF4-FFF2-40B4-BE49-F238E27FC236}">
                  <a16:creationId xmlns:a16="http://schemas.microsoft.com/office/drawing/2014/main" id="{D7C5A858-2E1C-C0FA-7C18-9387EB959F60}"/>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b="40116"/>
            <a:stretch/>
          </p:blipFill>
          <p:spPr>
            <a:xfrm>
              <a:off x="3074579" y="3453867"/>
              <a:ext cx="321477" cy="192513"/>
            </a:xfrm>
            <a:prstGeom prst="rect">
              <a:avLst/>
            </a:prstGeom>
            <a:effectLst/>
          </p:spPr>
        </p:pic>
        <p:cxnSp>
          <p:nvCxnSpPr>
            <p:cNvPr id="41" name="Straight Connector 40">
              <a:extLst>
                <a:ext uri="{FF2B5EF4-FFF2-40B4-BE49-F238E27FC236}">
                  <a16:creationId xmlns:a16="http://schemas.microsoft.com/office/drawing/2014/main" id="{3C7C816C-61B9-6559-3852-DCF73F44CE30}"/>
                </a:ext>
              </a:extLst>
            </p:cNvPr>
            <p:cNvCxnSpPr>
              <a:cxnSpLocks/>
            </p:cNvCxnSpPr>
            <p:nvPr/>
          </p:nvCxnSpPr>
          <p:spPr>
            <a:xfrm>
              <a:off x="3231462" y="3646380"/>
              <a:ext cx="0" cy="66095"/>
            </a:xfrm>
            <a:prstGeom prst="line">
              <a:avLst/>
            </a:prstGeom>
            <a:ln>
              <a:solidFill>
                <a:srgbClr val="243C8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7DDEE46-5E00-3B30-919F-4F756898801C}"/>
                </a:ext>
              </a:extLst>
            </p:cNvPr>
            <p:cNvCxnSpPr>
              <a:cxnSpLocks/>
            </p:cNvCxnSpPr>
            <p:nvPr/>
          </p:nvCxnSpPr>
          <p:spPr>
            <a:xfrm>
              <a:off x="3166123" y="3646380"/>
              <a:ext cx="0" cy="39795"/>
            </a:xfrm>
            <a:prstGeom prst="line">
              <a:avLst/>
            </a:prstGeom>
            <a:ln>
              <a:solidFill>
                <a:srgbClr val="243C8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C22A6C-3DD6-FD60-71E1-CC2AB00290D1}"/>
                </a:ext>
              </a:extLst>
            </p:cNvPr>
            <p:cNvCxnSpPr>
              <a:cxnSpLocks/>
            </p:cNvCxnSpPr>
            <p:nvPr/>
          </p:nvCxnSpPr>
          <p:spPr>
            <a:xfrm>
              <a:off x="3296801" y="3646380"/>
              <a:ext cx="0" cy="39795"/>
            </a:xfrm>
            <a:prstGeom prst="line">
              <a:avLst/>
            </a:prstGeom>
            <a:ln>
              <a:solidFill>
                <a:srgbClr val="243C80"/>
              </a:solidFill>
            </a:ln>
          </p:spPr>
          <p:style>
            <a:lnRef idx="1">
              <a:schemeClr val="accent1"/>
            </a:lnRef>
            <a:fillRef idx="0">
              <a:schemeClr val="accent1"/>
            </a:fillRef>
            <a:effectRef idx="0">
              <a:schemeClr val="accent1"/>
            </a:effectRef>
            <a:fontRef idx="minor">
              <a:schemeClr val="tx1"/>
            </a:fontRef>
          </p:style>
        </p:cxnSp>
      </p:grpSp>
      <p:pic>
        <p:nvPicPr>
          <p:cNvPr id="15" name="Graphic 14" descr="Rain">
            <a:extLst>
              <a:ext uri="{FF2B5EF4-FFF2-40B4-BE49-F238E27FC236}">
                <a16:creationId xmlns:a16="http://schemas.microsoft.com/office/drawing/2014/main" id="{EB187A52-4BB7-252D-4148-CA7398EE99D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188184" y="5090615"/>
            <a:ext cx="529701" cy="529703"/>
          </a:xfrm>
          <a:prstGeom prst="rect">
            <a:avLst/>
          </a:prstGeom>
          <a:effectLst/>
        </p:spPr>
      </p:pic>
      <p:sp>
        <p:nvSpPr>
          <p:cNvPr id="16" name="Rectangle: Rounded Corners 15">
            <a:extLst>
              <a:ext uri="{FF2B5EF4-FFF2-40B4-BE49-F238E27FC236}">
                <a16:creationId xmlns:a16="http://schemas.microsoft.com/office/drawing/2014/main" id="{B49B531F-83DB-B931-D09C-D9EEFF5A5157}"/>
              </a:ext>
            </a:extLst>
          </p:cNvPr>
          <p:cNvSpPr/>
          <p:nvPr/>
        </p:nvSpPr>
        <p:spPr>
          <a:xfrm>
            <a:off x="9023899" y="3578728"/>
            <a:ext cx="2996775" cy="2926555"/>
          </a:xfrm>
          <a:prstGeom prst="roundRect">
            <a:avLst>
              <a:gd name="adj" fmla="val 5618"/>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5821F"/>
                </a:solidFill>
                <a:effectLst/>
                <a:uLnTx/>
                <a:uFillTx/>
                <a:latin typeface="Calibri" panose="020F0502020204030204"/>
                <a:ea typeface="+mn-ea"/>
                <a:cs typeface="+mn-cs"/>
              </a:rPr>
              <a:t>Notable Events</a:t>
            </a:r>
          </a:p>
        </p:txBody>
      </p:sp>
      <p:grpSp>
        <p:nvGrpSpPr>
          <p:cNvPr id="26" name="Group 25">
            <a:extLst>
              <a:ext uri="{FF2B5EF4-FFF2-40B4-BE49-F238E27FC236}">
                <a16:creationId xmlns:a16="http://schemas.microsoft.com/office/drawing/2014/main" id="{1B1EB84D-8E36-CA0B-2911-601E5FA09038}"/>
              </a:ext>
            </a:extLst>
          </p:cNvPr>
          <p:cNvGrpSpPr/>
          <p:nvPr/>
        </p:nvGrpSpPr>
        <p:grpSpPr>
          <a:xfrm>
            <a:off x="9208538" y="4183910"/>
            <a:ext cx="435755" cy="481992"/>
            <a:chOff x="2718061" y="4450904"/>
            <a:chExt cx="659498" cy="729476"/>
          </a:xfrm>
        </p:grpSpPr>
        <p:pic>
          <p:nvPicPr>
            <p:cNvPr id="27" name="Graphic 26" descr="Car Mechanic with solid fill">
              <a:extLst>
                <a:ext uri="{FF2B5EF4-FFF2-40B4-BE49-F238E27FC236}">
                  <a16:creationId xmlns:a16="http://schemas.microsoft.com/office/drawing/2014/main" id="{12A6C014-1A5C-CBA5-F24D-00050A6CD91E}"/>
                </a:ext>
              </a:extLst>
            </p:cNvPr>
            <p:cNvPicPr>
              <a:picLocks noChangeAspect="1"/>
            </p:cNvPicPr>
            <p:nvPr/>
          </p:nvPicPr>
          <p:blipFill rotWithShape="1">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10000" t="27788" r="10000"/>
            <a:stretch/>
          </p:blipFill>
          <p:spPr>
            <a:xfrm>
              <a:off x="2888383" y="4450904"/>
              <a:ext cx="480914" cy="456726"/>
            </a:xfrm>
            <a:prstGeom prst="rect">
              <a:avLst/>
            </a:prstGeom>
          </p:spPr>
        </p:pic>
        <p:pic>
          <p:nvPicPr>
            <p:cNvPr id="28" name="Graphic 27" descr="Car Mechanic with solid fill">
              <a:extLst>
                <a:ext uri="{FF2B5EF4-FFF2-40B4-BE49-F238E27FC236}">
                  <a16:creationId xmlns:a16="http://schemas.microsoft.com/office/drawing/2014/main" id="{AAD5DC64-5184-AA03-3A5F-1EC1C5C93DA3}"/>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20"/>
                </a:ext>
              </a:extLst>
            </a:blip>
            <a:srcRect l="10000" t="27788" r="10000"/>
            <a:stretch/>
          </p:blipFill>
          <p:spPr>
            <a:xfrm>
              <a:off x="2718061" y="4587283"/>
              <a:ext cx="480914" cy="456726"/>
            </a:xfrm>
            <a:prstGeom prst="rect">
              <a:avLst/>
            </a:prstGeom>
          </p:spPr>
        </p:pic>
        <p:pic>
          <p:nvPicPr>
            <p:cNvPr id="29" name="Graphic 28" descr="Car Mechanic with solid fill">
              <a:extLst>
                <a:ext uri="{FF2B5EF4-FFF2-40B4-BE49-F238E27FC236}">
                  <a16:creationId xmlns:a16="http://schemas.microsoft.com/office/drawing/2014/main" id="{A74F74D0-0FC4-AE0A-A8DE-F1085C1FC36A}"/>
                </a:ext>
              </a:extLst>
            </p:cNvPr>
            <p:cNvPicPr>
              <a:picLocks noChangeAspect="1"/>
            </p:cNvPicPr>
            <p:nvPr/>
          </p:nvPicPr>
          <p:blipFill rotWithShape="1">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l="10000" t="27788" r="10000"/>
            <a:stretch/>
          </p:blipFill>
          <p:spPr>
            <a:xfrm>
              <a:off x="2896645" y="4723654"/>
              <a:ext cx="480914" cy="456726"/>
            </a:xfrm>
            <a:prstGeom prst="rect">
              <a:avLst/>
            </a:prstGeom>
          </p:spPr>
        </p:pic>
      </p:grpSp>
      <p:sp>
        <p:nvSpPr>
          <p:cNvPr id="30" name="TextBox 29">
            <a:extLst>
              <a:ext uri="{FF2B5EF4-FFF2-40B4-BE49-F238E27FC236}">
                <a16:creationId xmlns:a16="http://schemas.microsoft.com/office/drawing/2014/main" id="{76B17AC3-B329-5461-118C-CD464456EFCE}"/>
              </a:ext>
            </a:extLst>
          </p:cNvPr>
          <p:cNvSpPr txBox="1"/>
          <p:nvPr/>
        </p:nvSpPr>
        <p:spPr>
          <a:xfrm>
            <a:off x="9752662" y="5039995"/>
            <a:ext cx="2166270" cy="630942"/>
          </a:xfrm>
          <a:prstGeom prst="rect">
            <a:avLst/>
          </a:prstGeom>
          <a:noFill/>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Heavy rain caused hazardous driving conditions on 4/12</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(11:00am to 1:00pm)</a:t>
            </a:r>
          </a:p>
        </p:txBody>
      </p:sp>
      <p:sp>
        <p:nvSpPr>
          <p:cNvPr id="53" name="TextBox 52">
            <a:extLst>
              <a:ext uri="{FF2B5EF4-FFF2-40B4-BE49-F238E27FC236}">
                <a16:creationId xmlns:a16="http://schemas.microsoft.com/office/drawing/2014/main" id="{12590560-4567-4D21-5977-54FB81A7DBF8}"/>
              </a:ext>
            </a:extLst>
          </p:cNvPr>
          <p:cNvSpPr txBox="1"/>
          <p:nvPr/>
        </p:nvSpPr>
        <p:spPr>
          <a:xfrm>
            <a:off x="9752662" y="4109435"/>
            <a:ext cx="2231842" cy="800219"/>
          </a:xfrm>
          <a:prstGeom prst="rect">
            <a:avLst/>
          </a:prstGeom>
          <a:noFill/>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NB/SB off-ramp backups to Exit 136 - SR 884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(Wkday AM PK HRs, just prior to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the start of the active WZ</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6" name="TextBox 55">
            <a:extLst>
              <a:ext uri="{FF2B5EF4-FFF2-40B4-BE49-F238E27FC236}">
                <a16:creationId xmlns:a16="http://schemas.microsoft.com/office/drawing/2014/main" id="{AA6E6B79-F0BF-6B7D-58DB-561C25A581C0}"/>
              </a:ext>
            </a:extLst>
          </p:cNvPr>
          <p:cNvSpPr txBox="1"/>
          <p:nvPr/>
        </p:nvSpPr>
        <p:spPr>
          <a:xfrm>
            <a:off x="9752662" y="5801279"/>
            <a:ext cx="2199598" cy="630942"/>
          </a:xfrm>
          <a:prstGeom prst="rect">
            <a:avLst/>
          </a:prstGeom>
          <a:noFill/>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NB wrong way-facing vehicle on shoulder on 4/12</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(12:37pm to 1:01pm)</a:t>
            </a:r>
          </a:p>
        </p:txBody>
      </p:sp>
      <p:sp>
        <p:nvSpPr>
          <p:cNvPr id="6" name="TextBox 5">
            <a:extLst>
              <a:ext uri="{FF2B5EF4-FFF2-40B4-BE49-F238E27FC236}">
                <a16:creationId xmlns:a16="http://schemas.microsoft.com/office/drawing/2014/main" id="{97D2C386-C010-3E6A-1339-C421F2EDF6C2}"/>
              </a:ext>
            </a:extLst>
          </p:cNvPr>
          <p:cNvSpPr txBox="1"/>
          <p:nvPr/>
        </p:nvSpPr>
        <p:spPr>
          <a:xfrm>
            <a:off x="2870140" y="44898"/>
            <a:ext cx="6451720"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venir Heavy"/>
                <a:ea typeface="+mn-ea"/>
                <a:cs typeface="+mn-cs"/>
              </a:rPr>
              <a:t>     Weekly </a:t>
            </a:r>
            <a:r>
              <a:rPr kumimoji="0" lang="en-US" sz="2000" b="0" i="0" u="none" strike="noStrike" kern="1200" cap="none" spc="0" normalizeH="0" baseline="0" noProof="0" dirty="0">
                <a:ln>
                  <a:noFill/>
                </a:ln>
                <a:solidFill>
                  <a:prstClr val="white"/>
                </a:solidFill>
                <a:effectLst/>
                <a:uLnTx/>
                <a:uFillTx/>
                <a:latin typeface="Avenir Heavy"/>
                <a:ea typeface="+mn-ea"/>
                <a:cs typeface="+mn-cs"/>
              </a:rPr>
              <a:t>Work Zone Performance Report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Calibri" panose="020F0502020204030204"/>
                <a:ea typeface="+mn-ea"/>
                <a:cs typeface="+mn-cs"/>
              </a:rPr>
              <a:t>Week of April 9</a:t>
            </a:r>
            <a:r>
              <a:rPr kumimoji="0" lang="en-US" sz="1400" b="0" i="0" u="none" strike="noStrike" kern="1200" cap="none" spc="0" normalizeH="0" baseline="30000" noProof="0" dirty="0">
                <a:ln>
                  <a:noFill/>
                </a:ln>
                <a:solidFill>
                  <a:srgbClr val="FFC000"/>
                </a:solidFill>
                <a:effectLst/>
                <a:uLnTx/>
                <a:uFillTx/>
                <a:latin typeface="Calibri" panose="020F0502020204030204"/>
                <a:ea typeface="+mn-ea"/>
                <a:cs typeface="+mn-cs"/>
              </a:rPr>
              <a:t>th</a:t>
            </a:r>
            <a:r>
              <a:rPr kumimoji="0" lang="en-US" sz="1400" b="0" i="0" u="none" strike="noStrike" kern="1200" cap="none" spc="0" normalizeH="0" baseline="0" noProof="0" dirty="0">
                <a:ln>
                  <a:noFill/>
                </a:ln>
                <a:solidFill>
                  <a:srgbClr val="FFC000"/>
                </a:solidFill>
                <a:effectLst/>
                <a:uLnTx/>
                <a:uFillTx/>
                <a:latin typeface="Calibri" panose="020F0502020204030204"/>
                <a:ea typeface="+mn-ea"/>
                <a:cs typeface="+mn-cs"/>
              </a:rPr>
              <a:t> to April 15</a:t>
            </a:r>
            <a:r>
              <a:rPr kumimoji="0" lang="en-US" sz="1400" b="0" i="0" u="none" strike="noStrike" kern="1200" cap="none" spc="0" normalizeH="0" baseline="30000" noProof="0" dirty="0">
                <a:ln>
                  <a:noFill/>
                </a:ln>
                <a:solidFill>
                  <a:srgbClr val="FFC000"/>
                </a:solidFill>
                <a:effectLst/>
                <a:uLnTx/>
                <a:uFillTx/>
                <a:latin typeface="Calibri" panose="020F0502020204030204"/>
                <a:ea typeface="+mn-ea"/>
                <a:cs typeface="+mn-cs"/>
              </a:rPr>
              <a:t>th</a:t>
            </a:r>
            <a:r>
              <a:rPr kumimoji="0" lang="en-US" sz="1400" b="0" i="0" u="none" strike="noStrike" kern="1200" cap="none" spc="0" normalizeH="0" baseline="0" noProof="0" dirty="0">
                <a:ln>
                  <a:noFill/>
                </a:ln>
                <a:solidFill>
                  <a:srgbClr val="FFC000"/>
                </a:solidFill>
                <a:effectLst/>
                <a:uLnTx/>
                <a:uFillTx/>
                <a:latin typeface="Calibri" panose="020F0502020204030204"/>
                <a:ea typeface="+mn-ea"/>
                <a:cs typeface="+mn-cs"/>
              </a:rPr>
              <a:t>, 2023 </a:t>
            </a:r>
            <a:r>
              <a:rPr kumimoji="0" lang="en-US" sz="1400" b="0" i="0" u="none" strike="noStrike" kern="1200" cap="none" spc="0" normalizeH="0" baseline="0" noProof="0" dirty="0">
                <a:ln>
                  <a:noFill/>
                </a:ln>
                <a:solidFill>
                  <a:srgbClr val="FFC000"/>
                </a:solidFill>
                <a:effectLst/>
                <a:uLnTx/>
                <a:uFillTx/>
                <a:latin typeface="Calibri" panose="020F0502020204030204"/>
                <a:ea typeface="+mn-ea"/>
                <a:cs typeface="+mn-cs"/>
                <a:sym typeface="Wingdings" panose="05000000000000000000" pitchFamily="2" charset="2"/>
              </a:rPr>
              <a:t> 8 AM to 5 PM</a:t>
            </a:r>
            <a:endParaRPr kumimoji="0" lang="en-US" sz="14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D64074B7-C337-14A5-9A84-086A09282396}"/>
              </a:ext>
            </a:extLst>
          </p:cNvPr>
          <p:cNvGrpSpPr/>
          <p:nvPr/>
        </p:nvGrpSpPr>
        <p:grpSpPr>
          <a:xfrm>
            <a:off x="9232883" y="5892540"/>
            <a:ext cx="440302" cy="448420"/>
            <a:chOff x="9232883" y="5918484"/>
            <a:chExt cx="440302" cy="448420"/>
          </a:xfrm>
        </p:grpSpPr>
        <p:sp>
          <p:nvSpPr>
            <p:cNvPr id="18" name="Diamond 17">
              <a:extLst>
                <a:ext uri="{FF2B5EF4-FFF2-40B4-BE49-F238E27FC236}">
                  <a16:creationId xmlns:a16="http://schemas.microsoft.com/office/drawing/2014/main" id="{00BB2BF7-6496-620E-72FD-095B961E6725}"/>
                </a:ext>
              </a:extLst>
            </p:cNvPr>
            <p:cNvSpPr/>
            <p:nvPr/>
          </p:nvSpPr>
          <p:spPr>
            <a:xfrm>
              <a:off x="9232883" y="5918484"/>
              <a:ext cx="440302" cy="448420"/>
            </a:xfrm>
            <a:prstGeom prst="diamond">
              <a:avLst/>
            </a:prstGeom>
            <a:solidFill>
              <a:srgbClr val="243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CA15AE0-9017-31D4-3D39-B9396399D3AE}"/>
                </a:ext>
              </a:extLst>
            </p:cNvPr>
            <p:cNvSpPr txBox="1"/>
            <p:nvPr/>
          </p:nvSpPr>
          <p:spPr>
            <a:xfrm>
              <a:off x="9292922" y="5958028"/>
              <a:ext cx="320225"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10" name="Group 9">
            <a:extLst>
              <a:ext uri="{FF2B5EF4-FFF2-40B4-BE49-F238E27FC236}">
                <a16:creationId xmlns:a16="http://schemas.microsoft.com/office/drawing/2014/main" id="{90024003-28F4-C203-EAEA-FFF63BD9E989}"/>
              </a:ext>
            </a:extLst>
          </p:cNvPr>
          <p:cNvGrpSpPr/>
          <p:nvPr/>
        </p:nvGrpSpPr>
        <p:grpSpPr>
          <a:xfrm>
            <a:off x="1380362" y="1314443"/>
            <a:ext cx="2001969" cy="1614658"/>
            <a:chOff x="1380362" y="1314443"/>
            <a:chExt cx="2001969" cy="1614658"/>
          </a:xfrm>
        </p:grpSpPr>
        <p:grpSp>
          <p:nvGrpSpPr>
            <p:cNvPr id="42" name="Group 41">
              <a:extLst>
                <a:ext uri="{FF2B5EF4-FFF2-40B4-BE49-F238E27FC236}">
                  <a16:creationId xmlns:a16="http://schemas.microsoft.com/office/drawing/2014/main" id="{AB12AAF6-D0D2-3D9E-A24A-F91AF239335E}"/>
                </a:ext>
              </a:extLst>
            </p:cNvPr>
            <p:cNvGrpSpPr/>
            <p:nvPr/>
          </p:nvGrpSpPr>
          <p:grpSpPr>
            <a:xfrm>
              <a:off x="1380363" y="1314443"/>
              <a:ext cx="2001968" cy="1601211"/>
              <a:chOff x="1380363" y="1340387"/>
              <a:chExt cx="2001968" cy="1601211"/>
            </a:xfrm>
          </p:grpSpPr>
          <p:cxnSp>
            <p:nvCxnSpPr>
              <p:cNvPr id="94" name="Straight Connector 93">
                <a:extLst>
                  <a:ext uri="{FF2B5EF4-FFF2-40B4-BE49-F238E27FC236}">
                    <a16:creationId xmlns:a16="http://schemas.microsoft.com/office/drawing/2014/main" id="{C9FEF31D-3C9C-A1EA-2A06-D187BE7E2A30}"/>
                  </a:ext>
                </a:extLst>
              </p:cNvPr>
              <p:cNvCxnSpPr>
                <a:cxnSpLocks/>
              </p:cNvCxnSpPr>
              <p:nvPr/>
            </p:nvCxnSpPr>
            <p:spPr>
              <a:xfrm>
                <a:off x="1403361" y="1439772"/>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91DF8874-811D-FCD8-BF65-392EDEC5D301}"/>
                  </a:ext>
                </a:extLst>
              </p:cNvPr>
              <p:cNvGrpSpPr/>
              <p:nvPr/>
            </p:nvGrpSpPr>
            <p:grpSpPr>
              <a:xfrm>
                <a:off x="1380363" y="1340387"/>
                <a:ext cx="2001968" cy="1601211"/>
                <a:chOff x="1380363" y="1340387"/>
                <a:chExt cx="2001968" cy="1601211"/>
              </a:xfrm>
            </p:grpSpPr>
            <p:sp>
              <p:nvSpPr>
                <p:cNvPr id="19" name="Rectangle: Rounded Corners 18">
                  <a:extLst>
                    <a:ext uri="{FF2B5EF4-FFF2-40B4-BE49-F238E27FC236}">
                      <a16:creationId xmlns:a16="http://schemas.microsoft.com/office/drawing/2014/main" id="{78C3DA30-30EF-4A5C-C9F8-8A8F3A25949A}"/>
                    </a:ext>
                  </a:extLst>
                </p:cNvPr>
                <p:cNvSpPr/>
                <p:nvPr/>
              </p:nvSpPr>
              <p:spPr>
                <a:xfrm>
                  <a:off x="1380363" y="1340387"/>
                  <a:ext cx="2001968" cy="1601211"/>
                </a:xfrm>
                <a:prstGeom prst="roundRect">
                  <a:avLst>
                    <a:gd name="adj" fmla="val 2227"/>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Avg. Daily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Vehicle Speed</a:t>
                  </a:r>
                </a:p>
              </p:txBody>
            </p:sp>
            <p:pic>
              <p:nvPicPr>
                <p:cNvPr id="128" name="Graphic 127" descr="Gauge">
                  <a:extLst>
                    <a:ext uri="{FF2B5EF4-FFF2-40B4-BE49-F238E27FC236}">
                      <a16:creationId xmlns:a16="http://schemas.microsoft.com/office/drawing/2014/main" id="{5A8F7D80-1CFA-96EC-E42E-84561F428939}"/>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449145" y="1418614"/>
                  <a:ext cx="471579" cy="471579"/>
                </a:xfrm>
                <a:prstGeom prst="rect">
                  <a:avLst/>
                </a:prstGeom>
              </p:spPr>
            </p:pic>
          </p:grpSp>
        </p:grpSp>
        <p:sp>
          <p:nvSpPr>
            <p:cNvPr id="9" name="TextBox 8">
              <a:extLst>
                <a:ext uri="{FF2B5EF4-FFF2-40B4-BE49-F238E27FC236}">
                  <a16:creationId xmlns:a16="http://schemas.microsoft.com/office/drawing/2014/main" id="{51FF2F72-8FA6-CE08-B2F7-420C1A68B68D}"/>
                </a:ext>
              </a:extLst>
            </p:cNvPr>
            <p:cNvSpPr txBox="1"/>
            <p:nvPr/>
          </p:nvSpPr>
          <p:spPr>
            <a:xfrm>
              <a:off x="1380362" y="1950115"/>
              <a:ext cx="2001967" cy="978986"/>
            </a:xfrm>
            <a:prstGeom prst="rect">
              <a:avLst/>
            </a:prstGeom>
            <a:noFill/>
          </p:spPr>
          <p:txBody>
            <a:bodyPr wrap="square" rtlCol="0">
              <a:spAutoFit/>
            </a:bodyPr>
            <a:lstStyle/>
            <a:p>
              <a:pPr marL="115888" marR="0" lvl="0" indent="0" algn="r" defTabSz="914400" rtl="0" eaLnBrk="1" fontAlgn="auto" latinLnBrk="0" hangingPunct="1">
                <a:lnSpc>
                  <a:spcPts val="14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5821F"/>
                  </a:solidFill>
                  <a:effectLst/>
                  <a:uLnTx/>
                  <a:uFillTx/>
                  <a:latin typeface="Calibri" panose="020F0502020204030204"/>
                  <a:ea typeface="+mn-ea"/>
                  <a:cs typeface="+mn-cs"/>
                </a:rPr>
                <a:t>NB</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72.2</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mph</a:t>
              </a:r>
            </a:p>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(1.94</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min</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Travel Time)</a:t>
              </a:r>
            </a:p>
            <a:p>
              <a:pPr marL="0" marR="0" lvl="0" indent="0" algn="r" defTabSz="914400" rtl="0" eaLnBrk="1" fontAlgn="auto" latinLnBrk="0" hangingPunct="1">
                <a:lnSpc>
                  <a:spcPts val="14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28650" marR="0" lvl="0" indent="0" algn="r" defTabSz="914400" rtl="0" eaLnBrk="1" fontAlgn="auto" latinLnBrk="0" hangingPunct="1">
                <a:lnSpc>
                  <a:spcPts val="14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5821F"/>
                  </a:solidFill>
                  <a:effectLst/>
                  <a:uLnTx/>
                  <a:uFillTx/>
                  <a:latin typeface="Calibri" panose="020F0502020204030204"/>
                  <a:ea typeface="+mn-ea"/>
                  <a:cs typeface="+mn-cs"/>
                </a:rPr>
                <a:t>SB</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71.4</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mph</a:t>
              </a:r>
            </a:p>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(1.85min Travel Time)</a:t>
              </a:r>
            </a:p>
          </p:txBody>
        </p:sp>
      </p:grpSp>
      <p:pic>
        <p:nvPicPr>
          <p:cNvPr id="5" name="Picture 4">
            <a:extLst>
              <a:ext uri="{FF2B5EF4-FFF2-40B4-BE49-F238E27FC236}">
                <a16:creationId xmlns:a16="http://schemas.microsoft.com/office/drawing/2014/main" id="{8639C28B-07AE-E123-458A-4A144621DC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3946" y="98495"/>
            <a:ext cx="514102" cy="50835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AED77A4-8804-C822-A23E-5BF6C8ECADD0}"/>
              </a:ext>
            </a:extLst>
          </p:cNvPr>
          <p:cNvSpPr/>
          <p:nvPr/>
        </p:nvSpPr>
        <p:spPr>
          <a:xfrm>
            <a:off x="1380362" y="6483235"/>
            <a:ext cx="7420924" cy="3214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43C80"/>
                </a:solidFill>
                <a:effectLst/>
                <a:uLnTx/>
                <a:uFillTx/>
                <a:latin typeface="Calibri" panose="020F0502020204030204"/>
                <a:ea typeface="+mn-ea"/>
                <a:cs typeface="+mn-cs"/>
              </a:rPr>
              <a:t>For the Week </a:t>
            </a:r>
            <a:r>
              <a:rPr kumimoji="0" lang="en-US" sz="1200" b="1" i="0" u="none" strike="noStrike" kern="1200" cap="none" spc="0" normalizeH="0" baseline="0" noProof="0" dirty="0">
                <a:ln>
                  <a:noFill/>
                </a:ln>
                <a:solidFill>
                  <a:srgbClr val="243C80"/>
                </a:solidFill>
                <a:effectLst/>
                <a:uLnTx/>
                <a:uFillTx/>
                <a:latin typeface="Calibri" panose="020F0502020204030204"/>
                <a:ea typeface="+mn-ea"/>
                <a:cs typeface="+mn-cs"/>
              </a:rPr>
              <a:t>-</a:t>
            </a:r>
            <a:r>
              <a:rPr kumimoji="0" lang="en-US" sz="1600" b="1" i="0" u="none" strike="noStrike" kern="1200" cap="none" spc="0" normalizeH="0" baseline="0" noProof="0" dirty="0">
                <a:ln>
                  <a:noFill/>
                </a:ln>
                <a:solidFill>
                  <a:srgbClr val="243C80"/>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srgbClr val="243C80"/>
                </a:solidFill>
                <a:effectLst/>
                <a:uLnTx/>
                <a:uFillTx/>
                <a:latin typeface="Calibri" panose="020F0502020204030204"/>
                <a:ea typeface="+mn-ea"/>
                <a:cs typeface="+mn-cs"/>
              </a:rPr>
              <a:t>Total Cost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srgbClr val="00B050"/>
                </a:solidFill>
                <a:effectLst/>
                <a:uLnTx/>
                <a:uFillTx/>
                <a:latin typeface="Calibri" panose="020F0502020204030204"/>
                <a:ea typeface="+mn-ea"/>
                <a:cs typeface="+mn-cs"/>
              </a:rPr>
              <a:t>$4.2K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1" i="0" u="none" strike="noStrike" kern="1200" cap="none" spc="0" normalizeH="0" baseline="0" noProof="0" dirty="0">
                <a:ln>
                  <a:noFill/>
                </a:ln>
                <a:solidFill>
                  <a:srgbClr val="243C80"/>
                </a:solidFill>
                <a:effectLst/>
                <a:uLnTx/>
                <a:uFillTx/>
                <a:latin typeface="Calibri" panose="020F0502020204030204"/>
                <a:ea typeface="+mn-ea"/>
                <a:cs typeface="+mn-cs"/>
                <a:sym typeface="Wingdings" panose="05000000000000000000" pitchFamily="2" charset="2"/>
              </a:rPr>
              <a:t>Total Veh.-hr. of Delay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mn-cs"/>
              </a:rPr>
              <a:t>142hr</a:t>
            </a:r>
            <a:endPar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A87E75D-9A44-9B58-46FC-3B3DEACC1040}"/>
              </a:ext>
            </a:extLst>
          </p:cNvPr>
          <p:cNvSpPr txBox="1"/>
          <p:nvPr/>
        </p:nvSpPr>
        <p:spPr>
          <a:xfrm>
            <a:off x="7527116" y="6432221"/>
            <a:ext cx="137836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BOLD</a:t>
            </a: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 = WORST PERFORMANCE</a:t>
            </a:r>
          </a:p>
        </p:txBody>
      </p:sp>
    </p:spTree>
    <p:extLst>
      <p:ext uri="{BB962C8B-B14F-4D97-AF65-F5344CB8AC3E}">
        <p14:creationId xmlns:p14="http://schemas.microsoft.com/office/powerpoint/2010/main" val="2128973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A5C034A7-2D53-DA4B-BA80-5A7C7E622105}"/>
              </a:ext>
            </a:extLst>
          </p:cNvPr>
          <p:cNvSpPr/>
          <p:nvPr/>
        </p:nvSpPr>
        <p:spPr>
          <a:xfrm>
            <a:off x="0" y="-10022"/>
            <a:ext cx="12223428" cy="7253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108F0BD8-3565-EE0D-D076-B5FA47D5A06F}"/>
              </a:ext>
            </a:extLst>
          </p:cNvPr>
          <p:cNvSpPr txBox="1"/>
          <p:nvPr/>
        </p:nvSpPr>
        <p:spPr>
          <a:xfrm>
            <a:off x="8938054" y="73688"/>
            <a:ext cx="3261239"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4" name="Picture 2" descr="No photo description available.">
            <a:hlinkClick r:id="rId3"/>
            <a:extLst>
              <a:ext uri="{FF2B5EF4-FFF2-40B4-BE49-F238E27FC236}">
                <a16:creationId xmlns:a16="http://schemas.microsoft.com/office/drawing/2014/main" id="{AFB87FAC-FDEC-54C3-5A78-7856D498A653}"/>
              </a:ext>
            </a:extLst>
          </p:cNvPr>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103077" y="85727"/>
            <a:ext cx="533895" cy="533895"/>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E416E16E-4663-DF45-FE36-401CA2037620}"/>
              </a:ext>
            </a:extLst>
          </p:cNvPr>
          <p:cNvSpPr txBox="1"/>
          <p:nvPr/>
        </p:nvSpPr>
        <p:spPr>
          <a:xfrm>
            <a:off x="8866849" y="121842"/>
            <a:ext cx="3309021"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I-75/SR 93 &amp; SR 884/Colonial Blvd. Interchange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Project No. 413065-1</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4" name="Group 33">
            <a:extLst>
              <a:ext uri="{FF2B5EF4-FFF2-40B4-BE49-F238E27FC236}">
                <a16:creationId xmlns:a16="http://schemas.microsoft.com/office/drawing/2014/main" id="{F4F1A6B6-F881-2E30-098F-49383090DBDF}"/>
              </a:ext>
            </a:extLst>
          </p:cNvPr>
          <p:cNvGrpSpPr/>
          <p:nvPr/>
        </p:nvGrpSpPr>
        <p:grpSpPr>
          <a:xfrm>
            <a:off x="740455" y="121842"/>
            <a:ext cx="2088907" cy="461665"/>
            <a:chOff x="732827" y="140153"/>
            <a:chExt cx="2088907" cy="461665"/>
          </a:xfrm>
        </p:grpSpPr>
        <p:sp>
          <p:nvSpPr>
            <p:cNvPr id="36" name="TextBox 35">
              <a:extLst>
                <a:ext uri="{FF2B5EF4-FFF2-40B4-BE49-F238E27FC236}">
                  <a16:creationId xmlns:a16="http://schemas.microsoft.com/office/drawing/2014/main" id="{43B21E9D-7CB5-1A80-AE14-E41718120C95}"/>
                </a:ext>
              </a:extLst>
            </p:cNvPr>
            <p:cNvSpPr txBox="1"/>
            <p:nvPr/>
          </p:nvSpPr>
          <p:spPr>
            <a:xfrm>
              <a:off x="1727488" y="140153"/>
              <a:ext cx="1094246" cy="461665"/>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rPr>
                <a:t>Communications</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Brian Bollas</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(813) 262-8549</a:t>
              </a:r>
            </a:p>
          </p:txBody>
        </p:sp>
        <p:cxnSp>
          <p:nvCxnSpPr>
            <p:cNvPr id="38" name="Straight Connector 37">
              <a:extLst>
                <a:ext uri="{FF2B5EF4-FFF2-40B4-BE49-F238E27FC236}">
                  <a16:creationId xmlns:a16="http://schemas.microsoft.com/office/drawing/2014/main" id="{1243C454-309D-8E4F-75EB-D2E8677F5211}"/>
                </a:ext>
              </a:extLst>
            </p:cNvPr>
            <p:cNvCxnSpPr>
              <a:cxnSpLocks/>
            </p:cNvCxnSpPr>
            <p:nvPr/>
          </p:nvCxnSpPr>
          <p:spPr>
            <a:xfrm>
              <a:off x="1656283" y="209696"/>
              <a:ext cx="0" cy="3201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9C9CF95-2E0B-A711-66DE-6746125F3A99}"/>
                </a:ext>
              </a:extLst>
            </p:cNvPr>
            <p:cNvSpPr txBox="1"/>
            <p:nvPr/>
          </p:nvSpPr>
          <p:spPr>
            <a:xfrm>
              <a:off x="732827" y="140153"/>
              <a:ext cx="899253" cy="461665"/>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rPr>
                <a:t>Construction PM</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Calibri" panose="020F0502020204030204"/>
                  <a:ea typeface="+mn-ea"/>
                  <a:cs typeface="+mn-cs"/>
                </a:rPr>
                <a:t>David Jones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Calibri" panose="020F0502020204030204"/>
                  <a:ea typeface="+mn-ea"/>
                  <a:cs typeface="+mn-cs"/>
                </a:rPr>
                <a:t> (863) 519-2345</a:t>
              </a: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aphicFrame>
        <p:nvGraphicFramePr>
          <p:cNvPr id="12" name="Table 11">
            <a:extLst>
              <a:ext uri="{FF2B5EF4-FFF2-40B4-BE49-F238E27FC236}">
                <a16:creationId xmlns:a16="http://schemas.microsoft.com/office/drawing/2014/main" id="{2FE8E5CD-C65A-3568-3A63-AD3BA0A24D3F}"/>
              </a:ext>
            </a:extLst>
          </p:cNvPr>
          <p:cNvGraphicFramePr>
            <a:graphicFrameLocks noGrp="1"/>
          </p:cNvGraphicFramePr>
          <p:nvPr/>
        </p:nvGraphicFramePr>
        <p:xfrm>
          <a:off x="2435320" y="3008947"/>
          <a:ext cx="6649519" cy="3328548"/>
        </p:xfrm>
        <a:graphic>
          <a:graphicData uri="http://schemas.openxmlformats.org/drawingml/2006/table">
            <a:tbl>
              <a:tblPr/>
              <a:tblGrid>
                <a:gridCol w="987678">
                  <a:extLst>
                    <a:ext uri="{9D8B030D-6E8A-4147-A177-3AD203B41FA5}">
                      <a16:colId xmlns:a16="http://schemas.microsoft.com/office/drawing/2014/main" val="3750377104"/>
                    </a:ext>
                  </a:extLst>
                </a:gridCol>
                <a:gridCol w="295242">
                  <a:extLst>
                    <a:ext uri="{9D8B030D-6E8A-4147-A177-3AD203B41FA5}">
                      <a16:colId xmlns:a16="http://schemas.microsoft.com/office/drawing/2014/main" val="4225872013"/>
                    </a:ext>
                  </a:extLst>
                </a:gridCol>
                <a:gridCol w="766657">
                  <a:extLst>
                    <a:ext uri="{9D8B030D-6E8A-4147-A177-3AD203B41FA5}">
                      <a16:colId xmlns:a16="http://schemas.microsoft.com/office/drawing/2014/main" val="3007036594"/>
                    </a:ext>
                  </a:extLst>
                </a:gridCol>
                <a:gridCol w="766657">
                  <a:extLst>
                    <a:ext uri="{9D8B030D-6E8A-4147-A177-3AD203B41FA5}">
                      <a16:colId xmlns:a16="http://schemas.microsoft.com/office/drawing/2014/main" val="1655646905"/>
                    </a:ext>
                  </a:extLst>
                </a:gridCol>
                <a:gridCol w="766657">
                  <a:extLst>
                    <a:ext uri="{9D8B030D-6E8A-4147-A177-3AD203B41FA5}">
                      <a16:colId xmlns:a16="http://schemas.microsoft.com/office/drawing/2014/main" val="3491021661"/>
                    </a:ext>
                  </a:extLst>
                </a:gridCol>
                <a:gridCol w="766657">
                  <a:extLst>
                    <a:ext uri="{9D8B030D-6E8A-4147-A177-3AD203B41FA5}">
                      <a16:colId xmlns:a16="http://schemas.microsoft.com/office/drawing/2014/main" val="468282229"/>
                    </a:ext>
                  </a:extLst>
                </a:gridCol>
                <a:gridCol w="766657">
                  <a:extLst>
                    <a:ext uri="{9D8B030D-6E8A-4147-A177-3AD203B41FA5}">
                      <a16:colId xmlns:a16="http://schemas.microsoft.com/office/drawing/2014/main" val="592264828"/>
                    </a:ext>
                  </a:extLst>
                </a:gridCol>
                <a:gridCol w="766657">
                  <a:extLst>
                    <a:ext uri="{9D8B030D-6E8A-4147-A177-3AD203B41FA5}">
                      <a16:colId xmlns:a16="http://schemas.microsoft.com/office/drawing/2014/main" val="1821388478"/>
                    </a:ext>
                  </a:extLst>
                </a:gridCol>
                <a:gridCol w="766657">
                  <a:extLst>
                    <a:ext uri="{9D8B030D-6E8A-4147-A177-3AD203B41FA5}">
                      <a16:colId xmlns:a16="http://schemas.microsoft.com/office/drawing/2014/main" val="1045303519"/>
                    </a:ext>
                  </a:extLst>
                </a:gridCol>
              </a:tblGrid>
              <a:tr h="736473">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5821F"/>
                          </a:solidFill>
                          <a:effectLst/>
                          <a:uLnTx/>
                          <a:uFillTx/>
                          <a:latin typeface="+mn-lt"/>
                          <a:ea typeface="+mn-ea"/>
                          <a:cs typeface="+mn-cs"/>
                        </a:rPr>
                        <a:t>Day-by-Day Performance Metrics</a:t>
                      </a:r>
                      <a:endParaRPr kumimoji="0" lang="en-US" sz="1400" b="0" i="0" u="none" strike="noStrike" kern="1200" cap="none" spc="0" normalizeH="0" baseline="0" noProof="0" dirty="0">
                        <a:ln>
                          <a:noFill/>
                        </a:ln>
                        <a:solidFill>
                          <a:srgbClr val="F5821F"/>
                        </a:solidFill>
                        <a:effectLst/>
                        <a:uLnTx/>
                        <a:uFillTx/>
                        <a:latin typeface="+mn-lt"/>
                        <a:ea typeface="+mn-ea"/>
                        <a:cs typeface="+mn-cs"/>
                      </a:endParaRPr>
                    </a:p>
                    <a:p>
                      <a:pPr algn="l" fontAlgn="b"/>
                      <a:r>
                        <a:rPr lang="en-US" sz="700" b="0" i="0" u="none" strike="noStrike" dirty="0">
                          <a:solidFill>
                            <a:srgbClr val="243C80"/>
                          </a:solidFill>
                          <a:effectLst/>
                          <a:latin typeface="Calibri" panose="020F0502020204030204" pitchFamily="34" charset="0"/>
                        </a:rPr>
                        <a:t> </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5903" marR="5903" marT="5903" marB="0" anchor="b">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1600" b="1" i="0" u="none" strike="noStrike" dirty="0">
                        <a:solidFill>
                          <a:srgbClr val="F5821F"/>
                        </a:solidFill>
                        <a:effectLst/>
                        <a:latin typeface="+mn-lt"/>
                        <a:cs typeface="Segoe UI" panose="020B0502040204020203" pitchFamily="34" charset="0"/>
                      </a:endParaRPr>
                    </a:p>
                  </a:txBody>
                  <a:tcPr marL="5903" marR="5903" marT="590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fontAlgn="b"/>
                      <a:endParaRPr lang="en-US" sz="1600" b="1" i="0" u="none" strike="noStrike" dirty="0">
                        <a:solidFill>
                          <a:srgbClr val="F5821F"/>
                        </a:solidFill>
                        <a:effectLst/>
                        <a:latin typeface="+mn-lt"/>
                        <a:cs typeface="Segoe UI" panose="020B0502040204020203" pitchFamily="34" charset="0"/>
                      </a:endParaRPr>
                    </a:p>
                  </a:txBody>
                  <a:tcPr marL="5903" marR="5903" marT="590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fontAlgn="b"/>
                      <a:endParaRPr lang="en-US" sz="1600" b="1" i="0" u="none" strike="noStrike" dirty="0">
                        <a:solidFill>
                          <a:srgbClr val="F5821F"/>
                        </a:solidFill>
                        <a:effectLst/>
                        <a:latin typeface="+mn-lt"/>
                        <a:cs typeface="Segoe UI" panose="020B0502040204020203" pitchFamily="34" charset="0"/>
                      </a:endParaRPr>
                    </a:p>
                  </a:txBody>
                  <a:tcPr marL="5903" marR="5903" marT="590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fontAlgn="b"/>
                      <a:endParaRPr lang="en-US" sz="1600" b="1" i="0" u="none" strike="noStrike" dirty="0">
                        <a:solidFill>
                          <a:srgbClr val="F5821F"/>
                        </a:solidFill>
                        <a:effectLst/>
                        <a:latin typeface="+mn-lt"/>
                        <a:cs typeface="Segoe UI" panose="020B0502040204020203" pitchFamily="34" charset="0"/>
                      </a:endParaRPr>
                    </a:p>
                  </a:txBody>
                  <a:tcPr marL="5903" marR="5903" marT="5903"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537531"/>
                  </a:ext>
                </a:extLst>
              </a:tr>
              <a:tr h="274320">
                <a:tc>
                  <a:txBody>
                    <a:bodyPr/>
                    <a:lstStyle/>
                    <a:p>
                      <a:pPr algn="ctr" fontAlgn="ctr">
                        <a:lnSpc>
                          <a:spcPts val="1000"/>
                        </a:lnSpc>
                      </a:pPr>
                      <a:r>
                        <a:rPr lang="en-US" sz="1200" b="1" i="0" u="none" strike="noStrike" dirty="0">
                          <a:solidFill>
                            <a:schemeClr val="bg1"/>
                          </a:solidFill>
                          <a:effectLst/>
                          <a:latin typeface="+mn-lt"/>
                        </a:rPr>
                        <a:t>METRIC</a:t>
                      </a:r>
                    </a:p>
                    <a:p>
                      <a:pPr algn="ctr" fontAlgn="ctr">
                        <a:lnSpc>
                          <a:spcPts val="1000"/>
                        </a:lnSpc>
                      </a:pPr>
                      <a:r>
                        <a:rPr lang="en-US" sz="1200" b="1" i="0" u="none" strike="noStrike" dirty="0">
                          <a:solidFill>
                            <a:schemeClr val="bg1"/>
                          </a:solidFill>
                          <a:effectLst/>
                          <a:latin typeface="+mn-lt"/>
                          <a:sym typeface="Wingdings 3" panose="05040102010807070707" pitchFamily="18" charset="2"/>
                        </a:rPr>
                        <a:t></a:t>
                      </a:r>
                      <a:endParaRPr lang="en-US" sz="1200" b="1" i="0" u="none" strike="noStrike" dirty="0">
                        <a:solidFill>
                          <a:schemeClr val="bg1"/>
                        </a:solidFill>
                        <a:effectLst/>
                        <a:latin typeface="+mn-lt"/>
                      </a:endParaRPr>
                    </a:p>
                  </a:txBody>
                  <a:tcPr marL="5903" marR="5903" marT="91440" marB="0" anchor="ctr">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C80"/>
                    </a:solidFill>
                  </a:tcPr>
                </a:tc>
                <a:tc>
                  <a:txBody>
                    <a:bodyPr/>
                    <a:lstStyle/>
                    <a:p>
                      <a:pPr algn="ctr" fontAlgn="ctr"/>
                      <a:r>
                        <a:rPr lang="en-US" sz="1000" b="1" i="0" u="none" strike="noStrike" dirty="0">
                          <a:solidFill>
                            <a:schemeClr val="bg1"/>
                          </a:solidFill>
                          <a:effectLst/>
                          <a:latin typeface="+mn-lt"/>
                        </a:rPr>
                        <a:t>DIR</a:t>
                      </a:r>
                    </a:p>
                  </a:txBody>
                  <a:tcPr marL="5903" marR="5903" marT="5903" marB="0" anchor="ctr">
                    <a:lnL w="31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243C80"/>
                    </a:solidFill>
                  </a:tcPr>
                </a:tc>
                <a:tc>
                  <a:txBody>
                    <a:bodyPr/>
                    <a:lstStyle/>
                    <a:p>
                      <a:pPr algn="ctr" fontAlgn="ctr"/>
                      <a:r>
                        <a:rPr lang="en-US" sz="1000" b="1" i="0" u="none" strike="noStrike" dirty="0">
                          <a:solidFill>
                            <a:srgbClr val="FFFFFF"/>
                          </a:solidFill>
                          <a:effectLst/>
                          <a:latin typeface="+mn-lt"/>
                        </a:rPr>
                        <a:t>Sun (4/9)</a:t>
                      </a:r>
                    </a:p>
                  </a:txBody>
                  <a:tcPr marL="5903" marR="5903" marT="5903" marB="0" anchor="ctr">
                    <a:lnL w="19050" cap="flat" cmpd="sng" algn="ctr">
                      <a:no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395EC7"/>
                    </a:solidFill>
                  </a:tcPr>
                </a:tc>
                <a:tc>
                  <a:txBody>
                    <a:bodyPr/>
                    <a:lstStyle/>
                    <a:p>
                      <a:pPr algn="ctr" fontAlgn="ctr"/>
                      <a:r>
                        <a:rPr lang="en-US" sz="1000" b="1" i="0" u="none" strike="noStrike" dirty="0">
                          <a:solidFill>
                            <a:srgbClr val="FFFFFF"/>
                          </a:solidFill>
                          <a:effectLst/>
                          <a:latin typeface="+mn-lt"/>
                        </a:rPr>
                        <a:t>Mon (4/10)</a:t>
                      </a:r>
                    </a:p>
                  </a:txBody>
                  <a:tcPr marL="5903" marR="5903" marT="5903" marB="0" anchor="ctr">
                    <a:lnL>
                      <a:noFill/>
                    </a:lnL>
                    <a:lnR>
                      <a:noFill/>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243C80"/>
                    </a:solidFill>
                  </a:tcPr>
                </a:tc>
                <a:tc>
                  <a:txBody>
                    <a:bodyPr/>
                    <a:lstStyle/>
                    <a:p>
                      <a:pPr algn="ctr" fontAlgn="ctr"/>
                      <a:r>
                        <a:rPr lang="en-US" sz="1000" b="1" i="0" u="none" strike="noStrike" dirty="0">
                          <a:solidFill>
                            <a:srgbClr val="FFFFFF"/>
                          </a:solidFill>
                          <a:effectLst/>
                          <a:latin typeface="+mn-lt"/>
                        </a:rPr>
                        <a:t>Tue (4/11)</a:t>
                      </a:r>
                    </a:p>
                  </a:txBody>
                  <a:tcPr marL="5903" marR="5903" marT="5903" marB="0" anchor="ctr">
                    <a:lnL>
                      <a:noFill/>
                    </a:lnL>
                    <a:lnR>
                      <a:noFill/>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243C80"/>
                    </a:solidFill>
                  </a:tcPr>
                </a:tc>
                <a:tc>
                  <a:txBody>
                    <a:bodyPr/>
                    <a:lstStyle/>
                    <a:p>
                      <a:pPr algn="ctr" fontAlgn="ctr"/>
                      <a:r>
                        <a:rPr lang="en-US" sz="1000" b="1" i="0" u="none" strike="noStrike" dirty="0">
                          <a:solidFill>
                            <a:srgbClr val="FFFFFF"/>
                          </a:solidFill>
                          <a:effectLst/>
                          <a:latin typeface="+mn-lt"/>
                        </a:rPr>
                        <a:t>Wed (4/12)</a:t>
                      </a:r>
                    </a:p>
                  </a:txBody>
                  <a:tcPr marL="5903" marR="5903" marT="5903" marB="0" anchor="ctr">
                    <a:lnL>
                      <a:noFill/>
                    </a:lnL>
                    <a:lnR>
                      <a:noFill/>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243C80"/>
                    </a:solidFill>
                  </a:tcPr>
                </a:tc>
                <a:tc>
                  <a:txBody>
                    <a:bodyPr/>
                    <a:lstStyle/>
                    <a:p>
                      <a:pPr algn="ctr" fontAlgn="ctr"/>
                      <a:r>
                        <a:rPr lang="en-US" sz="1000" b="1" i="0" u="none" strike="noStrike" dirty="0">
                          <a:solidFill>
                            <a:srgbClr val="FFFFFF"/>
                          </a:solidFill>
                          <a:effectLst/>
                          <a:latin typeface="+mn-lt"/>
                        </a:rPr>
                        <a:t>Thu (4/13)</a:t>
                      </a:r>
                    </a:p>
                  </a:txBody>
                  <a:tcPr marL="5903" marR="5903" marT="5903" marB="0" anchor="ctr">
                    <a:lnL>
                      <a:noFill/>
                    </a:lnL>
                    <a:lnR>
                      <a:noFill/>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243C80"/>
                    </a:solidFill>
                  </a:tcPr>
                </a:tc>
                <a:tc>
                  <a:txBody>
                    <a:bodyPr/>
                    <a:lstStyle/>
                    <a:p>
                      <a:pPr algn="ctr" fontAlgn="ctr"/>
                      <a:r>
                        <a:rPr lang="en-US" sz="1000" b="1" i="0" u="none" strike="noStrike" dirty="0">
                          <a:solidFill>
                            <a:srgbClr val="FFFFFF"/>
                          </a:solidFill>
                          <a:effectLst/>
                          <a:latin typeface="+mn-lt"/>
                        </a:rPr>
                        <a:t>Fri (4/14)</a:t>
                      </a:r>
                    </a:p>
                  </a:txBody>
                  <a:tcPr marL="5903" marR="5903" marT="5903" marB="0" anchor="ctr">
                    <a:lnL>
                      <a:noFill/>
                    </a:lnL>
                    <a:lnR>
                      <a:noFill/>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243C80"/>
                    </a:solidFill>
                  </a:tcPr>
                </a:tc>
                <a:tc>
                  <a:txBody>
                    <a:bodyPr/>
                    <a:lstStyle/>
                    <a:p>
                      <a:pPr algn="ctr" fontAlgn="ctr"/>
                      <a:r>
                        <a:rPr lang="en-US" sz="1000" b="1" i="0" u="none" strike="noStrike" dirty="0">
                          <a:solidFill>
                            <a:srgbClr val="FFFFFF"/>
                          </a:solidFill>
                          <a:effectLst/>
                          <a:latin typeface="+mn-lt"/>
                        </a:rPr>
                        <a:t>Sat (4/15)</a:t>
                      </a:r>
                    </a:p>
                  </a:txBody>
                  <a:tcPr marL="5903" marR="5903" marT="5903"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395EC7"/>
                    </a:solidFill>
                  </a:tcPr>
                </a:tc>
                <a:extLst>
                  <a:ext uri="{0D108BD9-81ED-4DB2-BD59-A6C34878D82A}">
                    <a16:rowId xmlns:a16="http://schemas.microsoft.com/office/drawing/2014/main" val="206160571"/>
                  </a:ext>
                </a:extLst>
              </a:tr>
              <a:tr h="283464">
                <a:tc rowSpan="2">
                  <a:txBody>
                    <a:bodyPr/>
                    <a:lstStyle/>
                    <a:p>
                      <a:pPr algn="ctr" fontAlgn="ctr"/>
                      <a:r>
                        <a:rPr lang="en-US" sz="1000" b="0" i="0" u="none" strike="noStrike" dirty="0">
                          <a:solidFill>
                            <a:schemeClr val="bg1"/>
                          </a:solidFill>
                          <a:effectLst/>
                          <a:latin typeface="+mn-lt"/>
                        </a:rPr>
                        <a:t>Avg. Speed</a:t>
                      </a:r>
                    </a:p>
                    <a:p>
                      <a:pPr algn="ctr" fontAlgn="ctr"/>
                      <a:r>
                        <a:rPr lang="en-US" sz="1000" b="0" i="0" u="none" strike="noStrike" dirty="0">
                          <a:solidFill>
                            <a:schemeClr val="bg1"/>
                          </a:solidFill>
                          <a:effectLst/>
                          <a:latin typeface="+mn-lt"/>
                        </a:rPr>
                        <a:t>(mph)</a:t>
                      </a:r>
                    </a:p>
                  </a:txBody>
                  <a:tcPr marL="5903" marR="5903" marT="590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243C80"/>
                    </a:solidFill>
                  </a:tcPr>
                </a:tc>
                <a:tc>
                  <a:txBody>
                    <a:bodyPr/>
                    <a:lstStyle/>
                    <a:p>
                      <a:pPr algn="ctr" fontAlgn="ctr"/>
                      <a:r>
                        <a:rPr lang="en-US" sz="1200" b="0" i="0" u="none" strike="noStrike" dirty="0">
                          <a:solidFill>
                            <a:schemeClr val="bg1"/>
                          </a:solidFill>
                          <a:effectLst/>
                          <a:latin typeface="+mn-lt"/>
                        </a:rPr>
                        <a:t>NB</a:t>
                      </a:r>
                    </a:p>
                  </a:txBody>
                  <a:tcPr marL="5903" marR="5903" marT="5903"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5821F"/>
                    </a:solidFill>
                  </a:tcPr>
                </a:tc>
                <a:tc>
                  <a:txBody>
                    <a:bodyPr/>
                    <a:lstStyle/>
                    <a:p>
                      <a:pPr algn="ctr" fontAlgn="ctr"/>
                      <a:r>
                        <a:rPr lang="en-US" sz="1200" b="0" i="0" u="none" strike="noStrike" dirty="0">
                          <a:solidFill>
                            <a:srgbClr val="000000"/>
                          </a:solidFill>
                          <a:effectLst/>
                          <a:latin typeface="+mn-lt"/>
                        </a:rPr>
                        <a:t>76.7</a:t>
                      </a:r>
                      <a:endParaRPr lang="en-US" sz="1200" b="1" i="0" u="none" strike="noStrike" dirty="0">
                        <a:solidFill>
                          <a:srgbClr val="000000"/>
                        </a:solidFill>
                        <a:effectLst/>
                        <a:latin typeface="+mn-lt"/>
                      </a:endParaRPr>
                    </a:p>
                  </a:txBody>
                  <a:tcPr marL="5903" marR="5903" marT="5903"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72.5</a:t>
                      </a:r>
                      <a:endParaRPr lang="en-US" sz="1200" b="1" i="0" u="none" strike="noStrike" dirty="0">
                        <a:solidFill>
                          <a:srgbClr val="000000"/>
                        </a:solidFill>
                        <a:effectLst/>
                        <a:latin typeface="+mn-lt"/>
                      </a:endParaRP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71.6</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200" b="1" i="0" u="none" strike="noStrike" dirty="0">
                          <a:solidFill>
                            <a:schemeClr val="tx1"/>
                          </a:solidFill>
                          <a:effectLst/>
                          <a:latin typeface="+mn-lt"/>
                        </a:rPr>
                        <a:t>63.1</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mn-lt"/>
                        </a:rPr>
                        <a:t>74.0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72.0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77.3</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97330590"/>
                  </a:ext>
                </a:extLst>
              </a:tr>
              <a:tr h="283464">
                <a:tc vMerge="1">
                  <a:txBody>
                    <a:bodyPr/>
                    <a:lstStyle/>
                    <a:p>
                      <a:pPr algn="ctr" fontAlgn="ctr"/>
                      <a:endParaRPr lang="en-US" sz="1600" b="1" i="0" u="none" strike="noStrike" dirty="0">
                        <a:solidFill>
                          <a:schemeClr val="bg1"/>
                        </a:solidFill>
                        <a:effectLst/>
                        <a:latin typeface="+mn-lt"/>
                      </a:endParaRPr>
                    </a:p>
                  </a:txBody>
                  <a:tcPr marL="5903" marR="5903" marT="5903"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5821F"/>
                    </a:solidFill>
                  </a:tcPr>
                </a:tc>
                <a:tc>
                  <a:txBody>
                    <a:bodyPr/>
                    <a:lstStyle/>
                    <a:p>
                      <a:pPr algn="ctr" fontAlgn="ctr"/>
                      <a:r>
                        <a:rPr lang="en-US" sz="1200" b="0" i="0" u="none" strike="noStrike" dirty="0">
                          <a:solidFill>
                            <a:schemeClr val="bg1"/>
                          </a:solidFill>
                          <a:effectLst/>
                          <a:latin typeface="+mn-lt"/>
                        </a:rPr>
                        <a:t>SB</a:t>
                      </a:r>
                    </a:p>
                  </a:txBody>
                  <a:tcPr marL="5903" marR="5903" marT="5903"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5821F"/>
                    </a:solidFill>
                  </a:tcPr>
                </a:tc>
                <a:tc>
                  <a:txBody>
                    <a:bodyPr/>
                    <a:lstStyle/>
                    <a:p>
                      <a:pPr algn="ctr" fontAlgn="ctr"/>
                      <a:r>
                        <a:rPr lang="en-US" sz="1200" b="0" i="0" u="none" strike="noStrike" dirty="0">
                          <a:solidFill>
                            <a:srgbClr val="000000"/>
                          </a:solidFill>
                          <a:effectLst/>
                          <a:latin typeface="+mn-lt"/>
                        </a:rPr>
                        <a:t>76.7</a:t>
                      </a:r>
                      <a:endParaRPr lang="en-US" sz="1200" b="1" i="0" u="none" strike="noStrike" dirty="0">
                        <a:solidFill>
                          <a:srgbClr val="000000"/>
                        </a:solidFill>
                        <a:effectLst/>
                        <a:latin typeface="+mn-lt"/>
                      </a:endParaRPr>
                    </a:p>
                  </a:txBody>
                  <a:tcPr marL="5903" marR="5903" marT="5903"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73.3</a:t>
                      </a:r>
                      <a:endParaRPr lang="en-US" sz="1200" b="1" i="0" u="none" strike="noStrike" dirty="0">
                        <a:solidFill>
                          <a:srgbClr val="000000"/>
                        </a:solidFill>
                        <a:effectLst/>
                        <a:latin typeface="+mn-lt"/>
                      </a:endParaRP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72.0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1" i="0" u="none" strike="noStrike" dirty="0">
                          <a:solidFill>
                            <a:schemeClr val="tx1"/>
                          </a:solidFill>
                          <a:effectLst/>
                          <a:latin typeface="+mn-lt"/>
                        </a:rPr>
                        <a:t>60.9</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72.0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71.8</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75.7</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92052414"/>
                  </a:ext>
                </a:extLst>
              </a:tr>
              <a:tr h="283464">
                <a:tc rowSpan="2">
                  <a:txBody>
                    <a:bodyPr/>
                    <a:lstStyle/>
                    <a:p>
                      <a:pPr algn="ctr" fontAlgn="ctr"/>
                      <a:r>
                        <a:rPr lang="en-US" sz="1000" b="0" i="0" u="none" strike="noStrike" dirty="0">
                          <a:solidFill>
                            <a:schemeClr val="bg1"/>
                          </a:solidFill>
                          <a:effectLst/>
                          <a:latin typeface="+mn-lt"/>
                        </a:rPr>
                        <a:t>Avg. TT</a:t>
                      </a:r>
                    </a:p>
                    <a:p>
                      <a:pPr algn="ctr" fontAlgn="ctr"/>
                      <a:r>
                        <a:rPr lang="en-US" sz="1000" b="0" i="0" u="none" strike="noStrike" dirty="0">
                          <a:solidFill>
                            <a:schemeClr val="bg1"/>
                          </a:solidFill>
                          <a:effectLst/>
                          <a:latin typeface="+mn-lt"/>
                        </a:rPr>
                        <a:t>(min)</a:t>
                      </a:r>
                    </a:p>
                  </a:txBody>
                  <a:tcPr marL="5903" marR="5903" marT="590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243C80"/>
                    </a:solidFill>
                  </a:tcPr>
                </a:tc>
                <a:tc>
                  <a:txBody>
                    <a:bodyPr/>
                    <a:lstStyle/>
                    <a:p>
                      <a:pPr algn="ctr" fontAlgn="ctr"/>
                      <a:r>
                        <a:rPr lang="en-US" sz="1200" b="0" i="0" u="none" strike="noStrike" dirty="0">
                          <a:solidFill>
                            <a:schemeClr val="bg1"/>
                          </a:solidFill>
                          <a:effectLst/>
                          <a:latin typeface="+mn-lt"/>
                        </a:rPr>
                        <a:t>NB</a:t>
                      </a:r>
                    </a:p>
                  </a:txBody>
                  <a:tcPr marL="5903" marR="5903" marT="5903"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F5821F"/>
                    </a:solidFill>
                  </a:tcPr>
                </a:tc>
                <a:tc>
                  <a:txBody>
                    <a:bodyPr/>
                    <a:lstStyle/>
                    <a:p>
                      <a:pPr algn="ctr" fontAlgn="ctr"/>
                      <a:r>
                        <a:rPr lang="en-US" sz="1200" b="0" i="0" u="none" strike="noStrike" dirty="0">
                          <a:solidFill>
                            <a:srgbClr val="000000"/>
                          </a:solidFill>
                          <a:effectLst/>
                          <a:latin typeface="+mn-lt"/>
                        </a:rPr>
                        <a:t>1.83</a:t>
                      </a:r>
                      <a:endParaRPr lang="en-US" sz="1200" b="1" i="0" u="none" strike="noStrike" dirty="0">
                        <a:solidFill>
                          <a:srgbClr val="000000"/>
                        </a:solidFill>
                        <a:effectLst/>
                        <a:latin typeface="+mn-lt"/>
                      </a:endParaRPr>
                    </a:p>
                  </a:txBody>
                  <a:tcPr marL="5903" marR="5903" marT="5903"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1.94</a:t>
                      </a:r>
                      <a:endParaRPr lang="en-US" sz="1200" b="1" i="0" u="none" strike="noStrike" dirty="0">
                        <a:solidFill>
                          <a:srgbClr val="000000"/>
                        </a:solidFill>
                        <a:effectLst/>
                        <a:latin typeface="+mn-lt"/>
                      </a:endParaRP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1.96</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solidFill>
                            <a:schemeClr val="tx1"/>
                          </a:solidFill>
                          <a:effectLst/>
                          <a:latin typeface="+mn-lt"/>
                        </a:rPr>
                        <a:t>2.22</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mn-lt"/>
                        </a:rPr>
                        <a:t>1.90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1.94</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1.82</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925035111"/>
                  </a:ext>
                </a:extLst>
              </a:tr>
              <a:tr h="283464">
                <a:tc vMerge="1">
                  <a:txBody>
                    <a:bodyPr/>
                    <a:lstStyle/>
                    <a:p>
                      <a:pPr algn="ctr" fontAlgn="b"/>
                      <a:endParaRPr lang="en-US" sz="1600" b="1" i="0" u="none" strike="noStrike" dirty="0">
                        <a:solidFill>
                          <a:schemeClr val="bg1"/>
                        </a:solidFill>
                        <a:effectLst/>
                        <a:latin typeface="+mn-lt"/>
                      </a:endParaRPr>
                    </a:p>
                  </a:txBody>
                  <a:tcPr marL="5903" marR="5903" marT="5903"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C80"/>
                    </a:solidFill>
                  </a:tcPr>
                </a:tc>
                <a:tc>
                  <a:txBody>
                    <a:bodyPr/>
                    <a:lstStyle/>
                    <a:p>
                      <a:pPr algn="ctr" fontAlgn="b"/>
                      <a:r>
                        <a:rPr lang="en-US" sz="1200" b="0" i="0" u="none" strike="noStrike" dirty="0">
                          <a:solidFill>
                            <a:schemeClr val="bg1"/>
                          </a:solidFill>
                          <a:effectLst/>
                          <a:latin typeface="+mn-lt"/>
                        </a:rPr>
                        <a:t>SB</a:t>
                      </a:r>
                    </a:p>
                  </a:txBody>
                  <a:tcPr marL="5903" marR="5903" marT="5903" marB="0" anchor="ctr">
                    <a:lnL w="12700" cap="flat" cmpd="sng" algn="ctr">
                      <a:no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5821F"/>
                    </a:solidFill>
                  </a:tcPr>
                </a:tc>
                <a:tc>
                  <a:txBody>
                    <a:bodyPr/>
                    <a:lstStyle/>
                    <a:p>
                      <a:pPr algn="ctr" fontAlgn="ctr"/>
                      <a:r>
                        <a:rPr lang="en-US" sz="1200" b="0" i="0" u="none" strike="noStrike" dirty="0">
                          <a:solidFill>
                            <a:srgbClr val="000000"/>
                          </a:solidFill>
                          <a:effectLst/>
                          <a:latin typeface="+mn-lt"/>
                        </a:rPr>
                        <a:t>1.72</a:t>
                      </a:r>
                      <a:endParaRPr lang="en-US" sz="1200" b="1" i="0" u="none" strike="noStrike" dirty="0">
                        <a:solidFill>
                          <a:srgbClr val="000000"/>
                        </a:solidFill>
                        <a:effectLst/>
                        <a:latin typeface="+mn-lt"/>
                      </a:endParaRPr>
                    </a:p>
                  </a:txBody>
                  <a:tcPr marL="5903" marR="5903" marT="5903" marB="0" anchor="ctr">
                    <a:lnL>
                      <a:noFill/>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1.80</a:t>
                      </a:r>
                      <a:endParaRPr lang="en-US" sz="1200" b="1" i="0" u="none" strike="noStrike" dirty="0">
                        <a:solidFill>
                          <a:srgbClr val="000000"/>
                        </a:solidFill>
                        <a:effectLst/>
                        <a:latin typeface="+mn-lt"/>
                      </a:endParaRP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1.84</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1" i="0" u="none" strike="noStrike" dirty="0">
                          <a:solidFill>
                            <a:schemeClr val="tx1"/>
                          </a:solidFill>
                          <a:effectLst/>
                          <a:latin typeface="+mn-lt"/>
                        </a:rPr>
                        <a:t>2.17</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1.84</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1.84</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1.75</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53378126"/>
                  </a:ext>
                </a:extLst>
              </a:tr>
              <a:tr h="283464">
                <a:tc rowSpan="2">
                  <a:txBody>
                    <a:bodyPr/>
                    <a:lstStyle/>
                    <a:p>
                      <a:pPr algn="ctr" fontAlgn="ctr"/>
                      <a:r>
                        <a:rPr lang="en-US" sz="1000" b="0" i="0" u="none" strike="noStrike" dirty="0">
                          <a:solidFill>
                            <a:schemeClr val="bg1"/>
                          </a:solidFill>
                          <a:effectLst/>
                          <a:latin typeface="+mn-lt"/>
                        </a:rPr>
                        <a:t>Total Cost</a:t>
                      </a:r>
                    </a:p>
                    <a:p>
                      <a:pPr algn="ctr" fontAlgn="ctr"/>
                      <a:r>
                        <a:rPr lang="en-US" sz="1000" b="0" i="0" u="none" strike="noStrike" dirty="0">
                          <a:solidFill>
                            <a:schemeClr val="bg1"/>
                          </a:solidFill>
                          <a:effectLst/>
                          <a:latin typeface="+mn-lt"/>
                        </a:rPr>
                        <a:t>(dollars)</a:t>
                      </a:r>
                    </a:p>
                  </a:txBody>
                  <a:tcPr marL="5903" marR="5903" marT="590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243C80"/>
                    </a:solidFill>
                  </a:tcPr>
                </a:tc>
                <a:tc>
                  <a:txBody>
                    <a:bodyPr/>
                    <a:lstStyle/>
                    <a:p>
                      <a:pPr algn="ctr" fontAlgn="ctr"/>
                      <a:r>
                        <a:rPr lang="en-US" sz="1200" b="0" i="0" u="none" strike="noStrike" dirty="0">
                          <a:solidFill>
                            <a:schemeClr val="bg1"/>
                          </a:solidFill>
                          <a:effectLst/>
                          <a:latin typeface="+mn-lt"/>
                        </a:rPr>
                        <a:t>NB</a:t>
                      </a:r>
                    </a:p>
                  </a:txBody>
                  <a:tcPr marL="5903" marR="5903" marT="5903" marB="0" anchor="ctr">
                    <a:lnL w="12700" cap="flat" cmpd="sng" algn="ctr">
                      <a:no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821F"/>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mn-lt"/>
                        </a:rPr>
                        <a:t>$340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dirty="0">
                          <a:solidFill>
                            <a:schemeClr val="tx1"/>
                          </a:solidFill>
                          <a:effectLst/>
                          <a:latin typeface="+mn-lt"/>
                        </a:rPr>
                        <a:t>$1.0K</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mn-lt"/>
                        </a:rPr>
                        <a:t>$270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784622"/>
                  </a:ext>
                </a:extLst>
              </a:tr>
              <a:tr h="248417">
                <a:tc vMerge="1">
                  <a:txBody>
                    <a:bodyPr/>
                    <a:lstStyle/>
                    <a:p>
                      <a:pPr algn="ctr" fontAlgn="ctr"/>
                      <a:endParaRPr lang="en-US" sz="1200" b="0" i="0" u="none" strike="noStrike" dirty="0">
                        <a:solidFill>
                          <a:schemeClr val="bg1"/>
                        </a:solidFill>
                        <a:effectLst/>
                        <a:latin typeface="+mn-lt"/>
                      </a:endParaRPr>
                    </a:p>
                  </a:txBody>
                  <a:tcPr marL="5903" marR="5903" marT="590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0" i="0" u="none" strike="noStrike" dirty="0">
                          <a:solidFill>
                            <a:schemeClr val="bg1"/>
                          </a:solidFill>
                          <a:effectLst/>
                          <a:latin typeface="+mn-lt"/>
                        </a:rPr>
                        <a:t>SB</a:t>
                      </a:r>
                    </a:p>
                  </a:txBody>
                  <a:tcPr marL="5903" marR="5903" marT="5903" marB="0" anchor="ctr">
                    <a:lnL w="12700" cap="flat" cmpd="sng" algn="ctr">
                      <a:no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5821F"/>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1" i="0" u="none" strike="noStrike" dirty="0">
                          <a:solidFill>
                            <a:schemeClr val="tx1"/>
                          </a:solidFill>
                          <a:effectLst/>
                          <a:latin typeface="+mn-lt"/>
                        </a:rPr>
                        <a:t>$1.6K</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$1.0K</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74307331"/>
                  </a:ext>
                </a:extLst>
              </a:tr>
              <a:tr h="283464">
                <a:tc rowSpan="2">
                  <a:txBody>
                    <a:bodyPr/>
                    <a:lstStyle/>
                    <a:p>
                      <a:pPr algn="ctr" fontAlgn="ctr"/>
                      <a:r>
                        <a:rPr lang="en-US" sz="1000" b="0" i="0" u="none" strike="noStrike" dirty="0">
                          <a:solidFill>
                            <a:schemeClr val="bg1"/>
                          </a:solidFill>
                          <a:effectLst/>
                          <a:latin typeface="+mn-lt"/>
                        </a:rPr>
                        <a:t>Veh.-hr. of Delay</a:t>
                      </a:r>
                    </a:p>
                    <a:p>
                      <a:pPr algn="ctr" fontAlgn="ctr"/>
                      <a:r>
                        <a:rPr lang="en-US" sz="1000" b="0" i="0" u="none" strike="noStrike" dirty="0">
                          <a:solidFill>
                            <a:schemeClr val="bg1"/>
                          </a:solidFill>
                          <a:effectLst/>
                          <a:latin typeface="+mn-lt"/>
                        </a:rPr>
                        <a:t>(hours)</a:t>
                      </a:r>
                    </a:p>
                  </a:txBody>
                  <a:tcPr marL="5903" marR="5903" marT="590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43C80"/>
                    </a:solidFill>
                  </a:tcPr>
                </a:tc>
                <a:tc>
                  <a:txBody>
                    <a:bodyPr/>
                    <a:lstStyle/>
                    <a:p>
                      <a:pPr algn="ctr" fontAlgn="ctr"/>
                      <a:r>
                        <a:rPr lang="en-US" sz="1200" b="0" i="0" u="none" strike="noStrike" dirty="0">
                          <a:solidFill>
                            <a:schemeClr val="bg1"/>
                          </a:solidFill>
                          <a:effectLst/>
                          <a:latin typeface="+mn-lt"/>
                        </a:rPr>
                        <a:t>NB</a:t>
                      </a:r>
                    </a:p>
                  </a:txBody>
                  <a:tcPr marL="5903" marR="5903" marT="5903" marB="0" anchor="ctr">
                    <a:lnL w="12700" cap="flat" cmpd="sng" algn="ctr">
                      <a:no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821F"/>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mn-lt"/>
                        </a:rPr>
                        <a:t>12hr</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dirty="0">
                          <a:solidFill>
                            <a:schemeClr val="tx1"/>
                          </a:solidFill>
                          <a:effectLst/>
                          <a:latin typeface="+mn-lt"/>
                        </a:rPr>
                        <a:t>35hr</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mn-lt"/>
                        </a:rPr>
                        <a:t>9hr</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4458708"/>
                  </a:ext>
                </a:extLst>
              </a:tr>
              <a:tr h="283464">
                <a:tc vMerge="1">
                  <a:txBody>
                    <a:bodyPr/>
                    <a:lstStyle/>
                    <a:p>
                      <a:pPr algn="ctr" fontAlgn="ctr"/>
                      <a:endParaRPr lang="en-US" sz="1200" b="0" i="0" u="none" strike="noStrike" dirty="0">
                        <a:solidFill>
                          <a:schemeClr val="bg1"/>
                        </a:solidFill>
                        <a:effectLst/>
                        <a:latin typeface="+mn-lt"/>
                      </a:endParaRPr>
                    </a:p>
                  </a:txBody>
                  <a:tcPr marL="5903" marR="5903" marT="590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0" i="0" u="none" strike="noStrike" dirty="0">
                          <a:solidFill>
                            <a:schemeClr val="bg1"/>
                          </a:solidFill>
                          <a:effectLst/>
                          <a:latin typeface="+mn-lt"/>
                        </a:rPr>
                        <a:t>SB</a:t>
                      </a:r>
                    </a:p>
                  </a:txBody>
                  <a:tcPr marL="5903" marR="5903" marT="5903" marB="0" anchor="ctr">
                    <a:lnL w="12700" cap="flat" cmpd="sng" algn="ctr">
                      <a:noFill/>
                      <a:prstDash val="solid"/>
                      <a:round/>
                      <a:headEnd type="none" w="med" len="med"/>
                      <a:tailEnd type="none" w="med" len="med"/>
                    </a:lnL>
                    <a:lnR>
                      <a:noFill/>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5821F"/>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1" i="0" u="none" strike="noStrike" dirty="0">
                          <a:solidFill>
                            <a:schemeClr val="tx1"/>
                          </a:solidFill>
                          <a:effectLst/>
                          <a:latin typeface="+mn-lt"/>
                        </a:rPr>
                        <a:t>55hr</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31hr</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75361864"/>
                  </a:ext>
                </a:extLst>
              </a:tr>
            </a:tbl>
          </a:graphicData>
        </a:graphic>
      </p:graphicFrame>
      <p:cxnSp>
        <p:nvCxnSpPr>
          <p:cNvPr id="95" name="Straight Connector 94">
            <a:extLst>
              <a:ext uri="{FF2B5EF4-FFF2-40B4-BE49-F238E27FC236}">
                <a16:creationId xmlns:a16="http://schemas.microsoft.com/office/drawing/2014/main" id="{3B4B8D04-76D0-349E-B645-D305E652AE82}"/>
              </a:ext>
            </a:extLst>
          </p:cNvPr>
          <p:cNvCxnSpPr>
            <a:cxnSpLocks/>
          </p:cNvCxnSpPr>
          <p:nvPr/>
        </p:nvCxnSpPr>
        <p:spPr>
          <a:xfrm>
            <a:off x="1371319" y="416080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B49B531F-83DB-B931-D09C-D9EEFF5A5157}"/>
              </a:ext>
            </a:extLst>
          </p:cNvPr>
          <p:cNvSpPr/>
          <p:nvPr/>
        </p:nvSpPr>
        <p:spPr>
          <a:xfrm>
            <a:off x="9250214" y="3733716"/>
            <a:ext cx="2856412" cy="2603779"/>
          </a:xfrm>
          <a:prstGeom prst="roundRect">
            <a:avLst>
              <a:gd name="adj" fmla="val 5618"/>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5821F"/>
                </a:solidFill>
                <a:effectLst/>
                <a:uLnTx/>
                <a:uFillTx/>
                <a:latin typeface="Calibri" panose="020F0502020204030204"/>
                <a:ea typeface="+mn-ea"/>
                <a:cs typeface="+mn-cs"/>
              </a:rPr>
              <a:t>Notable Events</a:t>
            </a:r>
          </a:p>
        </p:txBody>
      </p:sp>
      <p:pic>
        <p:nvPicPr>
          <p:cNvPr id="32" name="Graphic 31" descr="Rain">
            <a:extLst>
              <a:ext uri="{FF2B5EF4-FFF2-40B4-BE49-F238E27FC236}">
                <a16:creationId xmlns:a16="http://schemas.microsoft.com/office/drawing/2014/main" id="{E5A6E06F-78A7-729A-9DC9-AC1CEE991B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36920" y="3437620"/>
            <a:ext cx="321477" cy="321478"/>
          </a:xfrm>
          <a:prstGeom prst="rect">
            <a:avLst/>
          </a:prstGeom>
          <a:effectLst/>
        </p:spPr>
      </p:pic>
      <p:grpSp>
        <p:nvGrpSpPr>
          <p:cNvPr id="52" name="Group 51">
            <a:extLst>
              <a:ext uri="{FF2B5EF4-FFF2-40B4-BE49-F238E27FC236}">
                <a16:creationId xmlns:a16="http://schemas.microsoft.com/office/drawing/2014/main" id="{F44148D4-B801-DD90-7192-0892697979A5}"/>
              </a:ext>
            </a:extLst>
          </p:cNvPr>
          <p:cNvGrpSpPr/>
          <p:nvPr/>
        </p:nvGrpSpPr>
        <p:grpSpPr>
          <a:xfrm>
            <a:off x="3912091" y="3469055"/>
            <a:ext cx="321477" cy="258608"/>
            <a:chOff x="3074579" y="3453867"/>
            <a:chExt cx="321477" cy="258608"/>
          </a:xfrm>
        </p:grpSpPr>
        <p:pic>
          <p:nvPicPr>
            <p:cNvPr id="31" name="Graphic 30" descr="Rain">
              <a:extLst>
                <a:ext uri="{FF2B5EF4-FFF2-40B4-BE49-F238E27FC236}">
                  <a16:creationId xmlns:a16="http://schemas.microsoft.com/office/drawing/2014/main" id="{D7C5A858-2E1C-C0FA-7C18-9387EB959F60}"/>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40116"/>
            <a:stretch/>
          </p:blipFill>
          <p:spPr>
            <a:xfrm>
              <a:off x="3074579" y="3453867"/>
              <a:ext cx="321477" cy="192513"/>
            </a:xfrm>
            <a:prstGeom prst="rect">
              <a:avLst/>
            </a:prstGeom>
            <a:effectLst/>
          </p:spPr>
        </p:pic>
        <p:cxnSp>
          <p:nvCxnSpPr>
            <p:cNvPr id="41" name="Straight Connector 40">
              <a:extLst>
                <a:ext uri="{FF2B5EF4-FFF2-40B4-BE49-F238E27FC236}">
                  <a16:creationId xmlns:a16="http://schemas.microsoft.com/office/drawing/2014/main" id="{3C7C816C-61B9-6559-3852-DCF73F44CE30}"/>
                </a:ext>
              </a:extLst>
            </p:cNvPr>
            <p:cNvCxnSpPr>
              <a:cxnSpLocks/>
            </p:cNvCxnSpPr>
            <p:nvPr/>
          </p:nvCxnSpPr>
          <p:spPr>
            <a:xfrm>
              <a:off x="3231462" y="3646380"/>
              <a:ext cx="0" cy="66095"/>
            </a:xfrm>
            <a:prstGeom prst="line">
              <a:avLst/>
            </a:prstGeom>
            <a:ln>
              <a:solidFill>
                <a:srgbClr val="243C8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7DDEE46-5E00-3B30-919F-4F756898801C}"/>
                </a:ext>
              </a:extLst>
            </p:cNvPr>
            <p:cNvCxnSpPr>
              <a:cxnSpLocks/>
            </p:cNvCxnSpPr>
            <p:nvPr/>
          </p:nvCxnSpPr>
          <p:spPr>
            <a:xfrm>
              <a:off x="3166123" y="3646380"/>
              <a:ext cx="0" cy="39795"/>
            </a:xfrm>
            <a:prstGeom prst="line">
              <a:avLst/>
            </a:prstGeom>
            <a:ln>
              <a:solidFill>
                <a:srgbClr val="243C8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C22A6C-3DD6-FD60-71E1-CC2AB00290D1}"/>
                </a:ext>
              </a:extLst>
            </p:cNvPr>
            <p:cNvCxnSpPr>
              <a:cxnSpLocks/>
            </p:cNvCxnSpPr>
            <p:nvPr/>
          </p:nvCxnSpPr>
          <p:spPr>
            <a:xfrm>
              <a:off x="3296801" y="3646380"/>
              <a:ext cx="0" cy="39795"/>
            </a:xfrm>
            <a:prstGeom prst="line">
              <a:avLst/>
            </a:prstGeom>
            <a:ln>
              <a:solidFill>
                <a:srgbClr val="243C80"/>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E6AB451F-8D4B-2570-6D25-145BD15A6C38}"/>
              </a:ext>
            </a:extLst>
          </p:cNvPr>
          <p:cNvCxnSpPr>
            <a:cxnSpLocks/>
          </p:cNvCxnSpPr>
          <p:nvPr/>
        </p:nvCxnSpPr>
        <p:spPr>
          <a:xfrm>
            <a:off x="3017933" y="3866916"/>
            <a:ext cx="0" cy="660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BE0193A4-1C98-E37B-FBFD-C53EFF437F7A}"/>
              </a:ext>
            </a:extLst>
          </p:cNvPr>
          <p:cNvCxnSpPr>
            <a:cxnSpLocks/>
          </p:cNvCxnSpPr>
          <p:nvPr/>
        </p:nvCxnSpPr>
        <p:spPr>
          <a:xfrm>
            <a:off x="1371319" y="416080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9DBA834-E6B7-74BF-C24C-A96CC9164E61}"/>
              </a:ext>
            </a:extLst>
          </p:cNvPr>
          <p:cNvSpPr txBox="1"/>
          <p:nvPr/>
        </p:nvSpPr>
        <p:spPr>
          <a:xfrm>
            <a:off x="165678" y="801833"/>
            <a:ext cx="208846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5821F"/>
                </a:solidFill>
                <a:effectLst/>
                <a:uLnTx/>
                <a:uFillTx/>
                <a:latin typeface="Calibri" panose="020F0502020204030204"/>
                <a:ea typeface="+mn-ea"/>
                <a:cs typeface="+mn-cs"/>
              </a:rPr>
              <a:t>Work Zone Details</a:t>
            </a:r>
          </a:p>
        </p:txBody>
      </p:sp>
      <p:graphicFrame>
        <p:nvGraphicFramePr>
          <p:cNvPr id="5" name="Table 29">
            <a:extLst>
              <a:ext uri="{FF2B5EF4-FFF2-40B4-BE49-F238E27FC236}">
                <a16:creationId xmlns:a16="http://schemas.microsoft.com/office/drawing/2014/main" id="{D32DD49A-1FFC-D3E4-8DB4-B07C6AF74BBA}"/>
              </a:ext>
            </a:extLst>
          </p:cNvPr>
          <p:cNvGraphicFramePr>
            <a:graphicFrameLocks noGrp="1"/>
          </p:cNvGraphicFramePr>
          <p:nvPr/>
        </p:nvGraphicFramePr>
        <p:xfrm>
          <a:off x="-19210" y="2746138"/>
          <a:ext cx="2297167" cy="4118740"/>
        </p:xfrm>
        <a:graphic>
          <a:graphicData uri="http://schemas.openxmlformats.org/drawingml/2006/table">
            <a:tbl>
              <a:tblPr firstRow="1" bandRow="1">
                <a:tableStyleId>{2D5ABB26-0587-4C30-8999-92F81FD0307C}</a:tableStyleId>
              </a:tblPr>
              <a:tblGrid>
                <a:gridCol w="808129">
                  <a:extLst>
                    <a:ext uri="{9D8B030D-6E8A-4147-A177-3AD203B41FA5}">
                      <a16:colId xmlns:a16="http://schemas.microsoft.com/office/drawing/2014/main" val="4233552656"/>
                    </a:ext>
                  </a:extLst>
                </a:gridCol>
                <a:gridCol w="1489038">
                  <a:extLst>
                    <a:ext uri="{9D8B030D-6E8A-4147-A177-3AD203B41FA5}">
                      <a16:colId xmlns:a16="http://schemas.microsoft.com/office/drawing/2014/main" val="3614943660"/>
                    </a:ext>
                  </a:extLst>
                </a:gridCol>
              </a:tblGrid>
              <a:tr h="636641">
                <a:tc>
                  <a:txBody>
                    <a:bodyPr/>
                    <a:lstStyle/>
                    <a:p>
                      <a:pPr algn="r"/>
                      <a:r>
                        <a:rPr lang="en-US" sz="900" b="1" dirty="0">
                          <a:solidFill>
                            <a:schemeClr val="tx1"/>
                          </a:solidFill>
                        </a:rPr>
                        <a:t>Limits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solidFill>
                          <a:effectLst/>
                          <a:uLnTx/>
                          <a:uFillTx/>
                          <a:latin typeface="+mn-lt"/>
                          <a:ea typeface="+mn-ea"/>
                          <a:cs typeface="+mn-cs"/>
                        </a:rPr>
                        <a:t>Approx. 1.5 mi, from SR 884/ Colonial Blvd to SR 82/Dr. Martin Luther King Jr. Blvd.</a:t>
                      </a:r>
                    </a:p>
                  </a:txBody>
                  <a:tcPr anchor="ctr"/>
                </a:tc>
                <a:extLst>
                  <a:ext uri="{0D108BD9-81ED-4DB2-BD59-A6C34878D82A}">
                    <a16:rowId xmlns:a16="http://schemas.microsoft.com/office/drawing/2014/main" val="1133680240"/>
                  </a:ext>
                </a:extLst>
              </a:tr>
              <a:tr h="567716">
                <a:tc>
                  <a:txBody>
                    <a:bodyPr/>
                    <a:lstStyle/>
                    <a:p>
                      <a:pPr algn="r"/>
                      <a:r>
                        <a:rPr lang="en-US" sz="900" b="1" dirty="0">
                          <a:solidFill>
                            <a:schemeClr val="tx1"/>
                          </a:solidFill>
                        </a:rPr>
                        <a:t>Lane Status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solidFill>
                          <a:effectLst/>
                          <a:uLnTx/>
                          <a:uFillTx/>
                          <a:latin typeface="+mn-lt"/>
                          <a:ea typeface="+mn-ea"/>
                          <a:cs typeface="+mn-cs"/>
                        </a:rPr>
                        <a:t>Construction is not closing any lanes on I-75 except at nighttime.</a:t>
                      </a:r>
                    </a:p>
                  </a:txBody>
                  <a:tcPr anchor="ctr"/>
                </a:tc>
                <a:extLst>
                  <a:ext uri="{0D108BD9-81ED-4DB2-BD59-A6C34878D82A}">
                    <a16:rowId xmlns:a16="http://schemas.microsoft.com/office/drawing/2014/main" val="3904842683"/>
                  </a:ext>
                </a:extLst>
              </a:tr>
              <a:tr h="567716">
                <a:tc>
                  <a:txBody>
                    <a:bodyPr/>
                    <a:lstStyle/>
                    <a:p>
                      <a:pPr algn="r"/>
                      <a:r>
                        <a:rPr lang="en-US" sz="900" b="1" dirty="0">
                          <a:solidFill>
                            <a:schemeClr val="tx1"/>
                          </a:solidFill>
                        </a:rPr>
                        <a:t>Counter</a:t>
                      </a:r>
                    </a:p>
                    <a:p>
                      <a:pPr algn="r"/>
                      <a:r>
                        <a:rPr lang="en-US" sz="900" b="1" dirty="0">
                          <a:solidFill>
                            <a:schemeClr val="tx1"/>
                          </a:solidFill>
                        </a:rPr>
                        <a:t>Measures</a:t>
                      </a:r>
                    </a:p>
                  </a:txBody>
                  <a:tcPr anchor="ctr"/>
                </a:tc>
                <a:tc>
                  <a:txBody>
                    <a:bodyPr/>
                    <a:lstStyle/>
                    <a:p>
                      <a:r>
                        <a:rPr kumimoji="0" lang="en-US" sz="900" b="0" i="0" u="none" strike="noStrike" kern="1200" cap="none" spc="0" normalizeH="0" baseline="0" noProof="0" dirty="0">
                          <a:ln>
                            <a:noFill/>
                          </a:ln>
                          <a:solidFill>
                            <a:schemeClr val="tx1"/>
                          </a:solidFill>
                          <a:effectLst/>
                          <a:uLnTx/>
                          <a:uFillTx/>
                          <a:ea typeface="+mn-ea"/>
                          <a:cs typeface="+mn-cs"/>
                        </a:rPr>
                        <a:t>Barrels, arrow boards.</a:t>
                      </a:r>
                      <a:endParaRPr lang="en-US" sz="900" dirty="0">
                        <a:solidFill>
                          <a:schemeClr val="tx1"/>
                        </a:solidFill>
                      </a:endParaRPr>
                    </a:p>
                  </a:txBody>
                  <a:tcPr anchor="ctr"/>
                </a:tc>
                <a:extLst>
                  <a:ext uri="{0D108BD9-81ED-4DB2-BD59-A6C34878D82A}">
                    <a16:rowId xmlns:a16="http://schemas.microsoft.com/office/drawing/2014/main" val="1298225162"/>
                  </a:ext>
                </a:extLst>
              </a:tr>
              <a:tr h="567716">
                <a:tc>
                  <a:txBody>
                    <a:bodyPr/>
                    <a:lstStyle/>
                    <a:p>
                      <a:pPr algn="r"/>
                      <a:r>
                        <a:rPr lang="en-US" sz="900" b="1" dirty="0">
                          <a:solidFill>
                            <a:schemeClr val="tx1"/>
                          </a:solidFill>
                        </a:rPr>
                        <a:t>Operation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solidFill>
                          <a:effectLst/>
                          <a:uLnTx/>
                          <a:uFillTx/>
                          <a:ea typeface="+mn-ea"/>
                          <a:cs typeface="+mn-cs"/>
                        </a:rPr>
                        <a:t>All lanes are open (3 thru lanes &amp; 1 aux lane) in both directions.</a:t>
                      </a:r>
                      <a:endParaRPr kumimoji="0" lang="en-US" sz="900" b="1" i="0" u="none" strike="noStrike" kern="1200" cap="none" spc="0" normalizeH="0" baseline="0" noProof="0" dirty="0">
                        <a:ln>
                          <a:noFill/>
                        </a:ln>
                        <a:solidFill>
                          <a:schemeClr val="tx1"/>
                        </a:solidFill>
                        <a:effectLst/>
                        <a:uLnTx/>
                        <a:uFillTx/>
                        <a:ea typeface="+mn-ea"/>
                        <a:cs typeface="+mn-cs"/>
                      </a:endParaRPr>
                    </a:p>
                  </a:txBody>
                  <a:tcPr anchor="ctr"/>
                </a:tc>
                <a:extLst>
                  <a:ext uri="{0D108BD9-81ED-4DB2-BD59-A6C34878D82A}">
                    <a16:rowId xmlns:a16="http://schemas.microsoft.com/office/drawing/2014/main" val="1292441074"/>
                  </a:ext>
                </a:extLst>
              </a:tr>
              <a:tr h="567716">
                <a:tc>
                  <a:txBody>
                    <a:bodyPr/>
                    <a:lstStyle/>
                    <a:p>
                      <a:pPr algn="r"/>
                      <a:r>
                        <a:rPr lang="en-US" sz="900" b="1" dirty="0">
                          <a:solidFill>
                            <a:schemeClr val="tx1"/>
                          </a:solidFill>
                        </a:rPr>
                        <a:t>Hours of Operation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solidFill>
                          <a:effectLst/>
                          <a:uLnTx/>
                          <a:uFillTx/>
                          <a:ea typeface="+mn-ea"/>
                          <a:cs typeface="+mn-cs"/>
                        </a:rPr>
                        <a:t>Typical are 8am to 5pm, night work between 9pm and 6am.</a:t>
                      </a:r>
                    </a:p>
                  </a:txBody>
                  <a:tcPr anchor="ctr"/>
                </a:tc>
                <a:extLst>
                  <a:ext uri="{0D108BD9-81ED-4DB2-BD59-A6C34878D82A}">
                    <a16:rowId xmlns:a16="http://schemas.microsoft.com/office/drawing/2014/main" val="422355876"/>
                  </a:ext>
                </a:extLst>
              </a:tr>
              <a:tr h="636641">
                <a:tc>
                  <a:txBody>
                    <a:bodyPr/>
                    <a:lstStyle/>
                    <a:p>
                      <a:pPr algn="r"/>
                      <a:r>
                        <a:rPr lang="en-US" sz="900" b="1" dirty="0">
                          <a:solidFill>
                            <a:schemeClr val="tx1"/>
                          </a:solidFill>
                        </a:rPr>
                        <a:t>Police Enforcement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solidFill>
                          <a:effectLst/>
                          <a:uLnTx/>
                          <a:uFillTx/>
                          <a:ea typeface="+mn-ea"/>
                          <a:cs typeface="+mn-cs"/>
                        </a:rPr>
                        <a:t>During lane closures are present before lane is closed and shortly after it is open.</a:t>
                      </a:r>
                    </a:p>
                  </a:txBody>
                  <a:tcPr anchor="ctr"/>
                </a:tc>
                <a:extLst>
                  <a:ext uri="{0D108BD9-81ED-4DB2-BD59-A6C34878D82A}">
                    <a16:rowId xmlns:a16="http://schemas.microsoft.com/office/drawing/2014/main" val="1023263899"/>
                  </a:ext>
                </a:extLst>
              </a:tr>
              <a:tr h="567716">
                <a:tc>
                  <a:txBody>
                    <a:bodyPr/>
                    <a:lstStyle/>
                    <a:p>
                      <a:pPr algn="r"/>
                      <a:r>
                        <a:rPr lang="en-US" sz="900" b="1" dirty="0">
                          <a:solidFill>
                            <a:schemeClr val="tx1"/>
                          </a:solidFill>
                        </a:rPr>
                        <a:t>Posted Work Zone Speed</a:t>
                      </a:r>
                    </a:p>
                  </a:txBody>
                  <a:tcPr anchor="ctr"/>
                </a:tc>
                <a:tc>
                  <a:txBody>
                    <a:bodyPr/>
                    <a:lstStyle/>
                    <a:p>
                      <a:r>
                        <a:rPr kumimoji="0" lang="en-US" sz="900" b="0" i="0" u="none" strike="noStrike" kern="1200" cap="none" spc="0" normalizeH="0" baseline="0" noProof="0" dirty="0">
                          <a:ln>
                            <a:noFill/>
                          </a:ln>
                          <a:solidFill>
                            <a:schemeClr val="tx1"/>
                          </a:solidFill>
                          <a:effectLst/>
                          <a:uLnTx/>
                          <a:uFillTx/>
                          <a:ea typeface="+mn-ea"/>
                          <a:cs typeface="+mn-cs"/>
                        </a:rPr>
                        <a:t>65mph during lane closure operations.</a:t>
                      </a:r>
                      <a:endParaRPr lang="en-US" sz="900" dirty="0">
                        <a:solidFill>
                          <a:schemeClr val="tx1"/>
                        </a:solidFill>
                      </a:endParaRPr>
                    </a:p>
                  </a:txBody>
                  <a:tcPr anchor="ctr"/>
                </a:tc>
                <a:extLst>
                  <a:ext uri="{0D108BD9-81ED-4DB2-BD59-A6C34878D82A}">
                    <a16:rowId xmlns:a16="http://schemas.microsoft.com/office/drawing/2014/main" val="2969845843"/>
                  </a:ext>
                </a:extLst>
              </a:tr>
            </a:tbl>
          </a:graphicData>
        </a:graphic>
      </p:graphicFrame>
      <p:grpSp>
        <p:nvGrpSpPr>
          <p:cNvPr id="46" name="Group 45">
            <a:extLst>
              <a:ext uri="{FF2B5EF4-FFF2-40B4-BE49-F238E27FC236}">
                <a16:creationId xmlns:a16="http://schemas.microsoft.com/office/drawing/2014/main" id="{2B15C50A-038C-47F4-F922-31B415C1FDF9}"/>
              </a:ext>
            </a:extLst>
          </p:cNvPr>
          <p:cNvGrpSpPr/>
          <p:nvPr/>
        </p:nvGrpSpPr>
        <p:grpSpPr>
          <a:xfrm>
            <a:off x="164556" y="1200932"/>
            <a:ext cx="2089593" cy="1549343"/>
            <a:chOff x="164556" y="1200932"/>
            <a:chExt cx="2089593" cy="1549343"/>
          </a:xfrm>
        </p:grpSpPr>
        <p:pic>
          <p:nvPicPr>
            <p:cNvPr id="20" name="Picture 2">
              <a:extLst>
                <a:ext uri="{FF2B5EF4-FFF2-40B4-BE49-F238E27FC236}">
                  <a16:creationId xmlns:a16="http://schemas.microsoft.com/office/drawing/2014/main" id="{01A872A1-893E-895F-21F4-00ED78273FA0}"/>
                </a:ext>
              </a:extLst>
            </p:cNvPr>
            <p:cNvPicPr>
              <a:picLocks noChangeAspect="1" noChangeArrowheads="1"/>
            </p:cNvPicPr>
            <p:nvPr/>
          </p:nvPicPr>
          <p:blipFill rotWithShape="1">
            <a:blip r:embed="rId7">
              <a:duotone>
                <a:prstClr val="black"/>
                <a:schemeClr val="accent3">
                  <a:tint val="45000"/>
                  <a:satMod val="400000"/>
                </a:schemeClr>
              </a:duotone>
              <a:extLst>
                <a:ext uri="{28A0092B-C50C-407E-A947-70E740481C1C}">
                  <a14:useLocalDpi xmlns:a14="http://schemas.microsoft.com/office/drawing/2010/main" val="0"/>
                </a:ext>
              </a:extLst>
            </a:blip>
            <a:srcRect l="900" t="3228" r="992" b="3245"/>
            <a:stretch/>
          </p:blipFill>
          <p:spPr bwMode="auto">
            <a:xfrm>
              <a:off x="164556" y="1225068"/>
              <a:ext cx="2088470" cy="149830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05D97029-C6FF-A983-F5AE-F439772647C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3304" t="3228" r="30890" b="3245"/>
            <a:stretch/>
          </p:blipFill>
          <p:spPr bwMode="auto">
            <a:xfrm>
              <a:off x="1067236" y="1225068"/>
              <a:ext cx="549339" cy="149830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0C71764D-9CC3-1E5D-53C3-6EA142B1B34A}"/>
                </a:ext>
              </a:extLst>
            </p:cNvPr>
            <p:cNvGrpSpPr/>
            <p:nvPr/>
          </p:nvGrpSpPr>
          <p:grpSpPr>
            <a:xfrm>
              <a:off x="165680" y="1200932"/>
              <a:ext cx="2088469" cy="1549343"/>
              <a:chOff x="102164" y="1069890"/>
              <a:chExt cx="2297278" cy="1704251"/>
            </a:xfrm>
          </p:grpSpPr>
          <p:grpSp>
            <p:nvGrpSpPr>
              <p:cNvPr id="42" name="Group 41">
                <a:extLst>
                  <a:ext uri="{FF2B5EF4-FFF2-40B4-BE49-F238E27FC236}">
                    <a16:creationId xmlns:a16="http://schemas.microsoft.com/office/drawing/2014/main" id="{29DCBD47-DB66-1944-9DD5-9B5EB7F7ACFF}"/>
                  </a:ext>
                </a:extLst>
              </p:cNvPr>
              <p:cNvGrpSpPr/>
              <p:nvPr/>
            </p:nvGrpSpPr>
            <p:grpSpPr>
              <a:xfrm>
                <a:off x="102164" y="1069890"/>
                <a:ext cx="2297278" cy="1704251"/>
                <a:chOff x="58672" y="1990843"/>
                <a:chExt cx="2297278" cy="1704251"/>
              </a:xfrm>
            </p:grpSpPr>
            <p:cxnSp>
              <p:nvCxnSpPr>
                <p:cNvPr id="49" name="Straight Connector 48">
                  <a:extLst>
                    <a:ext uri="{FF2B5EF4-FFF2-40B4-BE49-F238E27FC236}">
                      <a16:creationId xmlns:a16="http://schemas.microsoft.com/office/drawing/2014/main" id="{1D3DA38E-457A-B259-4AAC-78CB9E9E7D86}"/>
                    </a:ext>
                  </a:extLst>
                </p:cNvPr>
                <p:cNvCxnSpPr>
                  <a:cxnSpLocks/>
                </p:cNvCxnSpPr>
                <p:nvPr/>
              </p:nvCxnSpPr>
              <p:spPr>
                <a:xfrm>
                  <a:off x="58672" y="1990843"/>
                  <a:ext cx="229727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C1B3644-7F1F-C1D5-A066-C9EAB7972C65}"/>
                    </a:ext>
                  </a:extLst>
                </p:cNvPr>
                <p:cNvCxnSpPr>
                  <a:cxnSpLocks/>
                </p:cNvCxnSpPr>
                <p:nvPr/>
              </p:nvCxnSpPr>
              <p:spPr>
                <a:xfrm>
                  <a:off x="58672" y="3695094"/>
                  <a:ext cx="229727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8">
                <a:extLst>
                  <a:ext uri="{FF2B5EF4-FFF2-40B4-BE49-F238E27FC236}">
                    <a16:creationId xmlns:a16="http://schemas.microsoft.com/office/drawing/2014/main" id="{7EB07060-C341-F467-5657-79DDBAFFCD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9893" y="1877853"/>
                <a:ext cx="196141" cy="19372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8" name="TextBox 57">
            <a:extLst>
              <a:ext uri="{FF2B5EF4-FFF2-40B4-BE49-F238E27FC236}">
                <a16:creationId xmlns:a16="http://schemas.microsoft.com/office/drawing/2014/main" id="{381FB745-C090-2C57-EF03-7E750AA1FBC2}"/>
              </a:ext>
            </a:extLst>
          </p:cNvPr>
          <p:cNvSpPr txBox="1"/>
          <p:nvPr/>
        </p:nvSpPr>
        <p:spPr>
          <a:xfrm>
            <a:off x="2870140" y="44898"/>
            <a:ext cx="6451720"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venir Heavy"/>
                <a:ea typeface="+mn-ea"/>
                <a:cs typeface="+mn-cs"/>
              </a:rPr>
              <a:t>     Weekly </a:t>
            </a:r>
            <a:r>
              <a:rPr kumimoji="0" lang="en-US" sz="2000" b="0" i="0" u="none" strike="noStrike" kern="1200" cap="none" spc="0" normalizeH="0" baseline="0" noProof="0" dirty="0">
                <a:ln>
                  <a:noFill/>
                </a:ln>
                <a:solidFill>
                  <a:prstClr val="white"/>
                </a:solidFill>
                <a:effectLst/>
                <a:uLnTx/>
                <a:uFillTx/>
                <a:latin typeface="Avenir Heavy"/>
                <a:ea typeface="+mn-ea"/>
                <a:cs typeface="+mn-cs"/>
              </a:rPr>
              <a:t>Work Zone Performance Report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Calibri" panose="020F0502020204030204"/>
                <a:ea typeface="+mn-ea"/>
                <a:cs typeface="+mn-cs"/>
              </a:rPr>
              <a:t>Week of April 9</a:t>
            </a:r>
            <a:r>
              <a:rPr kumimoji="0" lang="en-US" sz="1400" b="0" i="0" u="none" strike="noStrike" kern="1200" cap="none" spc="0" normalizeH="0" baseline="30000" noProof="0" dirty="0">
                <a:ln>
                  <a:noFill/>
                </a:ln>
                <a:solidFill>
                  <a:srgbClr val="FFC000"/>
                </a:solidFill>
                <a:effectLst/>
                <a:uLnTx/>
                <a:uFillTx/>
                <a:latin typeface="Calibri" panose="020F0502020204030204"/>
                <a:ea typeface="+mn-ea"/>
                <a:cs typeface="+mn-cs"/>
              </a:rPr>
              <a:t>th</a:t>
            </a:r>
            <a:r>
              <a:rPr kumimoji="0" lang="en-US" sz="1400" b="0" i="0" u="none" strike="noStrike" kern="1200" cap="none" spc="0" normalizeH="0" baseline="0" noProof="0" dirty="0">
                <a:ln>
                  <a:noFill/>
                </a:ln>
                <a:solidFill>
                  <a:srgbClr val="FFC000"/>
                </a:solidFill>
                <a:effectLst/>
                <a:uLnTx/>
                <a:uFillTx/>
                <a:latin typeface="Calibri" panose="020F0502020204030204"/>
                <a:ea typeface="+mn-ea"/>
                <a:cs typeface="+mn-cs"/>
              </a:rPr>
              <a:t> to April 15</a:t>
            </a:r>
            <a:r>
              <a:rPr kumimoji="0" lang="en-US" sz="1400" b="0" i="0" u="none" strike="noStrike" kern="1200" cap="none" spc="0" normalizeH="0" baseline="30000" noProof="0" dirty="0">
                <a:ln>
                  <a:noFill/>
                </a:ln>
                <a:solidFill>
                  <a:srgbClr val="FFC000"/>
                </a:solidFill>
                <a:effectLst/>
                <a:uLnTx/>
                <a:uFillTx/>
                <a:latin typeface="Calibri" panose="020F0502020204030204"/>
                <a:ea typeface="+mn-ea"/>
                <a:cs typeface="+mn-cs"/>
              </a:rPr>
              <a:t>th</a:t>
            </a:r>
            <a:r>
              <a:rPr kumimoji="0" lang="en-US" sz="1400" b="0" i="0" u="none" strike="noStrike" kern="1200" cap="none" spc="0" normalizeH="0" baseline="0" noProof="0" dirty="0">
                <a:ln>
                  <a:noFill/>
                </a:ln>
                <a:solidFill>
                  <a:srgbClr val="FFC000"/>
                </a:solidFill>
                <a:effectLst/>
                <a:uLnTx/>
                <a:uFillTx/>
                <a:latin typeface="Calibri" panose="020F0502020204030204"/>
                <a:ea typeface="+mn-ea"/>
                <a:cs typeface="+mn-cs"/>
              </a:rPr>
              <a:t>, 2023 </a:t>
            </a:r>
            <a:r>
              <a:rPr kumimoji="0" lang="en-US" sz="1400" b="0" i="0" u="none" strike="noStrike" kern="1200" cap="none" spc="0" normalizeH="0" baseline="0" noProof="0" dirty="0">
                <a:ln>
                  <a:noFill/>
                </a:ln>
                <a:solidFill>
                  <a:srgbClr val="FFC000"/>
                </a:solidFill>
                <a:effectLst/>
                <a:uLnTx/>
                <a:uFillTx/>
                <a:latin typeface="Calibri" panose="020F0502020204030204"/>
                <a:ea typeface="+mn-ea"/>
                <a:cs typeface="+mn-cs"/>
                <a:sym typeface="Wingdings" panose="05000000000000000000" pitchFamily="2" charset="2"/>
              </a:rPr>
              <a:t> 8 AM to 5 PM</a:t>
            </a:r>
            <a:endParaRPr kumimoji="0" lang="en-US" sz="14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grpSp>
        <p:nvGrpSpPr>
          <p:cNvPr id="69" name="Group 68">
            <a:extLst>
              <a:ext uri="{FF2B5EF4-FFF2-40B4-BE49-F238E27FC236}">
                <a16:creationId xmlns:a16="http://schemas.microsoft.com/office/drawing/2014/main" id="{7BC4B0D8-9DE7-AC45-2F4A-F34694533251}"/>
              </a:ext>
            </a:extLst>
          </p:cNvPr>
          <p:cNvGrpSpPr/>
          <p:nvPr/>
        </p:nvGrpSpPr>
        <p:grpSpPr>
          <a:xfrm>
            <a:off x="9320483" y="4998092"/>
            <a:ext cx="2730748" cy="630942"/>
            <a:chOff x="9310306" y="4969841"/>
            <a:chExt cx="2730748" cy="630942"/>
          </a:xfrm>
        </p:grpSpPr>
        <p:pic>
          <p:nvPicPr>
            <p:cNvPr id="23" name="Graphic 22" descr="Rain">
              <a:extLst>
                <a:ext uri="{FF2B5EF4-FFF2-40B4-BE49-F238E27FC236}">
                  <a16:creationId xmlns:a16="http://schemas.microsoft.com/office/drawing/2014/main" id="{AADF9797-FB2A-8543-87FF-04DC416AE7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10306" y="5020461"/>
              <a:ext cx="529701" cy="529703"/>
            </a:xfrm>
            <a:prstGeom prst="rect">
              <a:avLst/>
            </a:prstGeom>
            <a:effectLst/>
          </p:spPr>
        </p:pic>
        <p:sp>
          <p:nvSpPr>
            <p:cNvPr id="65" name="TextBox 64">
              <a:extLst>
                <a:ext uri="{FF2B5EF4-FFF2-40B4-BE49-F238E27FC236}">
                  <a16:creationId xmlns:a16="http://schemas.microsoft.com/office/drawing/2014/main" id="{282E3AAC-0694-58C1-C833-B0426E1727FA}"/>
                </a:ext>
              </a:extLst>
            </p:cNvPr>
            <p:cNvSpPr txBox="1"/>
            <p:nvPr/>
          </p:nvSpPr>
          <p:spPr>
            <a:xfrm>
              <a:off x="9874784" y="4969841"/>
              <a:ext cx="2166270" cy="630942"/>
            </a:xfrm>
            <a:prstGeom prst="rect">
              <a:avLst/>
            </a:prstGeom>
            <a:noFill/>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Heavy rain caused hazardous driving conditions on 4/12</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(11:00am to 1:00pm)</a:t>
              </a:r>
            </a:p>
          </p:txBody>
        </p:sp>
      </p:grpSp>
      <p:grpSp>
        <p:nvGrpSpPr>
          <p:cNvPr id="68" name="Group 67">
            <a:extLst>
              <a:ext uri="{FF2B5EF4-FFF2-40B4-BE49-F238E27FC236}">
                <a16:creationId xmlns:a16="http://schemas.microsoft.com/office/drawing/2014/main" id="{1E39C5C0-9E9B-1301-217F-33AA513FF18C}"/>
              </a:ext>
            </a:extLst>
          </p:cNvPr>
          <p:cNvGrpSpPr/>
          <p:nvPr/>
        </p:nvGrpSpPr>
        <p:grpSpPr>
          <a:xfrm>
            <a:off x="9320483" y="4135379"/>
            <a:ext cx="2775966" cy="800219"/>
            <a:chOff x="9330660" y="4135379"/>
            <a:chExt cx="2775966" cy="800219"/>
          </a:xfrm>
        </p:grpSpPr>
        <p:grpSp>
          <p:nvGrpSpPr>
            <p:cNvPr id="61" name="Group 60">
              <a:extLst>
                <a:ext uri="{FF2B5EF4-FFF2-40B4-BE49-F238E27FC236}">
                  <a16:creationId xmlns:a16="http://schemas.microsoft.com/office/drawing/2014/main" id="{425C1A54-5316-CFF1-3353-0A5BE9C939C7}"/>
                </a:ext>
              </a:extLst>
            </p:cNvPr>
            <p:cNvGrpSpPr/>
            <p:nvPr/>
          </p:nvGrpSpPr>
          <p:grpSpPr>
            <a:xfrm>
              <a:off x="9330660" y="4209854"/>
              <a:ext cx="435755" cy="481992"/>
              <a:chOff x="2718061" y="4450904"/>
              <a:chExt cx="659498" cy="729476"/>
            </a:xfrm>
          </p:grpSpPr>
          <p:pic>
            <p:nvPicPr>
              <p:cNvPr id="62" name="Graphic 61" descr="Car Mechanic with solid fill">
                <a:extLst>
                  <a:ext uri="{FF2B5EF4-FFF2-40B4-BE49-F238E27FC236}">
                    <a16:creationId xmlns:a16="http://schemas.microsoft.com/office/drawing/2014/main" id="{9288C669-10AE-B18A-A6AC-E4C3D16EF6C2}"/>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10000" t="27788" r="10000"/>
              <a:stretch/>
            </p:blipFill>
            <p:spPr>
              <a:xfrm>
                <a:off x="2888383" y="4450904"/>
                <a:ext cx="480914" cy="456726"/>
              </a:xfrm>
              <a:prstGeom prst="rect">
                <a:avLst/>
              </a:prstGeom>
            </p:spPr>
          </p:pic>
          <p:pic>
            <p:nvPicPr>
              <p:cNvPr id="63" name="Graphic 62" descr="Car Mechanic with solid fill">
                <a:extLst>
                  <a:ext uri="{FF2B5EF4-FFF2-40B4-BE49-F238E27FC236}">
                    <a16:creationId xmlns:a16="http://schemas.microsoft.com/office/drawing/2014/main" id="{106E5EF0-5344-3C38-CFAA-53786F32DEB2}"/>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0000" t="27788" r="10000"/>
              <a:stretch/>
            </p:blipFill>
            <p:spPr>
              <a:xfrm>
                <a:off x="2718061" y="4587283"/>
                <a:ext cx="480914" cy="456726"/>
              </a:xfrm>
              <a:prstGeom prst="rect">
                <a:avLst/>
              </a:prstGeom>
            </p:spPr>
          </p:pic>
          <p:pic>
            <p:nvPicPr>
              <p:cNvPr id="64" name="Graphic 63" descr="Car Mechanic with solid fill">
                <a:extLst>
                  <a:ext uri="{FF2B5EF4-FFF2-40B4-BE49-F238E27FC236}">
                    <a16:creationId xmlns:a16="http://schemas.microsoft.com/office/drawing/2014/main" id="{DF25CCBF-086E-4587-F222-A22E571F8D5A}"/>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10000" t="27788" r="10000"/>
              <a:stretch/>
            </p:blipFill>
            <p:spPr>
              <a:xfrm>
                <a:off x="2896645" y="4723654"/>
                <a:ext cx="480914" cy="456726"/>
              </a:xfrm>
              <a:prstGeom prst="rect">
                <a:avLst/>
              </a:prstGeom>
            </p:spPr>
          </p:pic>
        </p:grpSp>
        <p:sp>
          <p:nvSpPr>
            <p:cNvPr id="66" name="TextBox 65">
              <a:extLst>
                <a:ext uri="{FF2B5EF4-FFF2-40B4-BE49-F238E27FC236}">
                  <a16:creationId xmlns:a16="http://schemas.microsoft.com/office/drawing/2014/main" id="{1A1D0F71-681D-2DB2-A178-9045585B1544}"/>
                </a:ext>
              </a:extLst>
            </p:cNvPr>
            <p:cNvSpPr txBox="1"/>
            <p:nvPr/>
          </p:nvSpPr>
          <p:spPr>
            <a:xfrm>
              <a:off x="9874784" y="4135379"/>
              <a:ext cx="2231842" cy="800219"/>
            </a:xfrm>
            <a:prstGeom prst="rect">
              <a:avLst/>
            </a:prstGeom>
            <a:noFill/>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NB/SB off-ramp backups to Exit 136 - SR 884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(Wkday AM PK HRs, just prior to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the start of the active WZ</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grpSp>
        <p:nvGrpSpPr>
          <p:cNvPr id="15" name="Group 14">
            <a:extLst>
              <a:ext uri="{FF2B5EF4-FFF2-40B4-BE49-F238E27FC236}">
                <a16:creationId xmlns:a16="http://schemas.microsoft.com/office/drawing/2014/main" id="{EB0F1AD5-7D95-5258-D78B-2E5E26D1E0AF}"/>
              </a:ext>
            </a:extLst>
          </p:cNvPr>
          <p:cNvGrpSpPr/>
          <p:nvPr/>
        </p:nvGrpSpPr>
        <p:grpSpPr>
          <a:xfrm>
            <a:off x="9371749" y="5782790"/>
            <a:ext cx="440302" cy="448420"/>
            <a:chOff x="9232883" y="5918484"/>
            <a:chExt cx="440302" cy="448420"/>
          </a:xfrm>
        </p:grpSpPr>
        <p:sp>
          <p:nvSpPr>
            <p:cNvPr id="17" name="Diamond 16">
              <a:extLst>
                <a:ext uri="{FF2B5EF4-FFF2-40B4-BE49-F238E27FC236}">
                  <a16:creationId xmlns:a16="http://schemas.microsoft.com/office/drawing/2014/main" id="{F0527332-3451-C06D-40C2-2EE5A7080541}"/>
                </a:ext>
              </a:extLst>
            </p:cNvPr>
            <p:cNvSpPr/>
            <p:nvPr/>
          </p:nvSpPr>
          <p:spPr>
            <a:xfrm>
              <a:off x="9232883" y="5918484"/>
              <a:ext cx="440302" cy="448420"/>
            </a:xfrm>
            <a:prstGeom prst="diamond">
              <a:avLst/>
            </a:prstGeom>
            <a:solidFill>
              <a:srgbClr val="243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6BAA0BA-6379-730E-E29E-7DDA6C7819F0}"/>
                </a:ext>
              </a:extLst>
            </p:cNvPr>
            <p:cNvSpPr txBox="1"/>
            <p:nvPr/>
          </p:nvSpPr>
          <p:spPr>
            <a:xfrm>
              <a:off x="9292922" y="5958028"/>
              <a:ext cx="320225"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sp>
        <p:nvSpPr>
          <p:cNvPr id="67" name="TextBox 66">
            <a:extLst>
              <a:ext uri="{FF2B5EF4-FFF2-40B4-BE49-F238E27FC236}">
                <a16:creationId xmlns:a16="http://schemas.microsoft.com/office/drawing/2014/main" id="{76FA603F-5DD6-E9CD-2600-5DA1145D914D}"/>
              </a:ext>
            </a:extLst>
          </p:cNvPr>
          <p:cNvSpPr txBox="1"/>
          <p:nvPr/>
        </p:nvSpPr>
        <p:spPr>
          <a:xfrm>
            <a:off x="9840262" y="5691529"/>
            <a:ext cx="2199598" cy="630942"/>
          </a:xfrm>
          <a:prstGeom prst="rect">
            <a:avLst/>
          </a:prstGeom>
          <a:noFill/>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NB wrong way-facing vehicle on shoulder on 4/12</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(12:37pm to 1:01pm)</a:t>
            </a:r>
          </a:p>
        </p:txBody>
      </p:sp>
      <p:sp>
        <p:nvSpPr>
          <p:cNvPr id="2" name="TextBox 1">
            <a:extLst>
              <a:ext uri="{FF2B5EF4-FFF2-40B4-BE49-F238E27FC236}">
                <a16:creationId xmlns:a16="http://schemas.microsoft.com/office/drawing/2014/main" id="{91055D49-A9FF-47A3-712F-B746FA20250C}"/>
              </a:ext>
            </a:extLst>
          </p:cNvPr>
          <p:cNvSpPr txBox="1"/>
          <p:nvPr/>
        </p:nvSpPr>
        <p:spPr>
          <a:xfrm>
            <a:off x="3033015" y="801833"/>
            <a:ext cx="507761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5821F"/>
                </a:solidFill>
                <a:effectLst/>
                <a:uLnTx/>
                <a:uFillTx/>
                <a:latin typeface="Calibri" panose="020F0502020204030204"/>
                <a:ea typeface="+mn-ea"/>
                <a:cs typeface="+mn-cs"/>
              </a:rPr>
              <a:t>Work Zone Performance Metrics</a:t>
            </a:r>
            <a:endParaRPr kumimoji="0" lang="en-US" sz="1400" b="1" i="0" u="none" strike="noStrike" kern="1200" cap="none" spc="0" normalizeH="0" baseline="0" noProof="0" dirty="0">
              <a:ln>
                <a:noFill/>
              </a:ln>
              <a:solidFill>
                <a:srgbClr val="F5821F"/>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2E6F113D-23E7-12CE-130D-13F044ED6EE2}"/>
              </a:ext>
            </a:extLst>
          </p:cNvPr>
          <p:cNvGrpSpPr/>
          <p:nvPr/>
        </p:nvGrpSpPr>
        <p:grpSpPr>
          <a:xfrm>
            <a:off x="4535662" y="1340388"/>
            <a:ext cx="2062413" cy="1601210"/>
            <a:chOff x="3471555" y="1340388"/>
            <a:chExt cx="2062413" cy="1601210"/>
          </a:xfrm>
        </p:grpSpPr>
        <p:sp>
          <p:nvSpPr>
            <p:cNvPr id="26" name="Rectangle 25">
              <a:extLst>
                <a:ext uri="{FF2B5EF4-FFF2-40B4-BE49-F238E27FC236}">
                  <a16:creationId xmlns:a16="http://schemas.microsoft.com/office/drawing/2014/main" id="{76979E74-A82E-BCFF-00EB-B3108EEEDA91}"/>
                </a:ext>
              </a:extLst>
            </p:cNvPr>
            <p:cNvSpPr/>
            <p:nvPr/>
          </p:nvSpPr>
          <p:spPr>
            <a:xfrm>
              <a:off x="3471555" y="1952400"/>
              <a:ext cx="2062413" cy="989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hr</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19</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min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CONGESTED LENGTH 4.60mi</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(occurred NB @ Exit 136 on Apr 12, 2023, from 11:34am to 12:53pm)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EA7DC0E9-5EA9-B059-05C1-F57E0A69AEF8}"/>
                </a:ext>
              </a:extLst>
            </p:cNvPr>
            <p:cNvSpPr/>
            <p:nvPr/>
          </p:nvSpPr>
          <p:spPr>
            <a:xfrm>
              <a:off x="3524023" y="1340388"/>
              <a:ext cx="2001968" cy="1601210"/>
            </a:xfrm>
            <a:prstGeom prst="roundRect">
              <a:avLst>
                <a:gd name="adj" fmla="val 5618"/>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Significant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Queue</a:t>
              </a:r>
            </a:p>
          </p:txBody>
        </p:sp>
        <p:grpSp>
          <p:nvGrpSpPr>
            <p:cNvPr id="28" name="Group 27">
              <a:extLst>
                <a:ext uri="{FF2B5EF4-FFF2-40B4-BE49-F238E27FC236}">
                  <a16:creationId xmlns:a16="http://schemas.microsoft.com/office/drawing/2014/main" id="{FC13B715-C7F0-3808-9680-314FC78B2389}"/>
                </a:ext>
              </a:extLst>
            </p:cNvPr>
            <p:cNvGrpSpPr/>
            <p:nvPr/>
          </p:nvGrpSpPr>
          <p:grpSpPr>
            <a:xfrm>
              <a:off x="3564034" y="1373971"/>
              <a:ext cx="552338" cy="560864"/>
              <a:chOff x="5608319" y="4574343"/>
              <a:chExt cx="1039021" cy="1055058"/>
            </a:xfrm>
            <a:solidFill>
              <a:srgbClr val="243C80"/>
            </a:solidFill>
          </p:grpSpPr>
          <p:pic>
            <p:nvPicPr>
              <p:cNvPr id="29" name="Graphic 28" descr="Car Mechanic with solid fill">
                <a:extLst>
                  <a:ext uri="{FF2B5EF4-FFF2-40B4-BE49-F238E27FC236}">
                    <a16:creationId xmlns:a16="http://schemas.microsoft.com/office/drawing/2014/main" id="{6B822976-31F3-62A1-3C79-48BC31FE9C29}"/>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10000" t="27788" r="10000"/>
              <a:stretch/>
            </p:blipFill>
            <p:spPr>
              <a:xfrm>
                <a:off x="5915820" y="4574343"/>
                <a:ext cx="731520" cy="660302"/>
              </a:xfrm>
              <a:prstGeom prst="rect">
                <a:avLst/>
              </a:prstGeom>
            </p:spPr>
          </p:pic>
          <p:pic>
            <p:nvPicPr>
              <p:cNvPr id="30" name="Graphic 29" descr="Car Mechanic with solid fill">
                <a:extLst>
                  <a:ext uri="{FF2B5EF4-FFF2-40B4-BE49-F238E27FC236}">
                    <a16:creationId xmlns:a16="http://schemas.microsoft.com/office/drawing/2014/main" id="{EACA36CA-D8B2-F4CC-E5AA-EFA740B3292F}"/>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7"/>
                  </a:ext>
                </a:extLst>
              </a:blip>
              <a:srcRect l="10000" t="27788" r="10000"/>
              <a:stretch/>
            </p:blipFill>
            <p:spPr>
              <a:xfrm>
                <a:off x="5608319" y="4780244"/>
                <a:ext cx="731520" cy="660302"/>
              </a:xfrm>
              <a:prstGeom prst="rect">
                <a:avLst/>
              </a:prstGeom>
            </p:spPr>
          </p:pic>
          <p:pic>
            <p:nvPicPr>
              <p:cNvPr id="53" name="Graphic 52" descr="Car Mechanic with solid fill">
                <a:extLst>
                  <a:ext uri="{FF2B5EF4-FFF2-40B4-BE49-F238E27FC236}">
                    <a16:creationId xmlns:a16="http://schemas.microsoft.com/office/drawing/2014/main" id="{6B21AB3B-870D-72EC-83D5-BAC45119379C}"/>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10000" t="27788" r="10000"/>
              <a:stretch/>
            </p:blipFill>
            <p:spPr>
              <a:xfrm>
                <a:off x="5907111" y="4969099"/>
                <a:ext cx="731520" cy="660302"/>
              </a:xfrm>
              <a:prstGeom prst="rect">
                <a:avLst/>
              </a:prstGeom>
            </p:spPr>
          </p:pic>
        </p:grpSp>
      </p:grpSp>
      <p:grpSp>
        <p:nvGrpSpPr>
          <p:cNvPr id="55" name="Group 54">
            <a:extLst>
              <a:ext uri="{FF2B5EF4-FFF2-40B4-BE49-F238E27FC236}">
                <a16:creationId xmlns:a16="http://schemas.microsoft.com/office/drawing/2014/main" id="{8EEEDE8B-5515-B919-BA1B-76C24768124C}"/>
              </a:ext>
            </a:extLst>
          </p:cNvPr>
          <p:cNvGrpSpPr/>
          <p:nvPr/>
        </p:nvGrpSpPr>
        <p:grpSpPr>
          <a:xfrm>
            <a:off x="6763556" y="1340388"/>
            <a:ext cx="2002808" cy="1601110"/>
            <a:chOff x="5667263" y="1340388"/>
            <a:chExt cx="2002808" cy="1601110"/>
          </a:xfrm>
        </p:grpSpPr>
        <p:sp>
          <p:nvSpPr>
            <p:cNvPr id="56" name="Rectangle: Rounded Corners 55">
              <a:extLst>
                <a:ext uri="{FF2B5EF4-FFF2-40B4-BE49-F238E27FC236}">
                  <a16:creationId xmlns:a16="http://schemas.microsoft.com/office/drawing/2014/main" id="{D017682B-E0D9-A9AD-33CA-E822C9995FBC}"/>
                </a:ext>
              </a:extLst>
            </p:cNvPr>
            <p:cNvSpPr/>
            <p:nvPr/>
          </p:nvSpPr>
          <p:spPr>
            <a:xfrm>
              <a:off x="5668102" y="1340388"/>
              <a:ext cx="2001969" cy="1601110"/>
            </a:xfrm>
            <a:prstGeom prst="roundRect">
              <a:avLst>
                <a:gd name="adj" fmla="val 5618"/>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Avg. Daily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Veh.-hr. of Delay</a:t>
              </a:r>
            </a:p>
          </p:txBody>
        </p:sp>
        <p:sp>
          <p:nvSpPr>
            <p:cNvPr id="57" name="Rectangle 56">
              <a:extLst>
                <a:ext uri="{FF2B5EF4-FFF2-40B4-BE49-F238E27FC236}">
                  <a16:creationId xmlns:a16="http://schemas.microsoft.com/office/drawing/2014/main" id="{64C85955-34B2-FA24-2AED-CCA4508C415A}"/>
                </a:ext>
              </a:extLst>
            </p:cNvPr>
            <p:cNvSpPr/>
            <p:nvPr/>
          </p:nvSpPr>
          <p:spPr>
            <a:xfrm>
              <a:off x="5667263" y="2194210"/>
              <a:ext cx="1854955" cy="691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20</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AVG. DAILY DELAY COST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$600</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0" name="Group 59">
              <a:extLst>
                <a:ext uri="{FF2B5EF4-FFF2-40B4-BE49-F238E27FC236}">
                  <a16:creationId xmlns:a16="http://schemas.microsoft.com/office/drawing/2014/main" id="{8648136B-26CC-2520-3B5A-B70FD0C0D848}"/>
                </a:ext>
              </a:extLst>
            </p:cNvPr>
            <p:cNvGrpSpPr/>
            <p:nvPr/>
          </p:nvGrpSpPr>
          <p:grpSpPr>
            <a:xfrm>
              <a:off x="5680672" y="1436624"/>
              <a:ext cx="415328" cy="435559"/>
              <a:chOff x="9503755" y="2722824"/>
              <a:chExt cx="349306" cy="366321"/>
            </a:xfrm>
            <a:solidFill>
              <a:srgbClr val="243C80"/>
            </a:solidFill>
          </p:grpSpPr>
          <p:pic>
            <p:nvPicPr>
              <p:cNvPr id="70" name="Graphic 69" descr="Hourglass 30% with solid fill">
                <a:extLst>
                  <a:ext uri="{FF2B5EF4-FFF2-40B4-BE49-F238E27FC236}">
                    <a16:creationId xmlns:a16="http://schemas.microsoft.com/office/drawing/2014/main" id="{9F46F971-1C32-8432-7519-F4250706D55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503755" y="2722824"/>
                <a:ext cx="349306" cy="366321"/>
              </a:xfrm>
              <a:prstGeom prst="rect">
                <a:avLst/>
              </a:prstGeom>
            </p:spPr>
          </p:pic>
          <p:pic>
            <p:nvPicPr>
              <p:cNvPr id="71" name="Graphic 70" descr="Hourglass 30% with solid fill">
                <a:extLst>
                  <a:ext uri="{FF2B5EF4-FFF2-40B4-BE49-F238E27FC236}">
                    <a16:creationId xmlns:a16="http://schemas.microsoft.com/office/drawing/2014/main" id="{EAE93C2D-8F9F-51A0-4FF8-22BC0913BD10}"/>
                  </a:ext>
                </a:extLst>
              </p:cNvPr>
              <p:cNvPicPr>
                <a:picLocks noChangeAspect="1"/>
              </p:cNvPicPr>
              <p:nvPr/>
            </p:nvPicPr>
            <p:blipFill rotWithShape="1">
              <a:blip r:embed="rId18">
                <a:extLst>
                  <a:ext uri="{96DAC541-7B7A-43D3-8B79-37D633B846F1}">
                    <asvg:svgBlip xmlns:asvg="http://schemas.microsoft.com/office/drawing/2016/SVG/main" r:embed="rId19"/>
                  </a:ext>
                </a:extLst>
              </a:blip>
              <a:srcRect l="37196" t="65916" r="37513" b="14645"/>
              <a:stretch/>
            </p:blipFill>
            <p:spPr>
              <a:xfrm>
                <a:off x="9594156" y="2919821"/>
                <a:ext cx="150410" cy="118974"/>
              </a:xfrm>
              <a:prstGeom prst="rect">
                <a:avLst/>
              </a:prstGeom>
            </p:spPr>
          </p:pic>
        </p:grpSp>
      </p:grpSp>
      <p:grpSp>
        <p:nvGrpSpPr>
          <p:cNvPr id="72" name="Group 71">
            <a:extLst>
              <a:ext uri="{FF2B5EF4-FFF2-40B4-BE49-F238E27FC236}">
                <a16:creationId xmlns:a16="http://schemas.microsoft.com/office/drawing/2014/main" id="{F67E08D4-D6EB-3CE6-5465-18C9C9548D11}"/>
              </a:ext>
            </a:extLst>
          </p:cNvPr>
          <p:cNvGrpSpPr/>
          <p:nvPr/>
        </p:nvGrpSpPr>
        <p:grpSpPr>
          <a:xfrm>
            <a:off x="2412703" y="1340387"/>
            <a:ext cx="2001968" cy="1601211"/>
            <a:chOff x="1380363" y="1340387"/>
            <a:chExt cx="2001968" cy="1601211"/>
          </a:xfrm>
        </p:grpSpPr>
        <p:cxnSp>
          <p:nvCxnSpPr>
            <p:cNvPr id="74" name="Straight Connector 73">
              <a:extLst>
                <a:ext uri="{FF2B5EF4-FFF2-40B4-BE49-F238E27FC236}">
                  <a16:creationId xmlns:a16="http://schemas.microsoft.com/office/drawing/2014/main" id="{B5336BB3-C7FE-375C-45CD-84CA91A9ECFE}"/>
                </a:ext>
              </a:extLst>
            </p:cNvPr>
            <p:cNvCxnSpPr>
              <a:cxnSpLocks/>
            </p:cNvCxnSpPr>
            <p:nvPr/>
          </p:nvCxnSpPr>
          <p:spPr>
            <a:xfrm>
              <a:off x="1403361" y="1439772"/>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FA640C79-5664-0803-AB07-B8C5BB4FE21A}"/>
                </a:ext>
              </a:extLst>
            </p:cNvPr>
            <p:cNvGrpSpPr/>
            <p:nvPr/>
          </p:nvGrpSpPr>
          <p:grpSpPr>
            <a:xfrm>
              <a:off x="1380363" y="1340387"/>
              <a:ext cx="2001968" cy="1601211"/>
              <a:chOff x="1380363" y="1340387"/>
              <a:chExt cx="2001968" cy="1601211"/>
            </a:xfrm>
          </p:grpSpPr>
          <p:sp>
            <p:nvSpPr>
              <p:cNvPr id="76" name="Rectangle: Rounded Corners 75">
                <a:extLst>
                  <a:ext uri="{FF2B5EF4-FFF2-40B4-BE49-F238E27FC236}">
                    <a16:creationId xmlns:a16="http://schemas.microsoft.com/office/drawing/2014/main" id="{705034AF-5071-7449-9C68-8314BEDA9AAE}"/>
                  </a:ext>
                </a:extLst>
              </p:cNvPr>
              <p:cNvSpPr/>
              <p:nvPr/>
            </p:nvSpPr>
            <p:spPr>
              <a:xfrm>
                <a:off x="1380363" y="1340387"/>
                <a:ext cx="2001968" cy="1601211"/>
              </a:xfrm>
              <a:prstGeom prst="roundRect">
                <a:avLst>
                  <a:gd name="adj" fmla="val 2227"/>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Avg. Daily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Vehicle Speed</a:t>
                </a:r>
              </a:p>
            </p:txBody>
          </p:sp>
          <p:pic>
            <p:nvPicPr>
              <p:cNvPr id="77" name="Graphic 76" descr="Gauge">
                <a:extLst>
                  <a:ext uri="{FF2B5EF4-FFF2-40B4-BE49-F238E27FC236}">
                    <a16:creationId xmlns:a16="http://schemas.microsoft.com/office/drawing/2014/main" id="{3B862205-6C2D-2CB6-BF16-ECFCC30C4E43}"/>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449145" y="1418614"/>
                <a:ext cx="471579" cy="471579"/>
              </a:xfrm>
              <a:prstGeom prst="rect">
                <a:avLst/>
              </a:prstGeom>
            </p:spPr>
          </p:pic>
        </p:grpSp>
      </p:grpSp>
      <p:sp>
        <p:nvSpPr>
          <p:cNvPr id="9" name="TextBox 8">
            <a:extLst>
              <a:ext uri="{FF2B5EF4-FFF2-40B4-BE49-F238E27FC236}">
                <a16:creationId xmlns:a16="http://schemas.microsoft.com/office/drawing/2014/main" id="{5335F30B-3CFA-F1FC-CD1E-A717B0277F58}"/>
              </a:ext>
            </a:extLst>
          </p:cNvPr>
          <p:cNvSpPr txBox="1"/>
          <p:nvPr/>
        </p:nvSpPr>
        <p:spPr>
          <a:xfrm>
            <a:off x="2380073" y="1976059"/>
            <a:ext cx="2001967" cy="978986"/>
          </a:xfrm>
          <a:prstGeom prst="rect">
            <a:avLst/>
          </a:prstGeom>
          <a:noFill/>
        </p:spPr>
        <p:txBody>
          <a:bodyPr wrap="square" rtlCol="0">
            <a:spAutoFit/>
          </a:bodyPr>
          <a:lstStyle/>
          <a:p>
            <a:pPr marL="115888" marR="0" lvl="0" indent="0" algn="r" defTabSz="914400" rtl="0" eaLnBrk="1" fontAlgn="auto" latinLnBrk="0" hangingPunct="1">
              <a:lnSpc>
                <a:spcPts val="14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5821F"/>
                </a:solidFill>
                <a:effectLst/>
                <a:uLnTx/>
                <a:uFillTx/>
                <a:latin typeface="Calibri" panose="020F0502020204030204"/>
                <a:ea typeface="+mn-ea"/>
                <a:cs typeface="+mn-cs"/>
              </a:rPr>
              <a:t>NB</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72.2</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mph</a:t>
            </a:r>
          </a:p>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(1.94</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min</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Travel Time)</a:t>
            </a:r>
          </a:p>
          <a:p>
            <a:pPr marL="0" marR="0" lvl="0" indent="0" algn="r" defTabSz="914400" rtl="0" eaLnBrk="1" fontAlgn="auto" latinLnBrk="0" hangingPunct="1">
              <a:lnSpc>
                <a:spcPts val="14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28650" marR="0" lvl="0" indent="0" algn="r" defTabSz="914400" rtl="0" eaLnBrk="1" fontAlgn="auto" latinLnBrk="0" hangingPunct="1">
              <a:lnSpc>
                <a:spcPts val="14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5821F"/>
                </a:solidFill>
                <a:effectLst/>
                <a:uLnTx/>
                <a:uFillTx/>
                <a:latin typeface="Calibri" panose="020F0502020204030204"/>
                <a:ea typeface="+mn-ea"/>
                <a:cs typeface="+mn-cs"/>
              </a:rPr>
              <a:t>SB</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71.4</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mph</a:t>
            </a:r>
          </a:p>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(1.85min Travel Time)</a:t>
            </a:r>
          </a:p>
        </p:txBody>
      </p:sp>
      <p:pic>
        <p:nvPicPr>
          <p:cNvPr id="10" name="Picture 9">
            <a:extLst>
              <a:ext uri="{FF2B5EF4-FFF2-40B4-BE49-F238E27FC236}">
                <a16:creationId xmlns:a16="http://schemas.microsoft.com/office/drawing/2014/main" id="{15B423CA-A572-2F5F-9598-B9396465826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53946" y="98495"/>
            <a:ext cx="514102" cy="50835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5C7730F5-2C80-F3B2-FE55-E65E754ABB56}"/>
              </a:ext>
            </a:extLst>
          </p:cNvPr>
          <p:cNvSpPr/>
          <p:nvPr/>
        </p:nvSpPr>
        <p:spPr>
          <a:xfrm>
            <a:off x="2435319" y="6427606"/>
            <a:ext cx="6649519" cy="3214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43C80"/>
                </a:solidFill>
                <a:effectLst/>
                <a:uLnTx/>
                <a:uFillTx/>
                <a:latin typeface="Calibri" panose="020F0502020204030204"/>
                <a:ea typeface="+mn-ea"/>
                <a:cs typeface="+mn-cs"/>
              </a:rPr>
              <a:t>For the Week </a:t>
            </a:r>
            <a:r>
              <a:rPr kumimoji="0" lang="en-US" sz="1200" b="1" i="0" u="none" strike="noStrike" kern="1200" cap="none" spc="0" normalizeH="0" baseline="0" noProof="0" dirty="0">
                <a:ln>
                  <a:noFill/>
                </a:ln>
                <a:solidFill>
                  <a:srgbClr val="243C80"/>
                </a:solidFill>
                <a:effectLst/>
                <a:uLnTx/>
                <a:uFillTx/>
                <a:latin typeface="Calibri" panose="020F0502020204030204"/>
                <a:ea typeface="+mn-ea"/>
                <a:cs typeface="+mn-cs"/>
              </a:rPr>
              <a:t>-</a:t>
            </a:r>
            <a:r>
              <a:rPr kumimoji="0" lang="en-US" sz="1600" b="1" i="0" u="none" strike="noStrike" kern="1200" cap="none" spc="0" normalizeH="0" baseline="0" noProof="0" dirty="0">
                <a:ln>
                  <a:noFill/>
                </a:ln>
                <a:solidFill>
                  <a:srgbClr val="243C80"/>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srgbClr val="243C80"/>
                </a:solidFill>
                <a:effectLst/>
                <a:uLnTx/>
                <a:uFillTx/>
                <a:latin typeface="Calibri" panose="020F0502020204030204"/>
                <a:ea typeface="+mn-ea"/>
                <a:cs typeface="+mn-cs"/>
              </a:rPr>
              <a:t>Total Cost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srgbClr val="00B050"/>
                </a:solidFill>
                <a:effectLst/>
                <a:uLnTx/>
                <a:uFillTx/>
                <a:latin typeface="Calibri" panose="020F0502020204030204"/>
                <a:ea typeface="+mn-ea"/>
                <a:cs typeface="+mn-cs"/>
              </a:rPr>
              <a:t>$4.2K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1" i="0" u="none" strike="noStrike" kern="1200" cap="none" spc="0" normalizeH="0" baseline="0" noProof="0" dirty="0">
                <a:ln>
                  <a:noFill/>
                </a:ln>
                <a:solidFill>
                  <a:srgbClr val="243C80"/>
                </a:solidFill>
                <a:effectLst/>
                <a:uLnTx/>
                <a:uFillTx/>
                <a:latin typeface="Calibri" panose="020F0502020204030204"/>
                <a:ea typeface="+mn-ea"/>
                <a:cs typeface="+mn-cs"/>
                <a:sym typeface="Wingdings" panose="05000000000000000000" pitchFamily="2" charset="2"/>
              </a:rPr>
              <a:t>Total Veh.-hr. of Delay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mn-cs"/>
              </a:rPr>
              <a:t>142hr</a:t>
            </a:r>
            <a:endPar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52AAA8E-7670-036F-E5E5-F868EFBD1265}"/>
              </a:ext>
            </a:extLst>
          </p:cNvPr>
          <p:cNvSpPr txBox="1"/>
          <p:nvPr/>
        </p:nvSpPr>
        <p:spPr>
          <a:xfrm>
            <a:off x="7805088" y="6298643"/>
            <a:ext cx="137836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BOLD</a:t>
            </a: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 = WORST PERFORMANCE</a:t>
            </a:r>
          </a:p>
        </p:txBody>
      </p:sp>
      <p:graphicFrame>
        <p:nvGraphicFramePr>
          <p:cNvPr id="14" name="Chart 13">
            <a:extLst>
              <a:ext uri="{FF2B5EF4-FFF2-40B4-BE49-F238E27FC236}">
                <a16:creationId xmlns:a16="http://schemas.microsoft.com/office/drawing/2014/main" id="{0B68CF68-AA3B-1710-97FA-FA1B0F273CD9}"/>
              </a:ext>
            </a:extLst>
          </p:cNvPr>
          <p:cNvGraphicFramePr>
            <a:graphicFrameLocks/>
          </p:cNvGraphicFramePr>
          <p:nvPr/>
        </p:nvGraphicFramePr>
        <p:xfrm>
          <a:off x="8781480" y="830962"/>
          <a:ext cx="3417813" cy="2517085"/>
        </p:xfrm>
        <a:graphic>
          <a:graphicData uri="http://schemas.openxmlformats.org/drawingml/2006/chart">
            <c:chart xmlns:c="http://schemas.openxmlformats.org/drawingml/2006/chart" xmlns:r="http://schemas.openxmlformats.org/officeDocument/2006/relationships" r:id="rId23"/>
          </a:graphicData>
        </a:graphic>
      </p:graphicFrame>
    </p:spTree>
    <p:extLst>
      <p:ext uri="{BB962C8B-B14F-4D97-AF65-F5344CB8AC3E}">
        <p14:creationId xmlns:p14="http://schemas.microsoft.com/office/powerpoint/2010/main" val="2243535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A5C034A7-2D53-DA4B-BA80-5A7C7E622105}"/>
              </a:ext>
            </a:extLst>
          </p:cNvPr>
          <p:cNvSpPr/>
          <p:nvPr/>
        </p:nvSpPr>
        <p:spPr>
          <a:xfrm>
            <a:off x="0" y="-10022"/>
            <a:ext cx="12223428" cy="7253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108F0BD8-3565-EE0D-D076-B5FA47D5A06F}"/>
              </a:ext>
            </a:extLst>
          </p:cNvPr>
          <p:cNvSpPr txBox="1"/>
          <p:nvPr/>
        </p:nvSpPr>
        <p:spPr>
          <a:xfrm>
            <a:off x="8938054" y="73688"/>
            <a:ext cx="3261239"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4" name="Picture 2" descr="No photo description available.">
            <a:hlinkClick r:id="rId3"/>
            <a:extLst>
              <a:ext uri="{FF2B5EF4-FFF2-40B4-BE49-F238E27FC236}">
                <a16:creationId xmlns:a16="http://schemas.microsoft.com/office/drawing/2014/main" id="{AFB87FAC-FDEC-54C3-5A78-7856D498A653}"/>
              </a:ext>
            </a:extLst>
          </p:cNvPr>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103077" y="85727"/>
            <a:ext cx="533895" cy="533895"/>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E416E16E-4663-DF45-FE36-401CA2037620}"/>
              </a:ext>
            </a:extLst>
          </p:cNvPr>
          <p:cNvSpPr txBox="1"/>
          <p:nvPr/>
        </p:nvSpPr>
        <p:spPr>
          <a:xfrm>
            <a:off x="8866849" y="121842"/>
            <a:ext cx="3309021"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I-75/SR 93 &amp; SR 884/Colonial Blvd. Interchange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Project No. 413065-1</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4" name="Group 33">
            <a:extLst>
              <a:ext uri="{FF2B5EF4-FFF2-40B4-BE49-F238E27FC236}">
                <a16:creationId xmlns:a16="http://schemas.microsoft.com/office/drawing/2014/main" id="{F4F1A6B6-F881-2E30-098F-49383090DBDF}"/>
              </a:ext>
            </a:extLst>
          </p:cNvPr>
          <p:cNvGrpSpPr/>
          <p:nvPr/>
        </p:nvGrpSpPr>
        <p:grpSpPr>
          <a:xfrm>
            <a:off x="740455" y="121842"/>
            <a:ext cx="2088907" cy="461665"/>
            <a:chOff x="732827" y="140153"/>
            <a:chExt cx="2088907" cy="461665"/>
          </a:xfrm>
        </p:grpSpPr>
        <p:sp>
          <p:nvSpPr>
            <p:cNvPr id="36" name="TextBox 35">
              <a:extLst>
                <a:ext uri="{FF2B5EF4-FFF2-40B4-BE49-F238E27FC236}">
                  <a16:creationId xmlns:a16="http://schemas.microsoft.com/office/drawing/2014/main" id="{43B21E9D-7CB5-1A80-AE14-E41718120C95}"/>
                </a:ext>
              </a:extLst>
            </p:cNvPr>
            <p:cNvSpPr txBox="1"/>
            <p:nvPr/>
          </p:nvSpPr>
          <p:spPr>
            <a:xfrm>
              <a:off x="1727488" y="140153"/>
              <a:ext cx="1094246" cy="461665"/>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rPr>
                <a:t>Communications</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Brian Bollas</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(813) 262-8549</a:t>
              </a:r>
            </a:p>
          </p:txBody>
        </p:sp>
        <p:cxnSp>
          <p:nvCxnSpPr>
            <p:cNvPr id="38" name="Straight Connector 37">
              <a:extLst>
                <a:ext uri="{FF2B5EF4-FFF2-40B4-BE49-F238E27FC236}">
                  <a16:creationId xmlns:a16="http://schemas.microsoft.com/office/drawing/2014/main" id="{1243C454-309D-8E4F-75EB-D2E8677F5211}"/>
                </a:ext>
              </a:extLst>
            </p:cNvPr>
            <p:cNvCxnSpPr>
              <a:cxnSpLocks/>
            </p:cNvCxnSpPr>
            <p:nvPr/>
          </p:nvCxnSpPr>
          <p:spPr>
            <a:xfrm>
              <a:off x="1656283" y="209696"/>
              <a:ext cx="0" cy="3201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9C9CF95-2E0B-A711-66DE-6746125F3A99}"/>
                </a:ext>
              </a:extLst>
            </p:cNvPr>
            <p:cNvSpPr txBox="1"/>
            <p:nvPr/>
          </p:nvSpPr>
          <p:spPr>
            <a:xfrm>
              <a:off x="732827" y="140153"/>
              <a:ext cx="899253" cy="461665"/>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rPr>
                <a:t>Construction PM</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Calibri" panose="020F0502020204030204"/>
                  <a:ea typeface="+mn-ea"/>
                  <a:cs typeface="+mn-cs"/>
                </a:rPr>
                <a:t>David Jones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Calibri" panose="020F0502020204030204"/>
                  <a:ea typeface="+mn-ea"/>
                  <a:cs typeface="+mn-cs"/>
                </a:rPr>
                <a:t> (863) 519-2345</a:t>
              </a: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aphicFrame>
        <p:nvGraphicFramePr>
          <p:cNvPr id="12" name="Table 11">
            <a:extLst>
              <a:ext uri="{FF2B5EF4-FFF2-40B4-BE49-F238E27FC236}">
                <a16:creationId xmlns:a16="http://schemas.microsoft.com/office/drawing/2014/main" id="{2FE8E5CD-C65A-3568-3A63-AD3BA0A24D3F}"/>
              </a:ext>
            </a:extLst>
          </p:cNvPr>
          <p:cNvGraphicFramePr>
            <a:graphicFrameLocks noGrp="1"/>
          </p:cNvGraphicFramePr>
          <p:nvPr/>
        </p:nvGraphicFramePr>
        <p:xfrm>
          <a:off x="1735116" y="2751260"/>
          <a:ext cx="7420924" cy="3671699"/>
        </p:xfrm>
        <a:graphic>
          <a:graphicData uri="http://schemas.openxmlformats.org/drawingml/2006/table">
            <a:tbl>
              <a:tblPr/>
              <a:tblGrid>
                <a:gridCol w="1102259">
                  <a:extLst>
                    <a:ext uri="{9D8B030D-6E8A-4147-A177-3AD203B41FA5}">
                      <a16:colId xmlns:a16="http://schemas.microsoft.com/office/drawing/2014/main" val="3750377104"/>
                    </a:ext>
                  </a:extLst>
                </a:gridCol>
                <a:gridCol w="329493">
                  <a:extLst>
                    <a:ext uri="{9D8B030D-6E8A-4147-A177-3AD203B41FA5}">
                      <a16:colId xmlns:a16="http://schemas.microsoft.com/office/drawing/2014/main" val="4225872013"/>
                    </a:ext>
                  </a:extLst>
                </a:gridCol>
                <a:gridCol w="855596">
                  <a:extLst>
                    <a:ext uri="{9D8B030D-6E8A-4147-A177-3AD203B41FA5}">
                      <a16:colId xmlns:a16="http://schemas.microsoft.com/office/drawing/2014/main" val="3007036594"/>
                    </a:ext>
                  </a:extLst>
                </a:gridCol>
                <a:gridCol w="855596">
                  <a:extLst>
                    <a:ext uri="{9D8B030D-6E8A-4147-A177-3AD203B41FA5}">
                      <a16:colId xmlns:a16="http://schemas.microsoft.com/office/drawing/2014/main" val="1655646905"/>
                    </a:ext>
                  </a:extLst>
                </a:gridCol>
                <a:gridCol w="855596">
                  <a:extLst>
                    <a:ext uri="{9D8B030D-6E8A-4147-A177-3AD203B41FA5}">
                      <a16:colId xmlns:a16="http://schemas.microsoft.com/office/drawing/2014/main" val="3491021661"/>
                    </a:ext>
                  </a:extLst>
                </a:gridCol>
                <a:gridCol w="855596">
                  <a:extLst>
                    <a:ext uri="{9D8B030D-6E8A-4147-A177-3AD203B41FA5}">
                      <a16:colId xmlns:a16="http://schemas.microsoft.com/office/drawing/2014/main" val="468282229"/>
                    </a:ext>
                  </a:extLst>
                </a:gridCol>
                <a:gridCol w="855596">
                  <a:extLst>
                    <a:ext uri="{9D8B030D-6E8A-4147-A177-3AD203B41FA5}">
                      <a16:colId xmlns:a16="http://schemas.microsoft.com/office/drawing/2014/main" val="592264828"/>
                    </a:ext>
                  </a:extLst>
                </a:gridCol>
                <a:gridCol w="855596">
                  <a:extLst>
                    <a:ext uri="{9D8B030D-6E8A-4147-A177-3AD203B41FA5}">
                      <a16:colId xmlns:a16="http://schemas.microsoft.com/office/drawing/2014/main" val="1821388478"/>
                    </a:ext>
                  </a:extLst>
                </a:gridCol>
                <a:gridCol w="855596">
                  <a:extLst>
                    <a:ext uri="{9D8B030D-6E8A-4147-A177-3AD203B41FA5}">
                      <a16:colId xmlns:a16="http://schemas.microsoft.com/office/drawing/2014/main" val="1045303519"/>
                    </a:ext>
                  </a:extLst>
                </a:gridCol>
              </a:tblGrid>
              <a:tr h="798907">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5821F"/>
                          </a:solidFill>
                          <a:effectLst/>
                          <a:uLnTx/>
                          <a:uFillTx/>
                          <a:latin typeface="+mn-lt"/>
                          <a:ea typeface="+mn-ea"/>
                          <a:cs typeface="+mn-cs"/>
                        </a:rPr>
                        <a:t>Day-by-Day Performance Metrics</a:t>
                      </a:r>
                      <a:endParaRPr kumimoji="0" lang="en-US" sz="1400" b="0" i="0" u="none" strike="noStrike" kern="1200" cap="none" spc="0" normalizeH="0" baseline="0" noProof="0" dirty="0">
                        <a:ln>
                          <a:noFill/>
                        </a:ln>
                        <a:solidFill>
                          <a:srgbClr val="F5821F"/>
                        </a:solidFill>
                        <a:effectLst/>
                        <a:uLnTx/>
                        <a:uFillTx/>
                        <a:latin typeface="+mn-lt"/>
                        <a:ea typeface="+mn-ea"/>
                        <a:cs typeface="+mn-cs"/>
                      </a:endParaRPr>
                    </a:p>
                    <a:p>
                      <a:pPr algn="l" fontAlgn="b"/>
                      <a:r>
                        <a:rPr lang="en-US" sz="700" b="0" i="0" u="none" strike="noStrike" dirty="0">
                          <a:solidFill>
                            <a:srgbClr val="243C80"/>
                          </a:solidFill>
                          <a:effectLst/>
                          <a:latin typeface="Calibri" panose="020F0502020204030204" pitchFamily="34" charset="0"/>
                        </a:rPr>
                        <a:t> </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5903" marR="5903" marT="5903" marB="0" anchor="b">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1600" b="1" i="0" u="none" strike="noStrike" dirty="0">
                        <a:solidFill>
                          <a:srgbClr val="F5821F"/>
                        </a:solidFill>
                        <a:effectLst/>
                        <a:latin typeface="+mn-lt"/>
                        <a:cs typeface="Segoe UI" panose="020B0502040204020203" pitchFamily="34" charset="0"/>
                      </a:endParaRPr>
                    </a:p>
                  </a:txBody>
                  <a:tcPr marL="5903" marR="5903" marT="590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fontAlgn="b"/>
                      <a:endParaRPr lang="en-US" sz="1600" b="1" i="0" u="none" strike="noStrike" dirty="0">
                        <a:solidFill>
                          <a:srgbClr val="F5821F"/>
                        </a:solidFill>
                        <a:effectLst/>
                        <a:latin typeface="+mn-lt"/>
                        <a:cs typeface="Segoe UI" panose="020B0502040204020203" pitchFamily="34" charset="0"/>
                      </a:endParaRPr>
                    </a:p>
                  </a:txBody>
                  <a:tcPr marL="5903" marR="5903" marT="590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fontAlgn="b"/>
                      <a:endParaRPr lang="en-US" sz="1600" b="1" i="0" u="none" strike="noStrike" dirty="0">
                        <a:solidFill>
                          <a:srgbClr val="F5821F"/>
                        </a:solidFill>
                        <a:effectLst/>
                        <a:latin typeface="+mn-lt"/>
                        <a:cs typeface="Segoe UI" panose="020B0502040204020203" pitchFamily="34" charset="0"/>
                      </a:endParaRPr>
                    </a:p>
                  </a:txBody>
                  <a:tcPr marL="5903" marR="5903" marT="590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fontAlgn="b"/>
                      <a:endParaRPr lang="en-US" sz="1600" b="1" i="0" u="none" strike="noStrike" dirty="0">
                        <a:solidFill>
                          <a:srgbClr val="F5821F"/>
                        </a:solidFill>
                        <a:effectLst/>
                        <a:latin typeface="+mn-lt"/>
                        <a:cs typeface="Segoe UI" panose="020B0502040204020203" pitchFamily="34" charset="0"/>
                      </a:endParaRPr>
                    </a:p>
                  </a:txBody>
                  <a:tcPr marL="5903" marR="5903" marT="5903"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537531"/>
                  </a:ext>
                </a:extLst>
              </a:tr>
              <a:tr h="345309">
                <a:tc>
                  <a:txBody>
                    <a:bodyPr/>
                    <a:lstStyle/>
                    <a:p>
                      <a:pPr algn="ctr" fontAlgn="ctr">
                        <a:lnSpc>
                          <a:spcPts val="1000"/>
                        </a:lnSpc>
                      </a:pPr>
                      <a:r>
                        <a:rPr lang="en-US" sz="1200" b="1" i="0" u="none" strike="noStrike" dirty="0">
                          <a:solidFill>
                            <a:schemeClr val="bg1"/>
                          </a:solidFill>
                          <a:effectLst/>
                          <a:latin typeface="+mn-lt"/>
                        </a:rPr>
                        <a:t>METRIC              </a:t>
                      </a:r>
                      <a:r>
                        <a:rPr lang="en-US" sz="1200" b="1" i="0" u="none" strike="noStrike" dirty="0">
                          <a:solidFill>
                            <a:schemeClr val="bg1"/>
                          </a:solidFill>
                          <a:effectLst/>
                          <a:latin typeface="+mn-lt"/>
                          <a:sym typeface="Wingdings 3" panose="05040102010807070707" pitchFamily="18" charset="2"/>
                        </a:rPr>
                        <a:t></a:t>
                      </a:r>
                      <a:endParaRPr lang="en-US" sz="1200" b="1" i="0" u="none" strike="noStrike" dirty="0">
                        <a:solidFill>
                          <a:schemeClr val="bg1"/>
                        </a:solidFill>
                        <a:effectLst/>
                        <a:latin typeface="+mn-lt"/>
                      </a:endParaRPr>
                    </a:p>
                  </a:txBody>
                  <a:tcPr marL="5903" marR="5903" marT="18288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243C80"/>
                    </a:solidFill>
                  </a:tcPr>
                </a:tc>
                <a:tc>
                  <a:txBody>
                    <a:bodyPr/>
                    <a:lstStyle/>
                    <a:p>
                      <a:pPr algn="ctr" fontAlgn="ctr"/>
                      <a:r>
                        <a:rPr lang="en-US" sz="1000" b="1" i="0" u="none" strike="noStrike" dirty="0">
                          <a:solidFill>
                            <a:schemeClr val="bg1"/>
                          </a:solidFill>
                          <a:effectLst/>
                          <a:latin typeface="+mn-lt"/>
                        </a:rPr>
                        <a:t>DIR</a:t>
                      </a:r>
                    </a:p>
                  </a:txBody>
                  <a:tcPr marL="5903" marR="5903" marT="5903"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243C80"/>
                    </a:solidFill>
                  </a:tcPr>
                </a:tc>
                <a:tc>
                  <a:txBody>
                    <a:bodyPr/>
                    <a:lstStyle/>
                    <a:p>
                      <a:pPr algn="ctr" fontAlgn="ctr"/>
                      <a:r>
                        <a:rPr lang="en-US" sz="1000" b="1" i="0" u="none" strike="noStrike" dirty="0">
                          <a:solidFill>
                            <a:srgbClr val="FFFFFF"/>
                          </a:solidFill>
                          <a:effectLst/>
                          <a:latin typeface="+mn-lt"/>
                        </a:rPr>
                        <a:t>Sun (4/9)</a:t>
                      </a:r>
                    </a:p>
                  </a:txBody>
                  <a:tcPr marL="5903" marR="5903" marT="5903" marB="0" anchor="ctr">
                    <a:lnL w="19050" cap="flat" cmpd="sng" algn="ctr">
                      <a:no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5A65D8"/>
                    </a:solidFill>
                  </a:tcPr>
                </a:tc>
                <a:tc>
                  <a:txBody>
                    <a:bodyPr/>
                    <a:lstStyle/>
                    <a:p>
                      <a:pPr algn="ctr" fontAlgn="ctr"/>
                      <a:r>
                        <a:rPr lang="en-US" sz="1000" b="1" i="0" u="none" strike="noStrike" dirty="0">
                          <a:solidFill>
                            <a:srgbClr val="FFFFFF"/>
                          </a:solidFill>
                          <a:effectLst/>
                          <a:latin typeface="+mn-lt"/>
                        </a:rPr>
                        <a:t>Mon (4/10)</a:t>
                      </a:r>
                    </a:p>
                  </a:txBody>
                  <a:tcPr marL="5903" marR="5903" marT="5903" marB="0" anchor="ctr">
                    <a:lnL>
                      <a:noFill/>
                    </a:lnL>
                    <a:lnR>
                      <a:noFill/>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243C80"/>
                    </a:solidFill>
                  </a:tcPr>
                </a:tc>
                <a:tc>
                  <a:txBody>
                    <a:bodyPr/>
                    <a:lstStyle/>
                    <a:p>
                      <a:pPr algn="ctr" fontAlgn="ctr"/>
                      <a:r>
                        <a:rPr lang="en-US" sz="1000" b="1" i="0" u="none" strike="noStrike" dirty="0">
                          <a:solidFill>
                            <a:srgbClr val="FFFFFF"/>
                          </a:solidFill>
                          <a:effectLst/>
                          <a:latin typeface="+mn-lt"/>
                        </a:rPr>
                        <a:t>Tue (4/11)</a:t>
                      </a:r>
                    </a:p>
                  </a:txBody>
                  <a:tcPr marL="5903" marR="5903" marT="5903" marB="0" anchor="ctr">
                    <a:lnL>
                      <a:noFill/>
                    </a:lnL>
                    <a:lnR>
                      <a:noFill/>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243C80"/>
                    </a:solidFill>
                  </a:tcPr>
                </a:tc>
                <a:tc>
                  <a:txBody>
                    <a:bodyPr/>
                    <a:lstStyle/>
                    <a:p>
                      <a:pPr algn="ctr" fontAlgn="ctr"/>
                      <a:r>
                        <a:rPr lang="en-US" sz="1000" b="1" i="0" u="none" strike="noStrike" dirty="0">
                          <a:solidFill>
                            <a:srgbClr val="FFFFFF"/>
                          </a:solidFill>
                          <a:effectLst/>
                          <a:latin typeface="+mn-lt"/>
                        </a:rPr>
                        <a:t>Wed (4/12)</a:t>
                      </a:r>
                    </a:p>
                  </a:txBody>
                  <a:tcPr marL="5903" marR="5903" marT="5903" marB="0" anchor="ctr">
                    <a:lnL>
                      <a:noFill/>
                    </a:lnL>
                    <a:lnR>
                      <a:noFill/>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243C80"/>
                    </a:solidFill>
                  </a:tcPr>
                </a:tc>
                <a:tc>
                  <a:txBody>
                    <a:bodyPr/>
                    <a:lstStyle/>
                    <a:p>
                      <a:pPr algn="ctr" fontAlgn="ctr"/>
                      <a:r>
                        <a:rPr lang="en-US" sz="1000" b="1" i="0" u="none" strike="noStrike" dirty="0">
                          <a:solidFill>
                            <a:srgbClr val="FFFFFF"/>
                          </a:solidFill>
                          <a:effectLst/>
                          <a:latin typeface="+mn-lt"/>
                        </a:rPr>
                        <a:t>Thu (4/13)</a:t>
                      </a:r>
                    </a:p>
                  </a:txBody>
                  <a:tcPr marL="5903" marR="5903" marT="5903" marB="0" anchor="ctr">
                    <a:lnL>
                      <a:noFill/>
                    </a:lnL>
                    <a:lnR>
                      <a:noFill/>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243C80"/>
                    </a:solidFill>
                  </a:tcPr>
                </a:tc>
                <a:tc>
                  <a:txBody>
                    <a:bodyPr/>
                    <a:lstStyle/>
                    <a:p>
                      <a:pPr algn="ctr" fontAlgn="ctr"/>
                      <a:r>
                        <a:rPr lang="en-US" sz="1000" b="1" i="0" u="none" strike="noStrike" dirty="0">
                          <a:solidFill>
                            <a:srgbClr val="FFFFFF"/>
                          </a:solidFill>
                          <a:effectLst/>
                          <a:latin typeface="+mn-lt"/>
                        </a:rPr>
                        <a:t>Fri (4/14)</a:t>
                      </a:r>
                    </a:p>
                  </a:txBody>
                  <a:tcPr marL="5903" marR="5903" marT="5903" marB="0" anchor="ctr">
                    <a:lnL>
                      <a:noFill/>
                    </a:lnL>
                    <a:lnR>
                      <a:noFill/>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243C80"/>
                    </a:solidFill>
                  </a:tcPr>
                </a:tc>
                <a:tc>
                  <a:txBody>
                    <a:bodyPr/>
                    <a:lstStyle/>
                    <a:p>
                      <a:pPr algn="ctr" fontAlgn="ctr"/>
                      <a:r>
                        <a:rPr lang="en-US" sz="1000" b="1" i="0" u="none" strike="noStrike" dirty="0">
                          <a:solidFill>
                            <a:srgbClr val="FFFFFF"/>
                          </a:solidFill>
                          <a:effectLst/>
                          <a:latin typeface="+mn-lt"/>
                        </a:rPr>
                        <a:t>Sat (4/15)</a:t>
                      </a:r>
                    </a:p>
                  </a:txBody>
                  <a:tcPr marL="5903" marR="5903" marT="5903"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5A65D8"/>
                    </a:solidFill>
                  </a:tcPr>
                </a:tc>
                <a:extLst>
                  <a:ext uri="{0D108BD9-81ED-4DB2-BD59-A6C34878D82A}">
                    <a16:rowId xmlns:a16="http://schemas.microsoft.com/office/drawing/2014/main" val="206160571"/>
                  </a:ext>
                </a:extLst>
              </a:tr>
              <a:tr h="307495">
                <a:tc rowSpan="2">
                  <a:txBody>
                    <a:bodyPr/>
                    <a:lstStyle/>
                    <a:p>
                      <a:pPr algn="ctr" fontAlgn="ctr"/>
                      <a:r>
                        <a:rPr lang="en-US" sz="1100" b="0" i="0" u="none" strike="noStrike" dirty="0">
                          <a:solidFill>
                            <a:schemeClr val="bg1"/>
                          </a:solidFill>
                          <a:effectLst/>
                          <a:latin typeface="+mn-lt"/>
                        </a:rPr>
                        <a:t>Avg. Speed</a:t>
                      </a:r>
                    </a:p>
                    <a:p>
                      <a:pPr algn="ctr" fontAlgn="ctr"/>
                      <a:r>
                        <a:rPr lang="en-US" sz="1100" b="0" i="0" u="none" strike="noStrike" dirty="0">
                          <a:solidFill>
                            <a:schemeClr val="bg1"/>
                          </a:solidFill>
                          <a:effectLst/>
                          <a:latin typeface="+mn-lt"/>
                        </a:rPr>
                        <a:t>(mph)</a:t>
                      </a:r>
                    </a:p>
                  </a:txBody>
                  <a:tcPr marL="5903" marR="5903" marT="590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43C80"/>
                    </a:solidFill>
                  </a:tcPr>
                </a:tc>
                <a:tc>
                  <a:txBody>
                    <a:bodyPr/>
                    <a:lstStyle/>
                    <a:p>
                      <a:pPr algn="ctr" fontAlgn="ctr"/>
                      <a:r>
                        <a:rPr lang="en-US" sz="1200" b="0" i="0" u="none" strike="noStrike" dirty="0">
                          <a:solidFill>
                            <a:schemeClr val="bg1"/>
                          </a:solidFill>
                          <a:effectLst/>
                          <a:latin typeface="+mn-lt"/>
                        </a:rPr>
                        <a:t>EB</a:t>
                      </a:r>
                    </a:p>
                  </a:txBody>
                  <a:tcPr marL="5903" marR="5903" marT="5903"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5821F"/>
                    </a:solidFill>
                  </a:tcPr>
                </a:tc>
                <a:tc>
                  <a:txBody>
                    <a:bodyPr/>
                    <a:lstStyle/>
                    <a:p>
                      <a:pPr algn="ctr" fontAlgn="ctr"/>
                      <a:r>
                        <a:rPr lang="en-US" sz="1200" b="0" i="0" u="none" strike="noStrike" dirty="0">
                          <a:solidFill>
                            <a:srgbClr val="000000"/>
                          </a:solidFill>
                          <a:effectLst/>
                          <a:latin typeface="+mn-lt"/>
                        </a:rPr>
                        <a:t>36.1</a:t>
                      </a:r>
                      <a:endParaRPr lang="en-US" sz="1200" b="1" i="0" u="none" strike="noStrike" dirty="0">
                        <a:solidFill>
                          <a:srgbClr val="000000"/>
                        </a:solidFill>
                        <a:effectLst/>
                        <a:latin typeface="+mn-lt"/>
                      </a:endParaRPr>
                    </a:p>
                  </a:txBody>
                  <a:tcPr marL="5903" marR="5903" marT="5903"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30.5</a:t>
                      </a:r>
                      <a:endParaRPr lang="en-US" sz="1200" b="1" i="0" u="none" strike="noStrike" dirty="0">
                        <a:solidFill>
                          <a:srgbClr val="000000"/>
                        </a:solidFill>
                        <a:effectLst/>
                        <a:latin typeface="+mn-lt"/>
                      </a:endParaRP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30.2</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200" b="1" i="0" u="none" strike="noStrike" dirty="0">
                          <a:solidFill>
                            <a:schemeClr val="tx1"/>
                          </a:solidFill>
                          <a:effectLst/>
                          <a:latin typeface="+mn-lt"/>
                        </a:rPr>
                        <a:t>26.9</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mn-lt"/>
                        </a:rPr>
                        <a:t>30.4</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28.0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33.1</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97330590"/>
                  </a:ext>
                </a:extLst>
              </a:tr>
              <a:tr h="307495">
                <a:tc vMerge="1">
                  <a:txBody>
                    <a:bodyPr/>
                    <a:lstStyle/>
                    <a:p>
                      <a:pPr algn="ctr" fontAlgn="ctr"/>
                      <a:endParaRPr lang="en-US" sz="1600" b="1" i="0" u="none" strike="noStrike" dirty="0">
                        <a:solidFill>
                          <a:schemeClr val="bg1"/>
                        </a:solidFill>
                        <a:effectLst/>
                        <a:latin typeface="+mn-lt"/>
                      </a:endParaRPr>
                    </a:p>
                  </a:txBody>
                  <a:tcPr marL="5903" marR="5903" marT="5903"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5821F"/>
                    </a:solidFill>
                  </a:tcPr>
                </a:tc>
                <a:tc>
                  <a:txBody>
                    <a:bodyPr/>
                    <a:lstStyle/>
                    <a:p>
                      <a:pPr algn="ctr" fontAlgn="ctr"/>
                      <a:r>
                        <a:rPr lang="en-US" sz="1200" b="0" i="0" u="none" strike="noStrike" dirty="0">
                          <a:solidFill>
                            <a:schemeClr val="bg1"/>
                          </a:solidFill>
                          <a:effectLst/>
                          <a:latin typeface="+mn-lt"/>
                        </a:rPr>
                        <a:t>WB</a:t>
                      </a:r>
                    </a:p>
                  </a:txBody>
                  <a:tcPr marL="5903" marR="5903" marT="5903"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5821F"/>
                    </a:solidFill>
                  </a:tcPr>
                </a:tc>
                <a:tc>
                  <a:txBody>
                    <a:bodyPr/>
                    <a:lstStyle/>
                    <a:p>
                      <a:pPr algn="ctr" fontAlgn="ctr"/>
                      <a:r>
                        <a:rPr lang="en-US" sz="1200" b="0" i="0" u="none" strike="noStrike" dirty="0">
                          <a:solidFill>
                            <a:srgbClr val="000000"/>
                          </a:solidFill>
                          <a:effectLst/>
                          <a:latin typeface="+mn-lt"/>
                        </a:rPr>
                        <a:t>35.1</a:t>
                      </a:r>
                      <a:endParaRPr lang="en-US" sz="1200" b="1" i="0" u="none" strike="noStrike" dirty="0">
                        <a:solidFill>
                          <a:srgbClr val="000000"/>
                        </a:solidFill>
                        <a:effectLst/>
                        <a:latin typeface="+mn-lt"/>
                      </a:endParaRPr>
                    </a:p>
                  </a:txBody>
                  <a:tcPr marL="5903" marR="5903" marT="5903"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29.0</a:t>
                      </a:r>
                      <a:endParaRPr lang="en-US" sz="1200" b="1" i="0" u="none" strike="noStrike" dirty="0">
                        <a:solidFill>
                          <a:srgbClr val="000000"/>
                        </a:solidFill>
                        <a:effectLst/>
                        <a:latin typeface="+mn-lt"/>
                      </a:endParaRP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1" i="0" u="none" strike="noStrike" dirty="0">
                          <a:solidFill>
                            <a:srgbClr val="000000"/>
                          </a:solidFill>
                          <a:effectLst/>
                          <a:latin typeface="+mn-lt"/>
                        </a:rPr>
                        <a:t>23.5</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chemeClr val="tx1"/>
                          </a:solidFill>
                          <a:effectLst/>
                          <a:latin typeface="+mn-lt"/>
                        </a:rPr>
                        <a:t>25.7</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27.4</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24.0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29.7</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92052414"/>
                  </a:ext>
                </a:extLst>
              </a:tr>
              <a:tr h="307495">
                <a:tc rowSpan="2">
                  <a:txBody>
                    <a:bodyPr/>
                    <a:lstStyle/>
                    <a:p>
                      <a:pPr algn="ctr" fontAlgn="ctr"/>
                      <a:r>
                        <a:rPr lang="en-US" sz="1100" b="0" i="0" u="none" strike="noStrike" dirty="0">
                          <a:solidFill>
                            <a:schemeClr val="bg1"/>
                          </a:solidFill>
                          <a:effectLst/>
                          <a:latin typeface="+mn-lt"/>
                        </a:rPr>
                        <a:t>Avg. TT</a:t>
                      </a:r>
                    </a:p>
                    <a:p>
                      <a:pPr algn="ctr" fontAlgn="ctr"/>
                      <a:r>
                        <a:rPr lang="en-US" sz="1100" b="0" i="0" u="none" strike="noStrike" dirty="0">
                          <a:solidFill>
                            <a:schemeClr val="bg1"/>
                          </a:solidFill>
                          <a:effectLst/>
                          <a:latin typeface="+mn-lt"/>
                        </a:rPr>
                        <a:t>(min)</a:t>
                      </a:r>
                    </a:p>
                  </a:txBody>
                  <a:tcPr marL="5903" marR="5903" marT="590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43C80"/>
                    </a:solidFill>
                  </a:tcPr>
                </a:tc>
                <a:tc>
                  <a:txBody>
                    <a:bodyPr/>
                    <a:lstStyle/>
                    <a:p>
                      <a:pPr algn="ctr" fontAlgn="ctr"/>
                      <a:r>
                        <a:rPr lang="en-US" sz="1200" b="0" i="0" u="none" strike="noStrike" dirty="0">
                          <a:solidFill>
                            <a:schemeClr val="bg1"/>
                          </a:solidFill>
                          <a:effectLst/>
                          <a:latin typeface="+mn-lt"/>
                        </a:rPr>
                        <a:t>EB</a:t>
                      </a:r>
                    </a:p>
                  </a:txBody>
                  <a:tcPr marL="5903" marR="5903" marT="5903"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F5821F"/>
                    </a:solidFill>
                  </a:tcPr>
                </a:tc>
                <a:tc>
                  <a:txBody>
                    <a:bodyPr/>
                    <a:lstStyle/>
                    <a:p>
                      <a:pPr algn="ctr" fontAlgn="ctr"/>
                      <a:r>
                        <a:rPr lang="en-US" sz="1200" b="0" i="0" u="none" strike="noStrike" dirty="0">
                          <a:solidFill>
                            <a:srgbClr val="000000"/>
                          </a:solidFill>
                          <a:effectLst/>
                          <a:latin typeface="+mn-lt"/>
                        </a:rPr>
                        <a:t>5.79</a:t>
                      </a:r>
                      <a:endParaRPr lang="en-US" sz="1200" b="1" i="0" u="none" strike="noStrike" dirty="0">
                        <a:solidFill>
                          <a:srgbClr val="000000"/>
                        </a:solidFill>
                        <a:effectLst/>
                        <a:latin typeface="+mn-lt"/>
                      </a:endParaRPr>
                    </a:p>
                  </a:txBody>
                  <a:tcPr marL="5903" marR="5903" marT="5903"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6.89</a:t>
                      </a:r>
                      <a:endParaRPr lang="en-US" sz="1200" b="1" i="0" u="none" strike="noStrike" dirty="0">
                        <a:solidFill>
                          <a:srgbClr val="000000"/>
                        </a:solidFill>
                        <a:effectLst/>
                        <a:latin typeface="+mn-lt"/>
                      </a:endParaRP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6.97</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solidFill>
                            <a:schemeClr val="tx1"/>
                          </a:solidFill>
                          <a:effectLst/>
                          <a:latin typeface="+mn-lt"/>
                        </a:rPr>
                        <a:t>7.81</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mn-lt"/>
                        </a:rPr>
                        <a:t>6.93</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7.5</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6.36</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925035111"/>
                  </a:ext>
                </a:extLst>
              </a:tr>
              <a:tr h="307495">
                <a:tc vMerge="1">
                  <a:txBody>
                    <a:bodyPr/>
                    <a:lstStyle/>
                    <a:p>
                      <a:pPr algn="ctr" fontAlgn="b"/>
                      <a:endParaRPr lang="en-US" sz="1600" b="1" i="0" u="none" strike="noStrike" dirty="0">
                        <a:solidFill>
                          <a:schemeClr val="bg1"/>
                        </a:solidFill>
                        <a:effectLst/>
                        <a:latin typeface="+mn-lt"/>
                      </a:endParaRPr>
                    </a:p>
                  </a:txBody>
                  <a:tcPr marL="5903" marR="5903" marT="5903"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C80"/>
                    </a:solidFill>
                  </a:tcPr>
                </a:tc>
                <a:tc>
                  <a:txBody>
                    <a:bodyPr/>
                    <a:lstStyle/>
                    <a:p>
                      <a:pPr algn="ctr" fontAlgn="b"/>
                      <a:r>
                        <a:rPr lang="en-US" sz="1200" b="0" i="0" u="none" strike="noStrike" dirty="0">
                          <a:solidFill>
                            <a:schemeClr val="bg1"/>
                          </a:solidFill>
                          <a:effectLst/>
                          <a:latin typeface="+mn-lt"/>
                        </a:rPr>
                        <a:t>WB</a:t>
                      </a:r>
                    </a:p>
                  </a:txBody>
                  <a:tcPr marL="5903" marR="5903" marT="5903" marB="0" anchor="ctr">
                    <a:lnL w="12700" cap="flat" cmpd="sng" algn="ctr">
                      <a:noFill/>
                      <a:prstDash val="solid"/>
                      <a:round/>
                      <a:headEnd type="none" w="med" len="med"/>
                      <a:tailEnd type="none" w="med" len="med"/>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5821F"/>
                    </a:solidFill>
                  </a:tcPr>
                </a:tc>
                <a:tc>
                  <a:txBody>
                    <a:bodyPr/>
                    <a:lstStyle/>
                    <a:p>
                      <a:pPr algn="ctr" fontAlgn="ctr"/>
                      <a:r>
                        <a:rPr lang="en-US" sz="1200" b="0" i="0" u="none" strike="noStrike" dirty="0">
                          <a:solidFill>
                            <a:srgbClr val="000000"/>
                          </a:solidFill>
                          <a:effectLst/>
                          <a:latin typeface="+mn-lt"/>
                        </a:rPr>
                        <a:t>5.99</a:t>
                      </a:r>
                      <a:endParaRPr lang="en-US" sz="1200" b="1" i="0" u="none" strike="noStrike" dirty="0">
                        <a:solidFill>
                          <a:srgbClr val="000000"/>
                        </a:solidFill>
                        <a:effectLst/>
                        <a:latin typeface="+mn-lt"/>
                      </a:endParaRPr>
                    </a:p>
                  </a:txBody>
                  <a:tcPr marL="5903" marR="5903" marT="5903" marB="0" anchor="ctr">
                    <a:lnL>
                      <a:noFill/>
                    </a:lnL>
                    <a:lnR w="12700" cap="flat" cmpd="sng" algn="ctr">
                      <a:noFill/>
                      <a:prstDash val="solid"/>
                      <a:round/>
                      <a:headEnd type="none" w="med" len="med"/>
                      <a:tailEnd type="none" w="med" len="med"/>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7.25</a:t>
                      </a:r>
                      <a:endParaRPr lang="en-US" sz="1200" b="1" i="0" u="none" strike="noStrike" dirty="0">
                        <a:solidFill>
                          <a:srgbClr val="000000"/>
                        </a:solidFill>
                        <a:effectLst/>
                        <a:latin typeface="+mn-lt"/>
                      </a:endParaRP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1" i="0" u="none" strike="noStrike" dirty="0">
                          <a:solidFill>
                            <a:srgbClr val="000000"/>
                          </a:solidFill>
                          <a:effectLst/>
                          <a:latin typeface="+mn-lt"/>
                        </a:rPr>
                        <a:t>8.95</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chemeClr val="tx1"/>
                          </a:solidFill>
                          <a:effectLst/>
                          <a:latin typeface="+mn-lt"/>
                        </a:rPr>
                        <a:t>8.17</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7.68</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8.75</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8.16</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53378126"/>
                  </a:ext>
                </a:extLst>
              </a:tr>
              <a:tr h="307495">
                <a:tc rowSpan="2">
                  <a:txBody>
                    <a:bodyPr/>
                    <a:lstStyle/>
                    <a:p>
                      <a:pPr algn="ctr" fontAlgn="ctr"/>
                      <a:r>
                        <a:rPr lang="en-US" sz="1100" b="0" i="0" u="none" strike="noStrike" dirty="0">
                          <a:solidFill>
                            <a:schemeClr val="bg1"/>
                          </a:solidFill>
                          <a:effectLst/>
                          <a:latin typeface="+mn-lt"/>
                        </a:rPr>
                        <a:t>Total Cost</a:t>
                      </a:r>
                    </a:p>
                    <a:p>
                      <a:pPr algn="ctr" fontAlgn="ctr"/>
                      <a:r>
                        <a:rPr lang="en-US" sz="1100" b="0" i="0" u="none" strike="noStrike" dirty="0">
                          <a:solidFill>
                            <a:schemeClr val="bg1"/>
                          </a:solidFill>
                          <a:effectLst/>
                          <a:latin typeface="+mn-lt"/>
                        </a:rPr>
                        <a:t>(dollars)</a:t>
                      </a:r>
                    </a:p>
                  </a:txBody>
                  <a:tcPr marL="5903" marR="5903" marT="590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43C80"/>
                    </a:solidFill>
                  </a:tcPr>
                </a:tc>
                <a:tc>
                  <a:txBody>
                    <a:bodyPr/>
                    <a:lstStyle/>
                    <a:p>
                      <a:pPr algn="ctr" fontAlgn="ctr"/>
                      <a:r>
                        <a:rPr lang="en-US" sz="1200" b="0" i="0" u="none" strike="noStrike" dirty="0">
                          <a:solidFill>
                            <a:schemeClr val="bg1"/>
                          </a:solidFill>
                          <a:effectLst/>
                          <a:latin typeface="+mn-lt"/>
                        </a:rPr>
                        <a:t>EB</a:t>
                      </a:r>
                    </a:p>
                  </a:txBody>
                  <a:tcPr marL="5903" marR="5903" marT="5903" marB="0" anchor="ctr">
                    <a:lnL w="12700" cap="flat" cmpd="sng" algn="ctr">
                      <a:noFill/>
                      <a:prstDash val="solid"/>
                      <a:round/>
                      <a:headEnd type="none" w="med" len="med"/>
                      <a:tailEnd type="none" w="med" len="med"/>
                    </a:lnL>
                    <a:lnR>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821F"/>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dirty="0">
                          <a:solidFill>
                            <a:srgbClr val="000000"/>
                          </a:solidFill>
                          <a:effectLst/>
                          <a:latin typeface="+mn-lt"/>
                        </a:rPr>
                        <a:t>$19.3K</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mn-lt"/>
                        </a:rPr>
                        <a:t>$5.9K</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chemeClr val="tx1"/>
                          </a:solidFill>
                          <a:effectLst/>
                          <a:latin typeface="+mn-lt"/>
                        </a:rPr>
                        <a:t>$11.6K</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mn-lt"/>
                        </a:rPr>
                        <a:t>$6.1K</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mn-lt"/>
                        </a:rPr>
                        <a:t>$12.5K</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784622"/>
                  </a:ext>
                </a:extLst>
              </a:tr>
              <a:tr h="269477">
                <a:tc vMerge="1">
                  <a:txBody>
                    <a:bodyPr/>
                    <a:lstStyle/>
                    <a:p>
                      <a:pPr algn="ctr" fontAlgn="ctr"/>
                      <a:endParaRPr lang="en-US" sz="1200" b="0" i="0" u="none" strike="noStrike" dirty="0">
                        <a:solidFill>
                          <a:schemeClr val="bg1"/>
                        </a:solidFill>
                        <a:effectLst/>
                        <a:latin typeface="+mn-lt"/>
                      </a:endParaRPr>
                    </a:p>
                  </a:txBody>
                  <a:tcPr marL="5903" marR="5903" marT="590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0" i="0" u="none" strike="noStrike" dirty="0">
                          <a:solidFill>
                            <a:schemeClr val="bg1"/>
                          </a:solidFill>
                          <a:effectLst/>
                          <a:latin typeface="+mn-lt"/>
                        </a:rPr>
                        <a:t>WB</a:t>
                      </a:r>
                    </a:p>
                  </a:txBody>
                  <a:tcPr marL="5903" marR="5903" marT="5903" marB="0" anchor="ctr">
                    <a:lnL w="12700" cap="flat" cmpd="sng" algn="ctr">
                      <a:noFill/>
                      <a:prstDash val="solid"/>
                      <a:round/>
                      <a:headEnd type="none" w="med" len="med"/>
                      <a:tailEnd type="none" w="med" len="med"/>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5821F"/>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1" i="0" u="none" strike="noStrike" dirty="0">
                          <a:solidFill>
                            <a:srgbClr val="000000"/>
                          </a:solidFill>
                          <a:effectLst/>
                          <a:latin typeface="+mn-lt"/>
                        </a:rPr>
                        <a:t>$16.1K</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chemeClr val="tx1"/>
                          </a:solidFill>
                          <a:effectLst/>
                          <a:latin typeface="+mn-lt"/>
                        </a:rPr>
                        <a:t>$6.0K</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$4.0K</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$12.1K</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74307331"/>
                  </a:ext>
                </a:extLst>
              </a:tr>
              <a:tr h="307495">
                <a:tc rowSpan="2">
                  <a:txBody>
                    <a:bodyPr/>
                    <a:lstStyle/>
                    <a:p>
                      <a:pPr algn="ctr" fontAlgn="ctr"/>
                      <a:r>
                        <a:rPr lang="en-US" sz="1100" b="0" i="0" u="none" strike="noStrike" dirty="0">
                          <a:solidFill>
                            <a:schemeClr val="bg1"/>
                          </a:solidFill>
                          <a:effectLst/>
                          <a:latin typeface="+mn-lt"/>
                        </a:rPr>
                        <a:t>Veh.-hr. of Delay</a:t>
                      </a:r>
                    </a:p>
                    <a:p>
                      <a:pPr algn="ctr" fontAlgn="ctr"/>
                      <a:r>
                        <a:rPr lang="en-US" sz="1100" b="0" i="0" u="none" strike="noStrike" dirty="0">
                          <a:solidFill>
                            <a:schemeClr val="bg1"/>
                          </a:solidFill>
                          <a:effectLst/>
                          <a:latin typeface="+mn-lt"/>
                        </a:rPr>
                        <a:t>(hr.)</a:t>
                      </a:r>
                    </a:p>
                  </a:txBody>
                  <a:tcPr marL="5903" marR="5903" marT="590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43C80"/>
                    </a:solidFill>
                  </a:tcPr>
                </a:tc>
                <a:tc>
                  <a:txBody>
                    <a:bodyPr/>
                    <a:lstStyle/>
                    <a:p>
                      <a:pPr algn="ctr" fontAlgn="ctr"/>
                      <a:r>
                        <a:rPr lang="en-US" sz="1200" b="0" i="0" u="none" strike="noStrike" dirty="0">
                          <a:solidFill>
                            <a:schemeClr val="bg1"/>
                          </a:solidFill>
                          <a:effectLst/>
                          <a:latin typeface="+mn-lt"/>
                        </a:rPr>
                        <a:t>EB</a:t>
                      </a:r>
                    </a:p>
                  </a:txBody>
                  <a:tcPr marL="5903" marR="5903" marT="5903" marB="0" anchor="ctr">
                    <a:lnL w="12700" cap="flat" cmpd="sng" algn="ctr">
                      <a:noFill/>
                      <a:prstDash val="solid"/>
                      <a:round/>
                      <a:headEnd type="none" w="med" len="med"/>
                      <a:tailEnd type="none" w="med" len="med"/>
                    </a:lnL>
                    <a:lnR>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821F"/>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dirty="0">
                          <a:solidFill>
                            <a:srgbClr val="000000"/>
                          </a:solidFill>
                          <a:effectLst/>
                          <a:latin typeface="+mn-lt"/>
                        </a:rPr>
                        <a:t>637</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mn-lt"/>
                        </a:rPr>
                        <a:t>194</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chemeClr val="tx1"/>
                          </a:solidFill>
                          <a:effectLst/>
                          <a:latin typeface="+mn-lt"/>
                        </a:rPr>
                        <a:t>384</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mn-lt"/>
                        </a:rPr>
                        <a:t>233</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mn-lt"/>
                        </a:rPr>
                        <a:t>414</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4458708"/>
                  </a:ext>
                </a:extLst>
              </a:tr>
              <a:tr h="307495">
                <a:tc vMerge="1">
                  <a:txBody>
                    <a:bodyPr/>
                    <a:lstStyle/>
                    <a:p>
                      <a:pPr algn="ctr" fontAlgn="ctr"/>
                      <a:endParaRPr lang="en-US" sz="1200" b="0" i="0" u="none" strike="noStrike" dirty="0">
                        <a:solidFill>
                          <a:schemeClr val="bg1"/>
                        </a:solidFill>
                        <a:effectLst/>
                        <a:latin typeface="+mn-lt"/>
                      </a:endParaRPr>
                    </a:p>
                  </a:txBody>
                  <a:tcPr marL="5903" marR="5903" marT="590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0" i="0" u="none" strike="noStrike" dirty="0">
                          <a:solidFill>
                            <a:schemeClr val="bg1"/>
                          </a:solidFill>
                          <a:effectLst/>
                          <a:latin typeface="+mn-lt"/>
                        </a:rPr>
                        <a:t>WB</a:t>
                      </a:r>
                    </a:p>
                  </a:txBody>
                  <a:tcPr marL="5903" marR="5903" marT="5903" marB="0" anchor="ctr">
                    <a:lnL w="12700" cap="flat" cmpd="sng" algn="ctr">
                      <a:noFill/>
                      <a:prstDash val="solid"/>
                      <a:round/>
                      <a:headEnd type="none" w="med" len="med"/>
                      <a:tailEnd type="none" w="med" len="med"/>
                    </a:lnL>
                    <a:lnR>
                      <a:noFill/>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5821F"/>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1" i="0" u="none" strike="noStrike" dirty="0">
                          <a:solidFill>
                            <a:srgbClr val="000000"/>
                          </a:solidFill>
                          <a:effectLst/>
                          <a:latin typeface="+mn-lt"/>
                        </a:rPr>
                        <a:t>534</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chemeClr val="tx1"/>
                          </a:solidFill>
                          <a:effectLst/>
                          <a:latin typeface="+mn-lt"/>
                        </a:rPr>
                        <a:t>198</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132</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400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75361864"/>
                  </a:ext>
                </a:extLst>
              </a:tr>
            </a:tbl>
          </a:graphicData>
        </a:graphic>
      </p:graphicFrame>
      <p:sp>
        <p:nvSpPr>
          <p:cNvPr id="46" name="TextBox 45">
            <a:extLst>
              <a:ext uri="{FF2B5EF4-FFF2-40B4-BE49-F238E27FC236}">
                <a16:creationId xmlns:a16="http://schemas.microsoft.com/office/drawing/2014/main" id="{7C9234F7-C72D-2FDB-627D-609A59FEDFAC}"/>
              </a:ext>
            </a:extLst>
          </p:cNvPr>
          <p:cNvSpPr txBox="1"/>
          <p:nvPr/>
        </p:nvSpPr>
        <p:spPr>
          <a:xfrm>
            <a:off x="2915135" y="754807"/>
            <a:ext cx="507761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5821F"/>
                </a:solidFill>
                <a:effectLst/>
                <a:uLnTx/>
                <a:uFillTx/>
                <a:latin typeface="Calibri" panose="020F0502020204030204"/>
                <a:ea typeface="+mn-ea"/>
                <a:cs typeface="+mn-cs"/>
              </a:rPr>
              <a:t>Work Zone Performance Metrics</a:t>
            </a:r>
            <a:endParaRPr kumimoji="0" lang="en-US" sz="1400" b="1" i="0" u="none" strike="noStrike" kern="1200" cap="none" spc="0" normalizeH="0" baseline="0" noProof="0" dirty="0">
              <a:ln>
                <a:noFill/>
              </a:ln>
              <a:solidFill>
                <a:srgbClr val="F5821F"/>
              </a:solidFill>
              <a:effectLst/>
              <a:uLnTx/>
              <a:uFillTx/>
              <a:latin typeface="Calibri" panose="020F0502020204030204"/>
              <a:ea typeface="+mn-ea"/>
              <a:cs typeface="+mn-cs"/>
            </a:endParaRPr>
          </a:p>
        </p:txBody>
      </p:sp>
      <p:cxnSp>
        <p:nvCxnSpPr>
          <p:cNvPr id="95" name="Straight Connector 94">
            <a:extLst>
              <a:ext uri="{FF2B5EF4-FFF2-40B4-BE49-F238E27FC236}">
                <a16:creationId xmlns:a16="http://schemas.microsoft.com/office/drawing/2014/main" id="{3B4B8D04-76D0-349E-B645-D305E652AE82}"/>
              </a:ext>
            </a:extLst>
          </p:cNvPr>
          <p:cNvCxnSpPr>
            <a:cxnSpLocks/>
          </p:cNvCxnSpPr>
          <p:nvPr/>
        </p:nvCxnSpPr>
        <p:spPr>
          <a:xfrm>
            <a:off x="1724514" y="3871585"/>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0B1FB29C-38BE-D246-2C49-0026655CE4B6}"/>
              </a:ext>
            </a:extLst>
          </p:cNvPr>
          <p:cNvGrpSpPr/>
          <p:nvPr/>
        </p:nvGrpSpPr>
        <p:grpSpPr>
          <a:xfrm>
            <a:off x="4450657" y="1241078"/>
            <a:ext cx="2019945" cy="1601210"/>
            <a:chOff x="3523603" y="1340388"/>
            <a:chExt cx="2019945" cy="1601210"/>
          </a:xfrm>
        </p:grpSpPr>
        <p:sp>
          <p:nvSpPr>
            <p:cNvPr id="47" name="Rectangle 46">
              <a:extLst>
                <a:ext uri="{FF2B5EF4-FFF2-40B4-BE49-F238E27FC236}">
                  <a16:creationId xmlns:a16="http://schemas.microsoft.com/office/drawing/2014/main" id="{B67EBC04-EA9D-D0D0-BF8F-064427A80AF6}"/>
                </a:ext>
              </a:extLst>
            </p:cNvPr>
            <p:cNvSpPr/>
            <p:nvPr/>
          </p:nvSpPr>
          <p:spPr>
            <a:xfrm>
              <a:off x="3523603" y="1952400"/>
              <a:ext cx="2019945" cy="989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hr</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47</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min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CONGESTED LENGTH 5.33 mi</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(occurred EB @ Ortiz Ave on Apr 11, 2023, from 3:22pm to 6:09pm)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774C8CB4-7B10-0D94-E96B-C6D6EA255302}"/>
                </a:ext>
              </a:extLst>
            </p:cNvPr>
            <p:cNvSpPr/>
            <p:nvPr/>
          </p:nvSpPr>
          <p:spPr>
            <a:xfrm>
              <a:off x="3524023" y="1340388"/>
              <a:ext cx="2001968" cy="1601210"/>
            </a:xfrm>
            <a:prstGeom prst="roundRect">
              <a:avLst>
                <a:gd name="adj" fmla="val 5618"/>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Significant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Queue</a:t>
              </a:r>
            </a:p>
          </p:txBody>
        </p:sp>
        <p:grpSp>
          <p:nvGrpSpPr>
            <p:cNvPr id="121" name="Group 120">
              <a:extLst>
                <a:ext uri="{FF2B5EF4-FFF2-40B4-BE49-F238E27FC236}">
                  <a16:creationId xmlns:a16="http://schemas.microsoft.com/office/drawing/2014/main" id="{82BF03EE-849F-E566-6595-08CA17A1590F}"/>
                </a:ext>
              </a:extLst>
            </p:cNvPr>
            <p:cNvGrpSpPr/>
            <p:nvPr/>
          </p:nvGrpSpPr>
          <p:grpSpPr>
            <a:xfrm>
              <a:off x="3564034" y="1373971"/>
              <a:ext cx="552338" cy="560864"/>
              <a:chOff x="5608319" y="4574343"/>
              <a:chExt cx="1039021" cy="1055058"/>
            </a:xfrm>
            <a:solidFill>
              <a:srgbClr val="243C80"/>
            </a:solidFill>
          </p:grpSpPr>
          <p:pic>
            <p:nvPicPr>
              <p:cNvPr id="122" name="Graphic 121" descr="Car Mechanic with solid fill">
                <a:extLst>
                  <a:ext uri="{FF2B5EF4-FFF2-40B4-BE49-F238E27FC236}">
                    <a16:creationId xmlns:a16="http://schemas.microsoft.com/office/drawing/2014/main" id="{53C4568E-E652-FE66-95A2-270F67A82DD6}"/>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0000" t="27788" r="10000"/>
              <a:stretch/>
            </p:blipFill>
            <p:spPr>
              <a:xfrm>
                <a:off x="5915820" y="4574343"/>
                <a:ext cx="731520" cy="660302"/>
              </a:xfrm>
              <a:prstGeom prst="rect">
                <a:avLst/>
              </a:prstGeom>
            </p:spPr>
          </p:pic>
          <p:pic>
            <p:nvPicPr>
              <p:cNvPr id="123" name="Graphic 122" descr="Car Mechanic with solid fill">
                <a:extLst>
                  <a:ext uri="{FF2B5EF4-FFF2-40B4-BE49-F238E27FC236}">
                    <a16:creationId xmlns:a16="http://schemas.microsoft.com/office/drawing/2014/main" id="{EBD6DAFC-2A8D-8569-7B63-8EEB591162D5}"/>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0000" t="27788" r="10000"/>
              <a:stretch/>
            </p:blipFill>
            <p:spPr>
              <a:xfrm>
                <a:off x="5608319" y="4780244"/>
                <a:ext cx="731520" cy="660302"/>
              </a:xfrm>
              <a:prstGeom prst="rect">
                <a:avLst/>
              </a:prstGeom>
            </p:spPr>
          </p:pic>
          <p:pic>
            <p:nvPicPr>
              <p:cNvPr id="124" name="Graphic 123" descr="Car Mechanic with solid fill">
                <a:extLst>
                  <a:ext uri="{FF2B5EF4-FFF2-40B4-BE49-F238E27FC236}">
                    <a16:creationId xmlns:a16="http://schemas.microsoft.com/office/drawing/2014/main" id="{7C2E95DE-4B35-C7E0-A5AD-AED879EE027A}"/>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0000" t="27788" r="10000"/>
              <a:stretch/>
            </p:blipFill>
            <p:spPr>
              <a:xfrm>
                <a:off x="5907111" y="4969099"/>
                <a:ext cx="731520" cy="660302"/>
              </a:xfrm>
              <a:prstGeom prst="rect">
                <a:avLst/>
              </a:prstGeom>
            </p:spPr>
          </p:pic>
        </p:grpSp>
      </p:grpSp>
      <p:grpSp>
        <p:nvGrpSpPr>
          <p:cNvPr id="33" name="Group 32">
            <a:extLst>
              <a:ext uri="{FF2B5EF4-FFF2-40B4-BE49-F238E27FC236}">
                <a16:creationId xmlns:a16="http://schemas.microsoft.com/office/drawing/2014/main" id="{EFC1078D-E641-3CD4-3416-3BA7DDADE162}"/>
              </a:ext>
            </a:extLst>
          </p:cNvPr>
          <p:cNvGrpSpPr/>
          <p:nvPr/>
        </p:nvGrpSpPr>
        <p:grpSpPr>
          <a:xfrm>
            <a:off x="7145343" y="1241078"/>
            <a:ext cx="2009630" cy="1601110"/>
            <a:chOff x="5660441" y="1340388"/>
            <a:chExt cx="2009630" cy="1601110"/>
          </a:xfrm>
        </p:grpSpPr>
        <p:sp>
          <p:nvSpPr>
            <p:cNvPr id="21" name="Rectangle: Rounded Corners 20">
              <a:extLst>
                <a:ext uri="{FF2B5EF4-FFF2-40B4-BE49-F238E27FC236}">
                  <a16:creationId xmlns:a16="http://schemas.microsoft.com/office/drawing/2014/main" id="{610AC3C0-7134-88C6-292B-16D3B11C4CC7}"/>
                </a:ext>
              </a:extLst>
            </p:cNvPr>
            <p:cNvSpPr/>
            <p:nvPr/>
          </p:nvSpPr>
          <p:spPr>
            <a:xfrm>
              <a:off x="5668102" y="1340388"/>
              <a:ext cx="2001969" cy="1601110"/>
            </a:xfrm>
            <a:prstGeom prst="roundRect">
              <a:avLst>
                <a:gd name="adj" fmla="val 5618"/>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Avg. Daily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Veh.-hr. of Delay</a:t>
              </a:r>
            </a:p>
          </p:txBody>
        </p:sp>
        <p:sp>
          <p:nvSpPr>
            <p:cNvPr id="48" name="Rectangle 47">
              <a:extLst>
                <a:ext uri="{FF2B5EF4-FFF2-40B4-BE49-F238E27FC236}">
                  <a16:creationId xmlns:a16="http://schemas.microsoft.com/office/drawing/2014/main" id="{C4D74321-22EF-564A-765E-CB37DBE4A092}"/>
                </a:ext>
              </a:extLst>
            </p:cNvPr>
            <p:cNvSpPr/>
            <p:nvPr/>
          </p:nvSpPr>
          <p:spPr>
            <a:xfrm>
              <a:off x="5667263" y="2194210"/>
              <a:ext cx="1854955" cy="691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445h</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AVG. DAILY DELAY COST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$13,500</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5" name="Group 124">
              <a:extLst>
                <a:ext uri="{FF2B5EF4-FFF2-40B4-BE49-F238E27FC236}">
                  <a16:creationId xmlns:a16="http://schemas.microsoft.com/office/drawing/2014/main" id="{8C488775-055C-A733-6B63-0A6DD7598743}"/>
                </a:ext>
              </a:extLst>
            </p:cNvPr>
            <p:cNvGrpSpPr/>
            <p:nvPr/>
          </p:nvGrpSpPr>
          <p:grpSpPr>
            <a:xfrm>
              <a:off x="5660441" y="1436624"/>
              <a:ext cx="435559" cy="435559"/>
              <a:chOff x="9486740" y="2722824"/>
              <a:chExt cx="366321" cy="366321"/>
            </a:xfrm>
            <a:solidFill>
              <a:srgbClr val="243C80"/>
            </a:solidFill>
          </p:grpSpPr>
          <p:pic>
            <p:nvPicPr>
              <p:cNvPr id="126" name="Graphic 125" descr="Hourglass 30% with solid fill">
                <a:extLst>
                  <a:ext uri="{FF2B5EF4-FFF2-40B4-BE49-F238E27FC236}">
                    <a16:creationId xmlns:a16="http://schemas.microsoft.com/office/drawing/2014/main" id="{2CDB25BB-3A73-CF82-E285-D1517B17E8A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86740" y="2722824"/>
                <a:ext cx="366321" cy="366321"/>
              </a:xfrm>
              <a:prstGeom prst="rect">
                <a:avLst/>
              </a:prstGeom>
            </p:spPr>
          </p:pic>
          <p:pic>
            <p:nvPicPr>
              <p:cNvPr id="127" name="Graphic 126" descr="Hourglass 30% with solid fill">
                <a:extLst>
                  <a:ext uri="{FF2B5EF4-FFF2-40B4-BE49-F238E27FC236}">
                    <a16:creationId xmlns:a16="http://schemas.microsoft.com/office/drawing/2014/main" id="{C8DC9142-4869-A9A0-8F97-C634873594E2}"/>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37196" t="65916" r="37513" b="14645"/>
              <a:stretch/>
            </p:blipFill>
            <p:spPr>
              <a:xfrm>
                <a:off x="9594156" y="2919821"/>
                <a:ext cx="150410" cy="118974"/>
              </a:xfrm>
              <a:prstGeom prst="rect">
                <a:avLst/>
              </a:prstGeom>
            </p:spPr>
          </p:pic>
        </p:grpSp>
      </p:grpSp>
      <p:grpSp>
        <p:nvGrpSpPr>
          <p:cNvPr id="42" name="Group 41">
            <a:extLst>
              <a:ext uri="{FF2B5EF4-FFF2-40B4-BE49-F238E27FC236}">
                <a16:creationId xmlns:a16="http://schemas.microsoft.com/office/drawing/2014/main" id="{AB12AAF6-D0D2-3D9E-A24A-F91AF239335E}"/>
              </a:ext>
            </a:extLst>
          </p:cNvPr>
          <p:cNvGrpSpPr/>
          <p:nvPr/>
        </p:nvGrpSpPr>
        <p:grpSpPr>
          <a:xfrm>
            <a:off x="1773948" y="1241078"/>
            <a:ext cx="2001968" cy="1601211"/>
            <a:chOff x="1380363" y="1340387"/>
            <a:chExt cx="2001968" cy="1601211"/>
          </a:xfrm>
        </p:grpSpPr>
        <p:cxnSp>
          <p:nvCxnSpPr>
            <p:cNvPr id="94" name="Straight Connector 93">
              <a:extLst>
                <a:ext uri="{FF2B5EF4-FFF2-40B4-BE49-F238E27FC236}">
                  <a16:creationId xmlns:a16="http://schemas.microsoft.com/office/drawing/2014/main" id="{C9FEF31D-3C9C-A1EA-2A06-D187BE7E2A30}"/>
                </a:ext>
              </a:extLst>
            </p:cNvPr>
            <p:cNvCxnSpPr>
              <a:cxnSpLocks/>
            </p:cNvCxnSpPr>
            <p:nvPr/>
          </p:nvCxnSpPr>
          <p:spPr>
            <a:xfrm>
              <a:off x="1403361" y="1439772"/>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91DF8874-811D-FCD8-BF65-392EDEC5D301}"/>
                </a:ext>
              </a:extLst>
            </p:cNvPr>
            <p:cNvGrpSpPr/>
            <p:nvPr/>
          </p:nvGrpSpPr>
          <p:grpSpPr>
            <a:xfrm>
              <a:off x="1380363" y="1340387"/>
              <a:ext cx="2001968" cy="1601211"/>
              <a:chOff x="1380363" y="1340387"/>
              <a:chExt cx="2001968" cy="1601211"/>
            </a:xfrm>
          </p:grpSpPr>
          <p:sp>
            <p:nvSpPr>
              <p:cNvPr id="19" name="Rectangle: Rounded Corners 18">
                <a:extLst>
                  <a:ext uri="{FF2B5EF4-FFF2-40B4-BE49-F238E27FC236}">
                    <a16:creationId xmlns:a16="http://schemas.microsoft.com/office/drawing/2014/main" id="{78C3DA30-30EF-4A5C-C9F8-8A8F3A25949A}"/>
                  </a:ext>
                </a:extLst>
              </p:cNvPr>
              <p:cNvSpPr/>
              <p:nvPr/>
            </p:nvSpPr>
            <p:spPr>
              <a:xfrm>
                <a:off x="1380363" y="1340387"/>
                <a:ext cx="2001968" cy="1601211"/>
              </a:xfrm>
              <a:prstGeom prst="roundRect">
                <a:avLst>
                  <a:gd name="adj" fmla="val 2227"/>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Avg. Daily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Vehicle Speed</a:t>
                </a:r>
              </a:p>
            </p:txBody>
          </p:sp>
          <p:pic>
            <p:nvPicPr>
              <p:cNvPr id="128" name="Graphic 127" descr="Gauge">
                <a:extLst>
                  <a:ext uri="{FF2B5EF4-FFF2-40B4-BE49-F238E27FC236}">
                    <a16:creationId xmlns:a16="http://schemas.microsoft.com/office/drawing/2014/main" id="{5A8F7D80-1CFA-96EC-E42E-84561F428939}"/>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49145" y="1418614"/>
                <a:ext cx="471579" cy="471579"/>
              </a:xfrm>
              <a:prstGeom prst="rect">
                <a:avLst/>
              </a:prstGeom>
            </p:spPr>
          </p:pic>
        </p:grpSp>
      </p:grpSp>
      <p:pic>
        <p:nvPicPr>
          <p:cNvPr id="32" name="Graphic 31" descr="Rain">
            <a:extLst>
              <a:ext uri="{FF2B5EF4-FFF2-40B4-BE49-F238E27FC236}">
                <a16:creationId xmlns:a16="http://schemas.microsoft.com/office/drawing/2014/main" id="{E5A6E06F-78A7-729A-9DC9-AC1CEE991BD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83532" y="3249218"/>
            <a:ext cx="321477" cy="321478"/>
          </a:xfrm>
          <a:prstGeom prst="rect">
            <a:avLst/>
          </a:prstGeom>
          <a:effectLst/>
        </p:spPr>
      </p:pic>
      <p:grpSp>
        <p:nvGrpSpPr>
          <p:cNvPr id="52" name="Group 51">
            <a:extLst>
              <a:ext uri="{FF2B5EF4-FFF2-40B4-BE49-F238E27FC236}">
                <a16:creationId xmlns:a16="http://schemas.microsoft.com/office/drawing/2014/main" id="{F44148D4-B801-DD90-7192-0892697979A5}"/>
              </a:ext>
            </a:extLst>
          </p:cNvPr>
          <p:cNvGrpSpPr/>
          <p:nvPr/>
        </p:nvGrpSpPr>
        <p:grpSpPr>
          <a:xfrm>
            <a:off x="3427774" y="3264119"/>
            <a:ext cx="321477" cy="258608"/>
            <a:chOff x="3074579" y="3453867"/>
            <a:chExt cx="321477" cy="258608"/>
          </a:xfrm>
        </p:grpSpPr>
        <p:pic>
          <p:nvPicPr>
            <p:cNvPr id="31" name="Graphic 30" descr="Rain">
              <a:extLst>
                <a:ext uri="{FF2B5EF4-FFF2-40B4-BE49-F238E27FC236}">
                  <a16:creationId xmlns:a16="http://schemas.microsoft.com/office/drawing/2014/main" id="{D7C5A858-2E1C-C0FA-7C18-9387EB959F60}"/>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b="40116"/>
            <a:stretch/>
          </p:blipFill>
          <p:spPr>
            <a:xfrm>
              <a:off x="3074579" y="3453867"/>
              <a:ext cx="321477" cy="192513"/>
            </a:xfrm>
            <a:prstGeom prst="rect">
              <a:avLst/>
            </a:prstGeom>
            <a:effectLst/>
          </p:spPr>
        </p:pic>
        <p:cxnSp>
          <p:nvCxnSpPr>
            <p:cNvPr id="41" name="Straight Connector 40">
              <a:extLst>
                <a:ext uri="{FF2B5EF4-FFF2-40B4-BE49-F238E27FC236}">
                  <a16:creationId xmlns:a16="http://schemas.microsoft.com/office/drawing/2014/main" id="{3C7C816C-61B9-6559-3852-DCF73F44CE30}"/>
                </a:ext>
              </a:extLst>
            </p:cNvPr>
            <p:cNvCxnSpPr>
              <a:cxnSpLocks/>
            </p:cNvCxnSpPr>
            <p:nvPr/>
          </p:nvCxnSpPr>
          <p:spPr>
            <a:xfrm>
              <a:off x="3231462" y="3646380"/>
              <a:ext cx="0" cy="66095"/>
            </a:xfrm>
            <a:prstGeom prst="line">
              <a:avLst/>
            </a:prstGeom>
            <a:ln>
              <a:solidFill>
                <a:srgbClr val="243C8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7DDEE46-5E00-3B30-919F-4F756898801C}"/>
                </a:ext>
              </a:extLst>
            </p:cNvPr>
            <p:cNvCxnSpPr>
              <a:cxnSpLocks/>
            </p:cNvCxnSpPr>
            <p:nvPr/>
          </p:nvCxnSpPr>
          <p:spPr>
            <a:xfrm>
              <a:off x="3166123" y="3646380"/>
              <a:ext cx="0" cy="39795"/>
            </a:xfrm>
            <a:prstGeom prst="line">
              <a:avLst/>
            </a:prstGeom>
            <a:ln>
              <a:solidFill>
                <a:srgbClr val="243C8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C22A6C-3DD6-FD60-71E1-CC2AB00290D1}"/>
                </a:ext>
              </a:extLst>
            </p:cNvPr>
            <p:cNvCxnSpPr>
              <a:cxnSpLocks/>
            </p:cNvCxnSpPr>
            <p:nvPr/>
          </p:nvCxnSpPr>
          <p:spPr>
            <a:xfrm>
              <a:off x="3296801" y="3646380"/>
              <a:ext cx="0" cy="39795"/>
            </a:xfrm>
            <a:prstGeom prst="line">
              <a:avLst/>
            </a:prstGeom>
            <a:ln>
              <a:solidFill>
                <a:srgbClr val="243C80"/>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E6AB451F-8D4B-2570-6D25-145BD15A6C38}"/>
              </a:ext>
            </a:extLst>
          </p:cNvPr>
          <p:cNvCxnSpPr>
            <a:cxnSpLocks/>
          </p:cNvCxnSpPr>
          <p:nvPr/>
        </p:nvCxnSpPr>
        <p:spPr>
          <a:xfrm>
            <a:off x="3371128" y="3715181"/>
            <a:ext cx="0" cy="6609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7D2C386-C010-3E6A-1339-C421F2EDF6C2}"/>
              </a:ext>
            </a:extLst>
          </p:cNvPr>
          <p:cNvSpPr txBox="1"/>
          <p:nvPr/>
        </p:nvSpPr>
        <p:spPr>
          <a:xfrm>
            <a:off x="2870140" y="44898"/>
            <a:ext cx="6451720"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venir Heavy"/>
                <a:ea typeface="+mn-ea"/>
                <a:cs typeface="+mn-cs"/>
              </a:rPr>
              <a:t>     Weekly </a:t>
            </a:r>
            <a:r>
              <a:rPr kumimoji="0" lang="en-US" sz="2000" b="0" i="0" u="none" strike="noStrike" kern="1200" cap="none" spc="0" normalizeH="0" baseline="0" noProof="0" dirty="0">
                <a:ln>
                  <a:noFill/>
                </a:ln>
                <a:solidFill>
                  <a:prstClr val="white"/>
                </a:solidFill>
                <a:effectLst/>
                <a:uLnTx/>
                <a:uFillTx/>
                <a:latin typeface="Avenir Heavy"/>
                <a:ea typeface="+mn-ea"/>
                <a:cs typeface="+mn-cs"/>
              </a:rPr>
              <a:t>Work Zone Performance Report</a:t>
            </a:r>
          </a:p>
          <a:p>
            <a:pPr marL="0" marR="0" lvl="0" indent="0" algn="ctr" defTabSz="914400" rtl="0" eaLnBrk="1" fontAlgn="auto" latinLnBrk="0" hangingPunct="1">
              <a:lnSpc>
                <a:spcPct val="100000"/>
              </a:lnSpc>
              <a:spcBef>
                <a:spcPts val="0"/>
              </a:spcBef>
              <a:spcAft>
                <a:spcPts val="0"/>
              </a:spcAft>
              <a:buClrTx/>
              <a:buSzTx/>
              <a:buFontTx/>
              <a:buNone/>
              <a:tabLst>
                <a:tab pos="1657350" algn="l"/>
              </a:tabLst>
              <a:defRPr/>
            </a:pPr>
            <a:r>
              <a:rPr kumimoji="0" lang="en-US" sz="1400" b="0" i="0" u="none" strike="noStrike" kern="1200" cap="none" spc="0" normalizeH="0" baseline="0" noProof="0" dirty="0">
                <a:ln>
                  <a:noFill/>
                </a:ln>
                <a:solidFill>
                  <a:srgbClr val="FFC000"/>
                </a:solidFill>
                <a:effectLst/>
                <a:uLnTx/>
                <a:uFillTx/>
                <a:latin typeface="Calibri" panose="020F0502020204030204"/>
                <a:ea typeface="+mn-ea"/>
                <a:cs typeface="+mn-cs"/>
              </a:rPr>
              <a:t>Week of April 9</a:t>
            </a:r>
            <a:r>
              <a:rPr kumimoji="0" lang="en-US" sz="1400" b="0" i="0" u="none" strike="noStrike" kern="1200" cap="none" spc="0" normalizeH="0" baseline="30000" noProof="0" dirty="0">
                <a:ln>
                  <a:noFill/>
                </a:ln>
                <a:solidFill>
                  <a:srgbClr val="FFC000"/>
                </a:solidFill>
                <a:effectLst/>
                <a:uLnTx/>
                <a:uFillTx/>
                <a:latin typeface="Calibri" panose="020F0502020204030204"/>
                <a:ea typeface="+mn-ea"/>
                <a:cs typeface="+mn-cs"/>
              </a:rPr>
              <a:t>th</a:t>
            </a:r>
            <a:r>
              <a:rPr kumimoji="0" lang="en-US" sz="1400" b="0" i="0" u="none" strike="noStrike" kern="1200" cap="none" spc="0" normalizeH="0" baseline="0" noProof="0" dirty="0">
                <a:ln>
                  <a:noFill/>
                </a:ln>
                <a:solidFill>
                  <a:srgbClr val="FFC000"/>
                </a:solidFill>
                <a:effectLst/>
                <a:uLnTx/>
                <a:uFillTx/>
                <a:latin typeface="Calibri" panose="020F0502020204030204"/>
                <a:ea typeface="+mn-ea"/>
                <a:cs typeface="+mn-cs"/>
              </a:rPr>
              <a:t> to April 15</a:t>
            </a:r>
            <a:r>
              <a:rPr kumimoji="0" lang="en-US" sz="1400" b="0" i="0" u="none" strike="noStrike" kern="1200" cap="none" spc="0" normalizeH="0" baseline="30000" noProof="0" dirty="0">
                <a:ln>
                  <a:noFill/>
                </a:ln>
                <a:solidFill>
                  <a:srgbClr val="FFC000"/>
                </a:solidFill>
                <a:effectLst/>
                <a:uLnTx/>
                <a:uFillTx/>
                <a:latin typeface="Calibri" panose="020F0502020204030204"/>
                <a:ea typeface="+mn-ea"/>
                <a:cs typeface="+mn-cs"/>
              </a:rPr>
              <a:t>th</a:t>
            </a:r>
            <a:r>
              <a:rPr kumimoji="0" lang="en-US" sz="1400" b="0" i="0" u="none" strike="noStrike" kern="1200" cap="none" spc="0" normalizeH="0" baseline="0" noProof="0" dirty="0">
                <a:ln>
                  <a:noFill/>
                </a:ln>
                <a:solidFill>
                  <a:srgbClr val="FFC000"/>
                </a:solidFill>
                <a:effectLst/>
                <a:uLnTx/>
                <a:uFillTx/>
                <a:latin typeface="Calibri" panose="020F0502020204030204"/>
                <a:ea typeface="+mn-ea"/>
                <a:cs typeface="+mn-cs"/>
              </a:rPr>
              <a:t>, 2023 </a:t>
            </a:r>
            <a:r>
              <a:rPr kumimoji="0" lang="en-US" sz="1400" b="0" i="0" u="none" strike="noStrike" kern="1200" cap="none" spc="0" normalizeH="0" baseline="0" noProof="0" dirty="0">
                <a:ln>
                  <a:noFill/>
                </a:ln>
                <a:solidFill>
                  <a:srgbClr val="FFC000"/>
                </a:solidFill>
                <a:effectLst/>
                <a:uLnTx/>
                <a:uFillTx/>
                <a:latin typeface="Calibri" panose="020F0502020204030204"/>
                <a:ea typeface="+mn-ea"/>
                <a:cs typeface="+mn-cs"/>
                <a:sym typeface="Wingdings" panose="05000000000000000000" pitchFamily="2" charset="2"/>
              </a:rPr>
              <a:t> 8 AM to 5 PM</a:t>
            </a:r>
            <a:endParaRPr kumimoji="0" lang="en-US" sz="14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pic>
        <p:nvPicPr>
          <p:cNvPr id="5" name="Picture 4" descr="Florida State Road 884 - Wikipedia">
            <a:extLst>
              <a:ext uri="{FF2B5EF4-FFF2-40B4-BE49-F238E27FC236}">
                <a16:creationId xmlns:a16="http://schemas.microsoft.com/office/drawing/2014/main" id="{B72E3071-AA14-BD91-8B61-DEDAB133EB4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50678" y="97765"/>
            <a:ext cx="637274" cy="509819"/>
          </a:xfrm>
          <a:prstGeom prst="rect">
            <a:avLst/>
          </a:prstGeom>
          <a:noFill/>
          <a:extLst>
            <a:ext uri="{909E8E84-426E-40DD-AFC4-6F175D3DCCD1}">
              <a14:hiddenFill xmlns:a14="http://schemas.microsoft.com/office/drawing/2010/main">
                <a:solidFill>
                  <a:srgbClr val="FFFFFF"/>
                </a:solidFill>
              </a14:hiddenFill>
            </a:ext>
          </a:extLst>
        </p:spPr>
      </p:pic>
      <p:grpSp>
        <p:nvGrpSpPr>
          <p:cNvPr id="117" name="Group 116">
            <a:extLst>
              <a:ext uri="{FF2B5EF4-FFF2-40B4-BE49-F238E27FC236}">
                <a16:creationId xmlns:a16="http://schemas.microsoft.com/office/drawing/2014/main" id="{45E08165-2143-504A-F4EE-432C6BF19F28}"/>
              </a:ext>
            </a:extLst>
          </p:cNvPr>
          <p:cNvGrpSpPr/>
          <p:nvPr/>
        </p:nvGrpSpPr>
        <p:grpSpPr>
          <a:xfrm>
            <a:off x="211868" y="787780"/>
            <a:ext cx="1324551" cy="5984493"/>
            <a:chOff x="31757" y="787780"/>
            <a:chExt cx="1324551" cy="6066804"/>
          </a:xfrm>
        </p:grpSpPr>
        <p:sp>
          <p:nvSpPr>
            <p:cNvPr id="103" name="TextBox 102">
              <a:extLst>
                <a:ext uri="{FF2B5EF4-FFF2-40B4-BE49-F238E27FC236}">
                  <a16:creationId xmlns:a16="http://schemas.microsoft.com/office/drawing/2014/main" id="{20AC0BA6-DC3F-E99E-C81E-0FF63EA0CF57}"/>
                </a:ext>
              </a:extLst>
            </p:cNvPr>
            <p:cNvSpPr txBox="1"/>
            <p:nvPr/>
          </p:nvSpPr>
          <p:spPr>
            <a:xfrm>
              <a:off x="620714" y="975464"/>
              <a:ext cx="30794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Symbol" panose="05050102010706020507" pitchFamily="18" charset="2"/>
                </a:rPr>
                <a:t></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TextBox 103">
              <a:extLst>
                <a:ext uri="{FF2B5EF4-FFF2-40B4-BE49-F238E27FC236}">
                  <a16:creationId xmlns:a16="http://schemas.microsoft.com/office/drawing/2014/main" id="{8BDA7573-4C77-53D7-CC4C-FF4EEB6F954D}"/>
                </a:ext>
              </a:extLst>
            </p:cNvPr>
            <p:cNvSpPr txBox="1"/>
            <p:nvPr/>
          </p:nvSpPr>
          <p:spPr>
            <a:xfrm flipV="1">
              <a:off x="392653" y="1019965"/>
              <a:ext cx="30794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Symbol" panose="05050102010706020507" pitchFamily="18" charset="2"/>
                </a:rPr>
                <a:t></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8125DF8C-1699-9091-B98C-DAF9682B267E}"/>
                </a:ext>
              </a:extLst>
            </p:cNvPr>
            <p:cNvSpPr/>
            <p:nvPr/>
          </p:nvSpPr>
          <p:spPr>
            <a:xfrm flipH="1">
              <a:off x="481561" y="1241078"/>
              <a:ext cx="389116" cy="54541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2" name="Straight Connector 91">
              <a:extLst>
                <a:ext uri="{FF2B5EF4-FFF2-40B4-BE49-F238E27FC236}">
                  <a16:creationId xmlns:a16="http://schemas.microsoft.com/office/drawing/2014/main" id="{2F93D86D-3DF7-C407-6A39-6D8C6035FF23}"/>
                </a:ext>
              </a:extLst>
            </p:cNvPr>
            <p:cNvCxnSpPr>
              <a:cxnSpLocks/>
            </p:cNvCxnSpPr>
            <p:nvPr/>
          </p:nvCxnSpPr>
          <p:spPr>
            <a:xfrm>
              <a:off x="666749" y="1241078"/>
              <a:ext cx="0" cy="5458417"/>
            </a:xfrm>
            <a:prstGeom prst="line">
              <a:avLst/>
            </a:prstGeom>
            <a:ln w="28575" cmpd="dbl">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C606F053-3CB9-46D9-2FAA-62E289160EE4}"/>
                </a:ext>
              </a:extLst>
            </p:cNvPr>
            <p:cNvSpPr txBox="1"/>
            <p:nvPr/>
          </p:nvSpPr>
          <p:spPr>
            <a:xfrm>
              <a:off x="589797" y="1071834"/>
              <a:ext cx="369781" cy="22183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WB</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TextBox 98">
              <a:extLst>
                <a:ext uri="{FF2B5EF4-FFF2-40B4-BE49-F238E27FC236}">
                  <a16:creationId xmlns:a16="http://schemas.microsoft.com/office/drawing/2014/main" id="{8A65F936-A4A3-F6C2-6156-B58674939688}"/>
                </a:ext>
              </a:extLst>
            </p:cNvPr>
            <p:cNvSpPr txBox="1"/>
            <p:nvPr/>
          </p:nvSpPr>
          <p:spPr>
            <a:xfrm>
              <a:off x="425031" y="950741"/>
              <a:ext cx="306694" cy="22183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EB</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TextBox 99">
              <a:extLst>
                <a:ext uri="{FF2B5EF4-FFF2-40B4-BE49-F238E27FC236}">
                  <a16:creationId xmlns:a16="http://schemas.microsoft.com/office/drawing/2014/main" id="{B48296B3-DB64-F53A-18BD-89920E1044E6}"/>
                </a:ext>
              </a:extLst>
            </p:cNvPr>
            <p:cNvSpPr txBox="1"/>
            <p:nvPr/>
          </p:nvSpPr>
          <p:spPr>
            <a:xfrm rot="16200000">
              <a:off x="-589634" y="3341110"/>
              <a:ext cx="1681043"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a:ln>
                    <a:noFill/>
                  </a:ln>
                  <a:solidFill>
                    <a:srgbClr val="F95D07"/>
                  </a:solidFill>
                  <a:effectLst/>
                  <a:uLnTx/>
                  <a:uFillTx/>
                  <a:latin typeface="Helvetica Neue"/>
                  <a:ea typeface="+mn-ea"/>
                  <a:cs typeface="+mn-cs"/>
                </a:rPr>
                <a:t>Work Zone Length ~1.6 mi</a:t>
              </a:r>
            </a:p>
          </p:txBody>
        </p:sp>
        <p:sp>
          <p:nvSpPr>
            <p:cNvPr id="108" name="Rectangle 107">
              <a:extLst>
                <a:ext uri="{FF2B5EF4-FFF2-40B4-BE49-F238E27FC236}">
                  <a16:creationId xmlns:a16="http://schemas.microsoft.com/office/drawing/2014/main" id="{F924DC09-A4B3-8203-CFA4-7D68DA8D779A}"/>
                </a:ext>
              </a:extLst>
            </p:cNvPr>
            <p:cNvSpPr/>
            <p:nvPr/>
          </p:nvSpPr>
          <p:spPr>
            <a:xfrm>
              <a:off x="345133" y="2714038"/>
              <a:ext cx="822252" cy="1469588"/>
            </a:xfrm>
            <a:prstGeom prst="rect">
              <a:avLst/>
            </a:prstGeom>
            <a:noFill/>
            <a:ln w="19050">
              <a:solidFill>
                <a:srgbClr val="FF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9" name="Picture 8">
              <a:extLst>
                <a:ext uri="{FF2B5EF4-FFF2-40B4-BE49-F238E27FC236}">
                  <a16:creationId xmlns:a16="http://schemas.microsoft.com/office/drawing/2014/main" id="{C0AE68B0-AF49-9DD9-D1AE-648DF8D7C21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9928" y="3248099"/>
              <a:ext cx="321446" cy="317486"/>
            </a:xfrm>
            <a:prstGeom prst="rect">
              <a:avLst/>
            </a:prstGeom>
            <a:noFill/>
            <a:extLst>
              <a:ext uri="{909E8E84-426E-40DD-AFC4-6F175D3DCCD1}">
                <a14:hiddenFill xmlns:a14="http://schemas.microsoft.com/office/drawing/2010/main">
                  <a:solidFill>
                    <a:srgbClr val="FFFFFF"/>
                  </a:solidFill>
                </a14:hiddenFill>
              </a:ext>
            </a:extLst>
          </p:spPr>
        </p:pic>
        <p:sp>
          <p:nvSpPr>
            <p:cNvPr id="114" name="TextBox 113">
              <a:extLst>
                <a:ext uri="{FF2B5EF4-FFF2-40B4-BE49-F238E27FC236}">
                  <a16:creationId xmlns:a16="http://schemas.microsoft.com/office/drawing/2014/main" id="{47213F6B-E029-4620-C1DD-3C279FC529BD}"/>
                </a:ext>
              </a:extLst>
            </p:cNvPr>
            <p:cNvSpPr txBox="1"/>
            <p:nvPr/>
          </p:nvSpPr>
          <p:spPr>
            <a:xfrm>
              <a:off x="463662" y="6669918"/>
              <a:ext cx="384930" cy="184666"/>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N.T.S.</a:t>
              </a:r>
            </a:p>
          </p:txBody>
        </p:sp>
        <p:sp>
          <p:nvSpPr>
            <p:cNvPr id="11" name="Rectangle 10">
              <a:extLst>
                <a:ext uri="{FF2B5EF4-FFF2-40B4-BE49-F238E27FC236}">
                  <a16:creationId xmlns:a16="http://schemas.microsoft.com/office/drawing/2014/main" id="{AAC28A1D-BDAF-411A-9134-65FE3FB5DC44}"/>
                </a:ext>
              </a:extLst>
            </p:cNvPr>
            <p:cNvSpPr/>
            <p:nvPr/>
          </p:nvSpPr>
          <p:spPr>
            <a:xfrm>
              <a:off x="436282" y="2049610"/>
              <a:ext cx="479674" cy="247229"/>
            </a:xfrm>
            <a:prstGeom prst="rect">
              <a:avLst/>
            </a:prstGeom>
            <a:solidFill>
              <a:srgbClr val="61AB7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Calibri" panose="020F0502020204030204"/>
                  <a:ea typeface="+mn-ea"/>
                  <a:cs typeface="+mn-cs"/>
                </a:rPr>
                <a:t>Winkler Avenue</a:t>
              </a:r>
            </a:p>
          </p:txBody>
        </p:sp>
        <p:sp>
          <p:nvSpPr>
            <p:cNvPr id="24" name="Rectangle 23">
              <a:extLst>
                <a:ext uri="{FF2B5EF4-FFF2-40B4-BE49-F238E27FC236}">
                  <a16:creationId xmlns:a16="http://schemas.microsoft.com/office/drawing/2014/main" id="{4AC01E02-8D3E-772B-C294-2F65938A5661}"/>
                </a:ext>
              </a:extLst>
            </p:cNvPr>
            <p:cNvSpPr/>
            <p:nvPr/>
          </p:nvSpPr>
          <p:spPr>
            <a:xfrm>
              <a:off x="392653" y="2612438"/>
              <a:ext cx="566933" cy="199279"/>
            </a:xfrm>
            <a:prstGeom prst="rect">
              <a:avLst/>
            </a:prstGeom>
            <a:solidFill>
              <a:srgbClr val="61AB7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Calibri" panose="020F0502020204030204"/>
                  <a:ea typeface="+mn-ea"/>
                  <a:cs typeface="+mn-cs"/>
                </a:rPr>
                <a:t>Colonial Gardens Circle</a:t>
              </a:r>
            </a:p>
          </p:txBody>
        </p:sp>
        <p:sp>
          <p:nvSpPr>
            <p:cNvPr id="25" name="Rectangle 24">
              <a:extLst>
                <a:ext uri="{FF2B5EF4-FFF2-40B4-BE49-F238E27FC236}">
                  <a16:creationId xmlns:a16="http://schemas.microsoft.com/office/drawing/2014/main" id="{51A91B3F-6971-5BBC-FD69-19FA0D30843C}"/>
                </a:ext>
              </a:extLst>
            </p:cNvPr>
            <p:cNvSpPr/>
            <p:nvPr/>
          </p:nvSpPr>
          <p:spPr>
            <a:xfrm>
              <a:off x="436282" y="4042123"/>
              <a:ext cx="479674" cy="247230"/>
            </a:xfrm>
            <a:prstGeom prst="rect">
              <a:avLst/>
            </a:prstGeom>
            <a:solidFill>
              <a:srgbClr val="61AB7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Calibri" panose="020F0502020204030204"/>
                  <a:ea typeface="+mn-ea"/>
                  <a:cs typeface="+mn-cs"/>
                </a:rPr>
                <a:t>Dynasty Drive</a:t>
              </a:r>
            </a:p>
          </p:txBody>
        </p:sp>
        <p:pic>
          <p:nvPicPr>
            <p:cNvPr id="49" name="Picture 2" descr="Thirty-Five Miles Per Hour Speed Limit Sign - 18x24 - Official R2-1 MUTCD Compliant Reflective Rust-Free Heavy Gauge Aluminum Speed Limit Signs">
              <a:extLst>
                <a:ext uri="{FF2B5EF4-FFF2-40B4-BE49-F238E27FC236}">
                  <a16:creationId xmlns:a16="http://schemas.microsoft.com/office/drawing/2014/main" id="{A2B2F878-5B5C-725D-A32A-9E4E84054AA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06586" y="6488387"/>
              <a:ext cx="173808" cy="20688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Thirty-Five Miles Per Hour Speed Limit Sign - 18x24 - Official R2-1 MUTCD Compliant Reflective Rust-Free Heavy Gauge Aluminum Speed Limit Signs">
              <a:extLst>
                <a:ext uri="{FF2B5EF4-FFF2-40B4-BE49-F238E27FC236}">
                  <a16:creationId xmlns:a16="http://schemas.microsoft.com/office/drawing/2014/main" id="{8F7AF432-D374-D9AC-1CC7-9B96B1EE4A9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16090" y="1260053"/>
              <a:ext cx="173808" cy="206886"/>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Rounded Corners 50">
              <a:extLst>
                <a:ext uri="{FF2B5EF4-FFF2-40B4-BE49-F238E27FC236}">
                  <a16:creationId xmlns:a16="http://schemas.microsoft.com/office/drawing/2014/main" id="{1015CC44-7C2A-FA6D-79C7-A93A6F6F01FE}"/>
                </a:ext>
              </a:extLst>
            </p:cNvPr>
            <p:cNvSpPr/>
            <p:nvPr/>
          </p:nvSpPr>
          <p:spPr>
            <a:xfrm>
              <a:off x="907177" y="3223251"/>
              <a:ext cx="209545" cy="157637"/>
            </a:xfrm>
            <a:prstGeom prst="roundRect">
              <a:avLst>
                <a:gd name="adj" fmla="val 7905"/>
              </a:avLst>
            </a:prstGeom>
            <a:solidFill>
              <a:srgbClr val="FF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black"/>
                  </a:solidFill>
                  <a:effectLst/>
                  <a:uLnTx/>
                  <a:uFillTx/>
                  <a:latin typeface="Calibri" panose="020F0502020204030204"/>
                  <a:ea typeface="+mn-ea"/>
                  <a:cs typeface="+mn-cs"/>
                </a:rPr>
                <a:t>WORK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prstClr val="black"/>
                  </a:solidFill>
                  <a:effectLst/>
                  <a:uLnTx/>
                  <a:uFillTx/>
                  <a:latin typeface="Calibri" panose="020F0502020204030204"/>
                  <a:ea typeface="+mn-ea"/>
                  <a:cs typeface="+mn-cs"/>
                </a:rPr>
                <a:t>ZONE</a:t>
              </a:r>
            </a:p>
          </p:txBody>
        </p:sp>
        <p:pic>
          <p:nvPicPr>
            <p:cNvPr id="54" name="Picture 2" descr="Thirty-Five Miles Per Hour Speed Limit Sign - 18x24 - Official R2-1 MUTCD Compliant Reflective Rust-Free Heavy Gauge Aluminum Speed Limit Signs">
              <a:extLst>
                <a:ext uri="{FF2B5EF4-FFF2-40B4-BE49-F238E27FC236}">
                  <a16:creationId xmlns:a16="http://schemas.microsoft.com/office/drawing/2014/main" id="{14E7DF54-9306-01FE-D66D-7983845A6E2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07177" y="3390330"/>
              <a:ext cx="216460" cy="267645"/>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a:extLst>
                <a:ext uri="{FF2B5EF4-FFF2-40B4-BE49-F238E27FC236}">
                  <a16:creationId xmlns:a16="http://schemas.microsoft.com/office/drawing/2014/main" id="{C703DA01-44A0-866D-689C-E4DE18677E35}"/>
                </a:ext>
              </a:extLst>
            </p:cNvPr>
            <p:cNvGrpSpPr/>
            <p:nvPr/>
          </p:nvGrpSpPr>
          <p:grpSpPr>
            <a:xfrm>
              <a:off x="426912" y="5710799"/>
              <a:ext cx="479674" cy="247229"/>
              <a:chOff x="1053179" y="5427170"/>
              <a:chExt cx="479674" cy="247229"/>
            </a:xfrm>
          </p:grpSpPr>
          <p:sp>
            <p:nvSpPr>
              <p:cNvPr id="55" name="Rectangle 54">
                <a:extLst>
                  <a:ext uri="{FF2B5EF4-FFF2-40B4-BE49-F238E27FC236}">
                    <a16:creationId xmlns:a16="http://schemas.microsoft.com/office/drawing/2014/main" id="{70CF32C7-DB00-C4D8-2643-755392A9E361}"/>
                  </a:ext>
                </a:extLst>
              </p:cNvPr>
              <p:cNvSpPr/>
              <p:nvPr/>
            </p:nvSpPr>
            <p:spPr>
              <a:xfrm>
                <a:off x="1053179" y="5427170"/>
                <a:ext cx="479674" cy="247229"/>
              </a:xfrm>
              <a:prstGeom prst="rect">
                <a:avLst/>
              </a:prstGeom>
              <a:solidFill>
                <a:srgbClr val="61AB7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F8A5BDE0-F8BB-D296-A79E-2A5524680B77}"/>
                  </a:ext>
                </a:extLst>
              </p:cNvPr>
              <p:cNvSpPr/>
              <p:nvPr/>
            </p:nvSpPr>
            <p:spPr>
              <a:xfrm>
                <a:off x="1155971" y="5468653"/>
                <a:ext cx="274091" cy="164264"/>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82</a:t>
                </a:r>
              </a:p>
            </p:txBody>
          </p:sp>
        </p:grpSp>
        <p:pic>
          <p:nvPicPr>
            <p:cNvPr id="58" name="Picture 2" descr="Florida State Road 884 - Wikipedia">
              <a:extLst>
                <a:ext uri="{FF2B5EF4-FFF2-40B4-BE49-F238E27FC236}">
                  <a16:creationId xmlns:a16="http://schemas.microsoft.com/office/drawing/2014/main" id="{293028EB-3D88-93CB-5E01-9F440E2404E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9704" y="787780"/>
              <a:ext cx="284154" cy="20294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C2D3EE20-3597-7A91-75D8-25EB408063D4}"/>
                </a:ext>
              </a:extLst>
            </p:cNvPr>
            <p:cNvSpPr txBox="1"/>
            <p:nvPr/>
          </p:nvSpPr>
          <p:spPr>
            <a:xfrm rot="16200000">
              <a:off x="330891" y="3341110"/>
              <a:ext cx="1835390"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a:ln>
                    <a:noFill/>
                  </a:ln>
                  <a:solidFill>
                    <a:srgbClr val="F95D07"/>
                  </a:solidFill>
                  <a:effectLst/>
                  <a:uLnTx/>
                  <a:uFillTx/>
                  <a:latin typeface="Helvetica Neue"/>
                  <a:ea typeface="+mn-ea"/>
                  <a:cs typeface="+mn-cs"/>
                </a:rPr>
                <a:t>Hours of Operation: 8 AM to 5 PM</a:t>
              </a:r>
            </a:p>
          </p:txBody>
        </p:sp>
        <p:sp>
          <p:nvSpPr>
            <p:cNvPr id="62" name="Left Bracket 61">
              <a:extLst>
                <a:ext uri="{FF2B5EF4-FFF2-40B4-BE49-F238E27FC236}">
                  <a16:creationId xmlns:a16="http://schemas.microsoft.com/office/drawing/2014/main" id="{FA209A58-2E09-58E8-218D-4CD49C74A600}"/>
                </a:ext>
              </a:extLst>
            </p:cNvPr>
            <p:cNvSpPr/>
            <p:nvPr/>
          </p:nvSpPr>
          <p:spPr>
            <a:xfrm>
              <a:off x="113777" y="2194209"/>
              <a:ext cx="293437" cy="3643826"/>
            </a:xfrm>
            <a:prstGeom prst="leftBracket">
              <a:avLst>
                <a:gd name="adj"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67C395D5-BC5C-7890-BF14-F6B12F252928}"/>
                </a:ext>
              </a:extLst>
            </p:cNvPr>
            <p:cNvSpPr txBox="1"/>
            <p:nvPr/>
          </p:nvSpPr>
          <p:spPr>
            <a:xfrm rot="16200000">
              <a:off x="-913062" y="3939178"/>
              <a:ext cx="2043526" cy="153888"/>
            </a:xfrm>
            <a:prstGeom prst="rect">
              <a:avLst/>
            </a:prstGeom>
            <a:solidFill>
              <a:schemeClr val="bg1"/>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Analysis Segment Length - 3.5mi)</a:t>
              </a:r>
            </a:p>
          </p:txBody>
        </p:sp>
      </p:grpSp>
      <p:sp>
        <p:nvSpPr>
          <p:cNvPr id="72" name="TextBox 71">
            <a:extLst>
              <a:ext uri="{FF2B5EF4-FFF2-40B4-BE49-F238E27FC236}">
                <a16:creationId xmlns:a16="http://schemas.microsoft.com/office/drawing/2014/main" id="{F1FBEC78-E73B-4F13-FC00-0EEEEFD7E85C}"/>
              </a:ext>
            </a:extLst>
          </p:cNvPr>
          <p:cNvSpPr txBox="1"/>
          <p:nvPr/>
        </p:nvSpPr>
        <p:spPr>
          <a:xfrm>
            <a:off x="9848158" y="754807"/>
            <a:ext cx="21567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5821F"/>
                </a:solidFill>
                <a:effectLst/>
                <a:uLnTx/>
                <a:uFillTx/>
                <a:latin typeface="Calibri" panose="020F0502020204030204"/>
                <a:ea typeface="+mn-ea"/>
                <a:cs typeface="+mn-cs"/>
              </a:rPr>
              <a:t>Notable Events</a:t>
            </a:r>
            <a:endParaRPr kumimoji="0" lang="en-US" sz="1400" b="1" i="0" u="none" strike="noStrike" kern="1200" cap="none" spc="0" normalizeH="0" baseline="0" noProof="0" dirty="0">
              <a:ln>
                <a:noFill/>
              </a:ln>
              <a:solidFill>
                <a:srgbClr val="F5821F"/>
              </a:solidFill>
              <a:effectLst/>
              <a:uLnTx/>
              <a:uFillTx/>
              <a:latin typeface="Calibri" panose="020F0502020204030204"/>
              <a:ea typeface="+mn-ea"/>
              <a:cs typeface="+mn-cs"/>
            </a:endParaRPr>
          </a:p>
        </p:txBody>
      </p:sp>
      <p:cxnSp>
        <p:nvCxnSpPr>
          <p:cNvPr id="73" name="Straight Connector 72">
            <a:extLst>
              <a:ext uri="{FF2B5EF4-FFF2-40B4-BE49-F238E27FC236}">
                <a16:creationId xmlns:a16="http://schemas.microsoft.com/office/drawing/2014/main" id="{45981F79-7ED1-A2D7-9B0B-EF19DE34F252}"/>
              </a:ext>
            </a:extLst>
          </p:cNvPr>
          <p:cNvCxnSpPr>
            <a:cxnSpLocks/>
          </p:cNvCxnSpPr>
          <p:nvPr/>
        </p:nvCxnSpPr>
        <p:spPr>
          <a:xfrm>
            <a:off x="9543905" y="927112"/>
            <a:ext cx="0" cy="5688011"/>
          </a:xfrm>
          <a:prstGeom prst="line">
            <a:avLst/>
          </a:prstGeom>
          <a:ln>
            <a:solidFill>
              <a:srgbClr val="F5821F"/>
            </a:solidFill>
          </a:ln>
        </p:spPr>
        <p:style>
          <a:lnRef idx="1">
            <a:schemeClr val="accent1"/>
          </a:lnRef>
          <a:fillRef idx="0">
            <a:schemeClr val="accent1"/>
          </a:fillRef>
          <a:effectRef idx="0">
            <a:schemeClr val="accent1"/>
          </a:effectRef>
          <a:fontRef idx="minor">
            <a:schemeClr val="tx1"/>
          </a:fontRef>
        </p:style>
      </p:cxnSp>
      <p:sp>
        <p:nvSpPr>
          <p:cNvPr id="77" name="Rectangle: Rounded Corners 76">
            <a:extLst>
              <a:ext uri="{FF2B5EF4-FFF2-40B4-BE49-F238E27FC236}">
                <a16:creationId xmlns:a16="http://schemas.microsoft.com/office/drawing/2014/main" id="{B1997C7C-8FAA-B568-7707-B181470D9420}"/>
              </a:ext>
            </a:extLst>
          </p:cNvPr>
          <p:cNvSpPr/>
          <p:nvPr/>
        </p:nvSpPr>
        <p:spPr>
          <a:xfrm>
            <a:off x="9934793" y="1241078"/>
            <a:ext cx="2001968" cy="1601210"/>
          </a:xfrm>
          <a:prstGeom prst="roundRect">
            <a:avLst>
              <a:gd name="adj" fmla="val 5618"/>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5821F"/>
                </a:solidFill>
                <a:effectLst/>
                <a:uLnTx/>
                <a:uFillTx/>
                <a:latin typeface="Calibri" panose="020F0502020204030204"/>
                <a:ea typeface="+mn-ea"/>
                <a:cs typeface="+mn-cs"/>
              </a:rPr>
              <a:t>Traffic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5821F"/>
                </a:solidFill>
                <a:effectLst/>
                <a:uLnTx/>
                <a:uFillTx/>
                <a:latin typeface="Calibri" panose="020F0502020204030204"/>
                <a:ea typeface="+mn-ea"/>
                <a:cs typeface="+mn-cs"/>
              </a:rPr>
              <a:t>Congestion</a:t>
            </a:r>
          </a:p>
        </p:txBody>
      </p:sp>
      <p:grpSp>
        <p:nvGrpSpPr>
          <p:cNvPr id="78" name="Group 77">
            <a:extLst>
              <a:ext uri="{FF2B5EF4-FFF2-40B4-BE49-F238E27FC236}">
                <a16:creationId xmlns:a16="http://schemas.microsoft.com/office/drawing/2014/main" id="{5AFA646E-4B19-CECB-36BB-646D2512D4D3}"/>
              </a:ext>
            </a:extLst>
          </p:cNvPr>
          <p:cNvGrpSpPr/>
          <p:nvPr/>
        </p:nvGrpSpPr>
        <p:grpSpPr>
          <a:xfrm>
            <a:off x="10035010" y="1274661"/>
            <a:ext cx="508376" cy="516223"/>
            <a:chOff x="5608319" y="4574343"/>
            <a:chExt cx="1039021" cy="1055058"/>
          </a:xfrm>
          <a:solidFill>
            <a:srgbClr val="243C80"/>
          </a:solidFill>
        </p:grpSpPr>
        <p:pic>
          <p:nvPicPr>
            <p:cNvPr id="79" name="Graphic 78" descr="Car Mechanic with solid fill">
              <a:extLst>
                <a:ext uri="{FF2B5EF4-FFF2-40B4-BE49-F238E27FC236}">
                  <a16:creationId xmlns:a16="http://schemas.microsoft.com/office/drawing/2014/main" id="{BF971E97-5873-803A-AC4A-16C8B20B7975}"/>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0000" t="27788" r="10000"/>
            <a:stretch/>
          </p:blipFill>
          <p:spPr>
            <a:xfrm>
              <a:off x="5915820" y="4574343"/>
              <a:ext cx="731520" cy="660302"/>
            </a:xfrm>
            <a:prstGeom prst="rect">
              <a:avLst/>
            </a:prstGeom>
          </p:spPr>
        </p:pic>
        <p:pic>
          <p:nvPicPr>
            <p:cNvPr id="80" name="Graphic 79" descr="Car Mechanic with solid fill">
              <a:extLst>
                <a:ext uri="{FF2B5EF4-FFF2-40B4-BE49-F238E27FC236}">
                  <a16:creationId xmlns:a16="http://schemas.microsoft.com/office/drawing/2014/main" id="{0C6D9CD9-F7E0-742A-4368-67BBF50C0D6F}"/>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0000" t="27788" r="10000"/>
            <a:stretch/>
          </p:blipFill>
          <p:spPr>
            <a:xfrm>
              <a:off x="5608319" y="4780244"/>
              <a:ext cx="731520" cy="660302"/>
            </a:xfrm>
            <a:prstGeom prst="rect">
              <a:avLst/>
            </a:prstGeom>
          </p:spPr>
        </p:pic>
        <p:pic>
          <p:nvPicPr>
            <p:cNvPr id="81" name="Graphic 80" descr="Car Mechanic with solid fill">
              <a:extLst>
                <a:ext uri="{FF2B5EF4-FFF2-40B4-BE49-F238E27FC236}">
                  <a16:creationId xmlns:a16="http://schemas.microsoft.com/office/drawing/2014/main" id="{3B806ED0-950C-F17F-7212-B9A8846F4E83}"/>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0000" t="27788" r="10000"/>
            <a:stretch/>
          </p:blipFill>
          <p:spPr>
            <a:xfrm>
              <a:off x="5907111" y="4969099"/>
              <a:ext cx="731520" cy="660302"/>
            </a:xfrm>
            <a:prstGeom prst="rect">
              <a:avLst/>
            </a:prstGeom>
          </p:spPr>
        </p:pic>
      </p:grpSp>
      <p:sp>
        <p:nvSpPr>
          <p:cNvPr id="106" name="TextBox 105">
            <a:extLst>
              <a:ext uri="{FF2B5EF4-FFF2-40B4-BE49-F238E27FC236}">
                <a16:creationId xmlns:a16="http://schemas.microsoft.com/office/drawing/2014/main" id="{B5A7E2E6-62D5-1825-8828-8A7108912D4D}"/>
              </a:ext>
            </a:extLst>
          </p:cNvPr>
          <p:cNvSpPr txBox="1"/>
          <p:nvPr/>
        </p:nvSpPr>
        <p:spPr>
          <a:xfrm>
            <a:off x="9958635" y="1841914"/>
            <a:ext cx="1943528" cy="1000274"/>
          </a:xfrm>
          <a:prstGeom prst="rect">
            <a:avLst/>
          </a:prstGeom>
          <a:noFill/>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43C80"/>
                </a:solidFill>
                <a:effectLst/>
                <a:uLnTx/>
                <a:uFillTx/>
                <a:latin typeface="Segoe UI" panose="020B0502040204020203" pitchFamily="34" charset="0"/>
                <a:ea typeface="+mn-ea"/>
                <a:cs typeface="+mn-cs"/>
              </a:rPr>
              <a:t>WEEKDAYS </a:t>
            </a:r>
          </a:p>
          <a:p>
            <a:pPr marL="58738" marR="0" lvl="0" indent="0" algn="l" defTabSz="914400" rtl="0" eaLnBrk="1" fontAlgn="ctr" latinLnBrk="0" hangingPunct="1">
              <a:lnSpc>
                <a:spcPct val="100000"/>
              </a:lnSpc>
              <a:spcBef>
                <a:spcPts val="0"/>
              </a:spcBef>
              <a:spcAft>
                <a:spcPts val="0"/>
              </a:spcAft>
              <a:buClrTx/>
              <a:buSzTx/>
              <a:buFontTx/>
              <a:buNone/>
              <a:tabLst>
                <a:tab pos="114300" algn="l"/>
              </a:tabLst>
              <a:defRPr/>
            </a:pPr>
            <a:endParaRPr kumimoji="0" lang="en-US" sz="400" b="1"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58738" marR="0" lvl="0" indent="0" algn="l" defTabSz="914400" rtl="0" eaLnBrk="1" fontAlgn="ctr" latinLnBrk="0" hangingPunct="1">
              <a:lnSpc>
                <a:spcPct val="100000"/>
              </a:lnSpc>
              <a:spcBef>
                <a:spcPts val="0"/>
              </a:spcBef>
              <a:spcAft>
                <a:spcPts val="0"/>
              </a:spcAft>
              <a:buClrTx/>
              <a:buSzTx/>
              <a:buFontTx/>
              <a:buNone/>
              <a:tabLst>
                <a:tab pos="114300" algn="l"/>
              </a:tabLst>
              <a:defRPr/>
            </a:pPr>
            <a:r>
              <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EB  </a:t>
            </a: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3:00pm to 5:00pm </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WB  </a:t>
            </a: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5:30am to 9:00am</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(from I-75 to Winkler Ave.)</a:t>
            </a:r>
          </a:p>
        </p:txBody>
      </p:sp>
      <p:sp>
        <p:nvSpPr>
          <p:cNvPr id="84" name="Rectangle: Rounded Corners 83">
            <a:extLst>
              <a:ext uri="{FF2B5EF4-FFF2-40B4-BE49-F238E27FC236}">
                <a16:creationId xmlns:a16="http://schemas.microsoft.com/office/drawing/2014/main" id="{34D3535E-F93B-0B43-F611-BC272DB29A5B}"/>
              </a:ext>
            </a:extLst>
          </p:cNvPr>
          <p:cNvSpPr/>
          <p:nvPr/>
        </p:nvSpPr>
        <p:spPr>
          <a:xfrm>
            <a:off x="9934793" y="3127495"/>
            <a:ext cx="2001968" cy="1601210"/>
          </a:xfrm>
          <a:prstGeom prst="roundRect">
            <a:avLst>
              <a:gd name="adj" fmla="val 5618"/>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5821F"/>
                </a:solidFill>
                <a:effectLst/>
                <a:uLnTx/>
                <a:uFillTx/>
                <a:latin typeface="Calibri" panose="020F0502020204030204"/>
                <a:ea typeface="+mn-ea"/>
                <a:cs typeface="+mn-cs"/>
              </a:rPr>
              <a:t>Traffic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5821F"/>
                </a:solidFill>
                <a:effectLst/>
                <a:uLnTx/>
                <a:uFillTx/>
                <a:latin typeface="Calibri" panose="020F0502020204030204"/>
                <a:ea typeface="+mn-ea"/>
                <a:cs typeface="+mn-cs"/>
              </a:rPr>
              <a:t>Incident</a:t>
            </a:r>
          </a:p>
        </p:txBody>
      </p:sp>
      <p:grpSp>
        <p:nvGrpSpPr>
          <p:cNvPr id="110" name="Group 109">
            <a:extLst>
              <a:ext uri="{FF2B5EF4-FFF2-40B4-BE49-F238E27FC236}">
                <a16:creationId xmlns:a16="http://schemas.microsoft.com/office/drawing/2014/main" id="{ACFD9FA3-FC36-E773-3105-155C5DE4C7EA}"/>
              </a:ext>
            </a:extLst>
          </p:cNvPr>
          <p:cNvGrpSpPr/>
          <p:nvPr/>
        </p:nvGrpSpPr>
        <p:grpSpPr>
          <a:xfrm>
            <a:off x="10055182" y="3221222"/>
            <a:ext cx="471243" cy="479932"/>
            <a:chOff x="5926133" y="4622645"/>
            <a:chExt cx="718980" cy="732236"/>
          </a:xfrm>
        </p:grpSpPr>
        <p:sp>
          <p:nvSpPr>
            <p:cNvPr id="111" name="Diamond 110">
              <a:extLst>
                <a:ext uri="{FF2B5EF4-FFF2-40B4-BE49-F238E27FC236}">
                  <a16:creationId xmlns:a16="http://schemas.microsoft.com/office/drawing/2014/main" id="{A96B5EA1-3121-718C-F8F5-DF4CE6AF5FDE}"/>
                </a:ext>
              </a:extLst>
            </p:cNvPr>
            <p:cNvSpPr/>
            <p:nvPr/>
          </p:nvSpPr>
          <p:spPr>
            <a:xfrm>
              <a:off x="5926133" y="4622645"/>
              <a:ext cx="718980" cy="732236"/>
            </a:xfrm>
            <a:prstGeom prst="diamond">
              <a:avLst/>
            </a:prstGeom>
            <a:solidFill>
              <a:srgbClr val="243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2" name="Graphic 111" descr="Car Mechanic with solid fill">
              <a:extLst>
                <a:ext uri="{FF2B5EF4-FFF2-40B4-BE49-F238E27FC236}">
                  <a16:creationId xmlns:a16="http://schemas.microsoft.com/office/drawing/2014/main" id="{93B71A43-9A99-7031-D5BB-ADB5D4B7BE43}"/>
                </a:ext>
              </a:extLst>
            </p:cNvPr>
            <p:cNvPicPr>
              <a:picLocks noChangeAspect="1"/>
            </p:cNvPicPr>
            <p:nvPr/>
          </p:nvPicPr>
          <p:blipFill rotWithShape="1">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10000" t="27788" r="10000"/>
            <a:stretch/>
          </p:blipFill>
          <p:spPr>
            <a:xfrm rot="13388204">
              <a:off x="6087437" y="4803950"/>
              <a:ext cx="396375" cy="369627"/>
            </a:xfrm>
            <a:prstGeom prst="rect">
              <a:avLst/>
            </a:prstGeom>
          </p:spPr>
        </p:pic>
      </p:grpSp>
      <p:sp>
        <p:nvSpPr>
          <p:cNvPr id="113" name="TextBox 112">
            <a:extLst>
              <a:ext uri="{FF2B5EF4-FFF2-40B4-BE49-F238E27FC236}">
                <a16:creationId xmlns:a16="http://schemas.microsoft.com/office/drawing/2014/main" id="{3800BB0F-A386-48D8-FD6B-149479680580}"/>
              </a:ext>
            </a:extLst>
          </p:cNvPr>
          <p:cNvSpPr txBox="1"/>
          <p:nvPr/>
        </p:nvSpPr>
        <p:spPr>
          <a:xfrm>
            <a:off x="9958635" y="3714242"/>
            <a:ext cx="1954284" cy="1077218"/>
          </a:xfrm>
          <a:prstGeom prst="rect">
            <a:avLst/>
          </a:prstGeom>
          <a:noFill/>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43C80"/>
                </a:solidFill>
                <a:effectLst/>
                <a:uLnTx/>
                <a:uFillTx/>
                <a:latin typeface="Segoe UI" panose="020B0502040204020203" pitchFamily="34" charset="0"/>
                <a:ea typeface="+mn-ea"/>
                <a:cs typeface="+mn-cs"/>
              </a:rPr>
              <a:t>WED</a:t>
            </a:r>
            <a:r>
              <a:rPr kumimoji="0" lang="en-US" sz="1200" b="1" i="0" u="none" strike="noStrike" kern="1200" cap="none" spc="0" normalizeH="0" baseline="0" noProof="0" dirty="0">
                <a:ln>
                  <a:noFill/>
                </a:ln>
                <a:solidFill>
                  <a:srgbClr val="243C80"/>
                </a:solidFill>
                <a:effectLst/>
                <a:uLnTx/>
                <a:uFillTx/>
                <a:latin typeface="Segoe UI" panose="020B0502040204020203" pitchFamily="34" charset="0"/>
                <a:ea typeface="+mn-ea"/>
                <a:cs typeface="+mn-cs"/>
              </a:rPr>
              <a:t>, April 12, 2023</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200" b="1"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EB  </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3:47pm to 4:45pm</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Collision blocked 2 lanes</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(just beyond I-75)</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96" name="Rectangle: Rounded Corners 95">
            <a:extLst>
              <a:ext uri="{FF2B5EF4-FFF2-40B4-BE49-F238E27FC236}">
                <a16:creationId xmlns:a16="http://schemas.microsoft.com/office/drawing/2014/main" id="{CB2CA50E-1F66-61BF-EE32-A600A539D6D4}"/>
              </a:ext>
            </a:extLst>
          </p:cNvPr>
          <p:cNvSpPr/>
          <p:nvPr/>
        </p:nvSpPr>
        <p:spPr>
          <a:xfrm>
            <a:off x="9925570" y="5013913"/>
            <a:ext cx="2001968" cy="1601210"/>
          </a:xfrm>
          <a:prstGeom prst="roundRect">
            <a:avLst>
              <a:gd name="adj" fmla="val 5618"/>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5821F"/>
                </a:solidFill>
                <a:effectLst/>
                <a:uLnTx/>
                <a:uFillTx/>
                <a:latin typeface="Calibri" panose="020F0502020204030204"/>
                <a:ea typeface="+mn-ea"/>
                <a:cs typeface="+mn-cs"/>
              </a:rPr>
              <a:t>Weather</a:t>
            </a:r>
          </a:p>
        </p:txBody>
      </p:sp>
      <p:pic>
        <p:nvPicPr>
          <p:cNvPr id="115" name="Graphic 114" descr="Rain">
            <a:extLst>
              <a:ext uri="{FF2B5EF4-FFF2-40B4-BE49-F238E27FC236}">
                <a16:creationId xmlns:a16="http://schemas.microsoft.com/office/drawing/2014/main" id="{F7E8B8FD-92A2-F2CA-EB45-6EEA5E871AA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982476" y="5013913"/>
            <a:ext cx="569423" cy="569426"/>
          </a:xfrm>
          <a:prstGeom prst="rect">
            <a:avLst/>
          </a:prstGeom>
          <a:effectLst/>
        </p:spPr>
      </p:pic>
      <p:sp>
        <p:nvSpPr>
          <p:cNvPr id="116" name="TextBox 115">
            <a:extLst>
              <a:ext uri="{FF2B5EF4-FFF2-40B4-BE49-F238E27FC236}">
                <a16:creationId xmlns:a16="http://schemas.microsoft.com/office/drawing/2014/main" id="{3C1B569B-5A5F-77E3-C375-27D65A37A6D2}"/>
              </a:ext>
            </a:extLst>
          </p:cNvPr>
          <p:cNvSpPr txBox="1"/>
          <p:nvPr/>
        </p:nvSpPr>
        <p:spPr>
          <a:xfrm>
            <a:off x="9958635" y="5473883"/>
            <a:ext cx="1923055" cy="1154162"/>
          </a:xfrm>
          <a:prstGeom prst="rect">
            <a:avLst/>
          </a:prstGeom>
          <a:noFill/>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43C80"/>
                </a:solidFill>
                <a:effectLst/>
                <a:uLnTx/>
                <a:uFillTx/>
                <a:latin typeface="Segoe UI" panose="020B0502040204020203" pitchFamily="34" charset="0"/>
                <a:ea typeface="+mn-ea"/>
                <a:cs typeface="+mn-cs"/>
              </a:rPr>
              <a:t>WED</a:t>
            </a:r>
            <a:r>
              <a:rPr kumimoji="0" lang="en-US" sz="1200" b="1" i="0" u="none" strike="noStrike" kern="1200" cap="none" spc="0" normalizeH="0" baseline="0" noProof="0" dirty="0">
                <a:ln>
                  <a:noFill/>
                </a:ln>
                <a:solidFill>
                  <a:srgbClr val="243C80"/>
                </a:solidFill>
                <a:effectLst/>
                <a:uLnTx/>
                <a:uFillTx/>
                <a:latin typeface="Segoe UI" panose="020B0502040204020203" pitchFamily="34" charset="0"/>
                <a:ea typeface="+mn-ea"/>
                <a:cs typeface="+mn-cs"/>
              </a:rPr>
              <a:t>, April 12, 2023</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Heavy rain and gusty winds caused hazardous driving conditions</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(11:00am to1:00pm)</a:t>
            </a:r>
          </a:p>
        </p:txBody>
      </p:sp>
      <p:sp>
        <p:nvSpPr>
          <p:cNvPr id="2" name="TextBox 1">
            <a:extLst>
              <a:ext uri="{FF2B5EF4-FFF2-40B4-BE49-F238E27FC236}">
                <a16:creationId xmlns:a16="http://schemas.microsoft.com/office/drawing/2014/main" id="{0B0D3526-C57F-2684-262B-3230B4D2FC80}"/>
              </a:ext>
            </a:extLst>
          </p:cNvPr>
          <p:cNvSpPr txBox="1"/>
          <p:nvPr/>
        </p:nvSpPr>
        <p:spPr>
          <a:xfrm>
            <a:off x="1692586" y="1860904"/>
            <a:ext cx="2083330" cy="978986"/>
          </a:xfrm>
          <a:prstGeom prst="rect">
            <a:avLst/>
          </a:prstGeom>
          <a:noFill/>
        </p:spPr>
        <p:txBody>
          <a:bodyPr wrap="square" rtlCol="0">
            <a:spAutoFit/>
          </a:bodyPr>
          <a:lstStyle/>
          <a:p>
            <a:pPr marL="115888" marR="0" lvl="0" indent="0" algn="r" defTabSz="914400" rtl="0" eaLnBrk="1" fontAlgn="auto" latinLnBrk="0" hangingPunct="1">
              <a:lnSpc>
                <a:spcPts val="14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5821F"/>
                </a:solidFill>
                <a:effectLst/>
                <a:uLnTx/>
                <a:uFillTx/>
                <a:latin typeface="Calibri" panose="020F0502020204030204"/>
                <a:ea typeface="+mn-ea"/>
                <a:cs typeface="+mn-cs"/>
              </a:rPr>
              <a:t>EB</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30.5</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mph</a:t>
            </a:r>
          </a:p>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(6.89</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min</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Travel Time)</a:t>
            </a:r>
          </a:p>
          <a:p>
            <a:pPr marL="0" marR="0" lvl="0" indent="0" algn="r" defTabSz="914400" rtl="0" eaLnBrk="1" fontAlgn="auto" latinLnBrk="0" hangingPunct="1">
              <a:lnSpc>
                <a:spcPts val="14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28650" marR="0" lvl="0" indent="0" algn="r" defTabSz="914400" rtl="0" eaLnBrk="1" fontAlgn="auto" latinLnBrk="0" hangingPunct="1">
              <a:lnSpc>
                <a:spcPts val="14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5821F"/>
                </a:solidFill>
                <a:effectLst/>
                <a:uLnTx/>
                <a:uFillTx/>
                <a:latin typeface="Calibri" panose="020F0502020204030204"/>
                <a:ea typeface="+mn-ea"/>
                <a:cs typeface="+mn-cs"/>
              </a:rPr>
              <a:t>WB</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27.3</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mph</a:t>
            </a:r>
          </a:p>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(7.70min Travel Time)</a:t>
            </a:r>
          </a:p>
        </p:txBody>
      </p:sp>
      <p:sp>
        <p:nvSpPr>
          <p:cNvPr id="7" name="Rectangle 6">
            <a:extLst>
              <a:ext uri="{FF2B5EF4-FFF2-40B4-BE49-F238E27FC236}">
                <a16:creationId xmlns:a16="http://schemas.microsoft.com/office/drawing/2014/main" id="{84EDE319-26D8-C0B2-5323-BEE8847A01E2}"/>
              </a:ext>
            </a:extLst>
          </p:cNvPr>
          <p:cNvSpPr/>
          <p:nvPr/>
        </p:nvSpPr>
        <p:spPr>
          <a:xfrm>
            <a:off x="1735116" y="6483235"/>
            <a:ext cx="7417902" cy="3214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43C80"/>
                </a:solidFill>
                <a:effectLst/>
                <a:uLnTx/>
                <a:uFillTx/>
                <a:latin typeface="Calibri" panose="020F0502020204030204"/>
                <a:ea typeface="+mn-ea"/>
                <a:cs typeface="+mn-cs"/>
              </a:rPr>
              <a:t>For the Week </a:t>
            </a:r>
            <a:r>
              <a:rPr kumimoji="0" lang="en-US" sz="1200" b="1" i="0" u="none" strike="noStrike" kern="1200" cap="none" spc="0" normalizeH="0" baseline="0" noProof="0" dirty="0">
                <a:ln>
                  <a:noFill/>
                </a:ln>
                <a:solidFill>
                  <a:srgbClr val="243C80"/>
                </a:solidFill>
                <a:effectLst/>
                <a:uLnTx/>
                <a:uFillTx/>
                <a:latin typeface="Calibri" panose="020F0502020204030204"/>
                <a:ea typeface="+mn-ea"/>
                <a:cs typeface="+mn-cs"/>
              </a:rPr>
              <a:t>-</a:t>
            </a:r>
            <a:r>
              <a:rPr kumimoji="0" lang="en-US" sz="1600" b="1" i="0" u="none" strike="noStrike" kern="1200" cap="none" spc="0" normalizeH="0" baseline="0" noProof="0" dirty="0">
                <a:ln>
                  <a:noFill/>
                </a:ln>
                <a:solidFill>
                  <a:srgbClr val="243C80"/>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srgbClr val="243C80"/>
                </a:solidFill>
                <a:effectLst/>
                <a:uLnTx/>
                <a:uFillTx/>
                <a:latin typeface="Calibri" panose="020F0502020204030204"/>
                <a:ea typeface="+mn-ea"/>
                <a:cs typeface="+mn-cs"/>
              </a:rPr>
              <a:t>Total Cost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srgbClr val="00B050"/>
                </a:solidFill>
                <a:effectLst/>
                <a:uLnTx/>
                <a:uFillTx/>
                <a:latin typeface="Calibri" panose="020F0502020204030204"/>
                <a:ea typeface="+mn-ea"/>
                <a:cs typeface="+mn-cs"/>
              </a:rPr>
              <a:t>$93.6K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1" i="0" u="none" strike="noStrike" kern="1200" cap="none" spc="0" normalizeH="0" baseline="0" noProof="0" dirty="0">
                <a:ln>
                  <a:noFill/>
                </a:ln>
                <a:solidFill>
                  <a:srgbClr val="243C80"/>
                </a:solidFill>
                <a:effectLst/>
                <a:uLnTx/>
                <a:uFillTx/>
                <a:latin typeface="Calibri" panose="020F0502020204030204"/>
                <a:ea typeface="+mn-ea"/>
                <a:cs typeface="+mn-cs"/>
                <a:sym typeface="Wingdings" panose="05000000000000000000" pitchFamily="2" charset="2"/>
              </a:rPr>
              <a:t>Total Veh.-hr. of Delay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mn-cs"/>
              </a:rPr>
              <a:t>3,126h</a:t>
            </a:r>
            <a:endPar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7704BD4-236E-0F8C-A4BA-E219DB380F38}"/>
              </a:ext>
            </a:extLst>
          </p:cNvPr>
          <p:cNvSpPr txBox="1"/>
          <p:nvPr/>
        </p:nvSpPr>
        <p:spPr>
          <a:xfrm>
            <a:off x="7874563" y="6397667"/>
            <a:ext cx="137836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BOLD</a:t>
            </a: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 = WORST PERFORMANCE</a:t>
            </a:r>
          </a:p>
        </p:txBody>
      </p:sp>
    </p:spTree>
    <p:extLst>
      <p:ext uri="{BB962C8B-B14F-4D97-AF65-F5344CB8AC3E}">
        <p14:creationId xmlns:p14="http://schemas.microsoft.com/office/powerpoint/2010/main" val="1765604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A5C034A7-2D53-DA4B-BA80-5A7C7E622105}"/>
              </a:ext>
            </a:extLst>
          </p:cNvPr>
          <p:cNvSpPr/>
          <p:nvPr/>
        </p:nvSpPr>
        <p:spPr>
          <a:xfrm>
            <a:off x="0" y="-10022"/>
            <a:ext cx="12223428" cy="7253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108F0BD8-3565-EE0D-D076-B5FA47D5A06F}"/>
              </a:ext>
            </a:extLst>
          </p:cNvPr>
          <p:cNvSpPr txBox="1"/>
          <p:nvPr/>
        </p:nvSpPr>
        <p:spPr>
          <a:xfrm>
            <a:off x="8938054" y="73688"/>
            <a:ext cx="3261239"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4" name="Picture 2" descr="No photo description available.">
            <a:hlinkClick r:id="rId3"/>
            <a:extLst>
              <a:ext uri="{FF2B5EF4-FFF2-40B4-BE49-F238E27FC236}">
                <a16:creationId xmlns:a16="http://schemas.microsoft.com/office/drawing/2014/main" id="{AFB87FAC-FDEC-54C3-5A78-7856D498A653}"/>
              </a:ext>
            </a:extLst>
          </p:cNvPr>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103077" y="85727"/>
            <a:ext cx="533895" cy="533895"/>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E416E16E-4663-DF45-FE36-401CA2037620}"/>
              </a:ext>
            </a:extLst>
          </p:cNvPr>
          <p:cNvSpPr txBox="1"/>
          <p:nvPr/>
        </p:nvSpPr>
        <p:spPr>
          <a:xfrm>
            <a:off x="8866849" y="121842"/>
            <a:ext cx="3309021"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I-75/SR 93 &amp; SR 884/Colonial Blvd. Interchange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Project No. 413065-1</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4" name="Group 33">
            <a:extLst>
              <a:ext uri="{FF2B5EF4-FFF2-40B4-BE49-F238E27FC236}">
                <a16:creationId xmlns:a16="http://schemas.microsoft.com/office/drawing/2014/main" id="{F4F1A6B6-F881-2E30-098F-49383090DBDF}"/>
              </a:ext>
            </a:extLst>
          </p:cNvPr>
          <p:cNvGrpSpPr/>
          <p:nvPr/>
        </p:nvGrpSpPr>
        <p:grpSpPr>
          <a:xfrm>
            <a:off x="740455" y="121842"/>
            <a:ext cx="2088907" cy="461665"/>
            <a:chOff x="732827" y="140153"/>
            <a:chExt cx="2088907" cy="461665"/>
          </a:xfrm>
        </p:grpSpPr>
        <p:sp>
          <p:nvSpPr>
            <p:cNvPr id="36" name="TextBox 35">
              <a:extLst>
                <a:ext uri="{FF2B5EF4-FFF2-40B4-BE49-F238E27FC236}">
                  <a16:creationId xmlns:a16="http://schemas.microsoft.com/office/drawing/2014/main" id="{43B21E9D-7CB5-1A80-AE14-E41718120C95}"/>
                </a:ext>
              </a:extLst>
            </p:cNvPr>
            <p:cNvSpPr txBox="1"/>
            <p:nvPr/>
          </p:nvSpPr>
          <p:spPr>
            <a:xfrm>
              <a:off x="1727488" y="140153"/>
              <a:ext cx="1094246" cy="461665"/>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rPr>
                <a:t>Communications</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Brian Bollas</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rPr>
                <a:t>(813) 262-8549</a:t>
              </a:r>
            </a:p>
          </p:txBody>
        </p:sp>
        <p:cxnSp>
          <p:nvCxnSpPr>
            <p:cNvPr id="38" name="Straight Connector 37">
              <a:extLst>
                <a:ext uri="{FF2B5EF4-FFF2-40B4-BE49-F238E27FC236}">
                  <a16:creationId xmlns:a16="http://schemas.microsoft.com/office/drawing/2014/main" id="{1243C454-309D-8E4F-75EB-D2E8677F5211}"/>
                </a:ext>
              </a:extLst>
            </p:cNvPr>
            <p:cNvCxnSpPr>
              <a:cxnSpLocks/>
            </p:cNvCxnSpPr>
            <p:nvPr/>
          </p:nvCxnSpPr>
          <p:spPr>
            <a:xfrm>
              <a:off x="1656283" y="209696"/>
              <a:ext cx="0" cy="3201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9C9CF95-2E0B-A711-66DE-6746125F3A99}"/>
                </a:ext>
              </a:extLst>
            </p:cNvPr>
            <p:cNvSpPr txBox="1"/>
            <p:nvPr/>
          </p:nvSpPr>
          <p:spPr>
            <a:xfrm>
              <a:off x="732827" y="140153"/>
              <a:ext cx="899253" cy="461665"/>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rPr>
                <a:t>Construction PM</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Calibri" panose="020F0502020204030204"/>
                  <a:ea typeface="+mn-ea"/>
                  <a:cs typeface="+mn-cs"/>
                </a:rPr>
                <a:t>David Jones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Calibri" panose="020F0502020204030204"/>
                  <a:ea typeface="+mn-ea"/>
                  <a:cs typeface="+mn-cs"/>
                </a:rPr>
                <a:t> (863) 519-2345</a:t>
              </a: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aphicFrame>
        <p:nvGraphicFramePr>
          <p:cNvPr id="12" name="Table 11">
            <a:extLst>
              <a:ext uri="{FF2B5EF4-FFF2-40B4-BE49-F238E27FC236}">
                <a16:creationId xmlns:a16="http://schemas.microsoft.com/office/drawing/2014/main" id="{2FE8E5CD-C65A-3568-3A63-AD3BA0A24D3F}"/>
              </a:ext>
            </a:extLst>
          </p:cNvPr>
          <p:cNvGraphicFramePr>
            <a:graphicFrameLocks noGrp="1"/>
          </p:cNvGraphicFramePr>
          <p:nvPr/>
        </p:nvGraphicFramePr>
        <p:xfrm>
          <a:off x="2569364" y="2751260"/>
          <a:ext cx="7073637" cy="3671699"/>
        </p:xfrm>
        <a:graphic>
          <a:graphicData uri="http://schemas.openxmlformats.org/drawingml/2006/table">
            <a:tbl>
              <a:tblPr/>
              <a:tblGrid>
                <a:gridCol w="1084047">
                  <a:extLst>
                    <a:ext uri="{9D8B030D-6E8A-4147-A177-3AD203B41FA5}">
                      <a16:colId xmlns:a16="http://schemas.microsoft.com/office/drawing/2014/main" val="3750377104"/>
                    </a:ext>
                  </a:extLst>
                </a:gridCol>
                <a:gridCol w="324049">
                  <a:extLst>
                    <a:ext uri="{9D8B030D-6E8A-4147-A177-3AD203B41FA5}">
                      <a16:colId xmlns:a16="http://schemas.microsoft.com/office/drawing/2014/main" val="4225872013"/>
                    </a:ext>
                  </a:extLst>
                </a:gridCol>
                <a:gridCol w="809363">
                  <a:extLst>
                    <a:ext uri="{9D8B030D-6E8A-4147-A177-3AD203B41FA5}">
                      <a16:colId xmlns:a16="http://schemas.microsoft.com/office/drawing/2014/main" val="3007036594"/>
                    </a:ext>
                  </a:extLst>
                </a:gridCol>
                <a:gridCol w="809363">
                  <a:extLst>
                    <a:ext uri="{9D8B030D-6E8A-4147-A177-3AD203B41FA5}">
                      <a16:colId xmlns:a16="http://schemas.microsoft.com/office/drawing/2014/main" val="1655646905"/>
                    </a:ext>
                  </a:extLst>
                </a:gridCol>
                <a:gridCol w="809363">
                  <a:extLst>
                    <a:ext uri="{9D8B030D-6E8A-4147-A177-3AD203B41FA5}">
                      <a16:colId xmlns:a16="http://schemas.microsoft.com/office/drawing/2014/main" val="3491021661"/>
                    </a:ext>
                  </a:extLst>
                </a:gridCol>
                <a:gridCol w="809363">
                  <a:extLst>
                    <a:ext uri="{9D8B030D-6E8A-4147-A177-3AD203B41FA5}">
                      <a16:colId xmlns:a16="http://schemas.microsoft.com/office/drawing/2014/main" val="468282229"/>
                    </a:ext>
                  </a:extLst>
                </a:gridCol>
                <a:gridCol w="809363">
                  <a:extLst>
                    <a:ext uri="{9D8B030D-6E8A-4147-A177-3AD203B41FA5}">
                      <a16:colId xmlns:a16="http://schemas.microsoft.com/office/drawing/2014/main" val="592264828"/>
                    </a:ext>
                  </a:extLst>
                </a:gridCol>
                <a:gridCol w="809363">
                  <a:extLst>
                    <a:ext uri="{9D8B030D-6E8A-4147-A177-3AD203B41FA5}">
                      <a16:colId xmlns:a16="http://schemas.microsoft.com/office/drawing/2014/main" val="1821388478"/>
                    </a:ext>
                  </a:extLst>
                </a:gridCol>
                <a:gridCol w="809363">
                  <a:extLst>
                    <a:ext uri="{9D8B030D-6E8A-4147-A177-3AD203B41FA5}">
                      <a16:colId xmlns:a16="http://schemas.microsoft.com/office/drawing/2014/main" val="1045303519"/>
                    </a:ext>
                  </a:extLst>
                </a:gridCol>
              </a:tblGrid>
              <a:tr h="798907">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5821F"/>
                          </a:solidFill>
                          <a:effectLst/>
                          <a:uLnTx/>
                          <a:uFillTx/>
                          <a:latin typeface="+mn-lt"/>
                          <a:ea typeface="+mn-ea"/>
                          <a:cs typeface="+mn-cs"/>
                        </a:rPr>
                        <a:t>Day-by-Day Performance Metrics</a:t>
                      </a:r>
                      <a:endParaRPr kumimoji="0" lang="en-US" sz="1400" b="0" i="0" u="none" strike="noStrike" kern="1200" cap="none" spc="0" normalizeH="0" baseline="0" noProof="0" dirty="0">
                        <a:ln>
                          <a:noFill/>
                        </a:ln>
                        <a:solidFill>
                          <a:srgbClr val="F5821F"/>
                        </a:solidFill>
                        <a:effectLst/>
                        <a:uLnTx/>
                        <a:uFillTx/>
                        <a:latin typeface="+mn-lt"/>
                        <a:ea typeface="+mn-ea"/>
                        <a:cs typeface="+mn-cs"/>
                      </a:endParaRPr>
                    </a:p>
                    <a:p>
                      <a:pPr algn="l" fontAlgn="b"/>
                      <a:r>
                        <a:rPr lang="en-US" sz="700" b="0" i="0" u="none" strike="noStrike" dirty="0">
                          <a:solidFill>
                            <a:srgbClr val="243C80"/>
                          </a:solidFill>
                          <a:effectLst/>
                          <a:latin typeface="Calibri" panose="020F0502020204030204" pitchFamily="34" charset="0"/>
                        </a:rPr>
                        <a:t> </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US" sz="700" b="0" i="0" u="none" strike="noStrike" dirty="0">
                        <a:solidFill>
                          <a:srgbClr val="000000"/>
                        </a:solidFill>
                        <a:effectLst/>
                        <a:latin typeface="Calibri" panose="020F0502020204030204" pitchFamily="34" charset="0"/>
                      </a:endParaRPr>
                    </a:p>
                  </a:txBody>
                  <a:tcPr marL="5903" marR="5903" marT="5903" marB="0" anchor="b">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1600" b="1" i="0" u="none" strike="noStrike" dirty="0">
                        <a:solidFill>
                          <a:srgbClr val="F5821F"/>
                        </a:solidFill>
                        <a:effectLst/>
                        <a:latin typeface="+mn-lt"/>
                        <a:cs typeface="Segoe UI" panose="020B0502040204020203" pitchFamily="34" charset="0"/>
                      </a:endParaRPr>
                    </a:p>
                  </a:txBody>
                  <a:tcPr marL="5903" marR="5903" marT="590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fontAlgn="b"/>
                      <a:endParaRPr lang="en-US" sz="1600" b="1" i="0" u="none" strike="noStrike" dirty="0">
                        <a:solidFill>
                          <a:srgbClr val="F5821F"/>
                        </a:solidFill>
                        <a:effectLst/>
                        <a:latin typeface="+mn-lt"/>
                        <a:cs typeface="Segoe UI" panose="020B0502040204020203" pitchFamily="34" charset="0"/>
                      </a:endParaRPr>
                    </a:p>
                  </a:txBody>
                  <a:tcPr marL="5903" marR="5903" marT="590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fontAlgn="b"/>
                      <a:endParaRPr lang="en-US" sz="1600" b="1" i="0" u="none" strike="noStrike" dirty="0">
                        <a:solidFill>
                          <a:srgbClr val="F5821F"/>
                        </a:solidFill>
                        <a:effectLst/>
                        <a:latin typeface="+mn-lt"/>
                        <a:cs typeface="Segoe UI" panose="020B0502040204020203" pitchFamily="34" charset="0"/>
                      </a:endParaRPr>
                    </a:p>
                  </a:txBody>
                  <a:tcPr marL="5903" marR="5903" marT="590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fontAlgn="b"/>
                      <a:endParaRPr lang="en-US" sz="1600" b="1" i="0" u="none" strike="noStrike" dirty="0">
                        <a:solidFill>
                          <a:srgbClr val="F5821F"/>
                        </a:solidFill>
                        <a:effectLst/>
                        <a:latin typeface="+mn-lt"/>
                        <a:cs typeface="Segoe UI" panose="020B0502040204020203" pitchFamily="34" charset="0"/>
                      </a:endParaRPr>
                    </a:p>
                  </a:txBody>
                  <a:tcPr marL="5903" marR="5903" marT="5903"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537531"/>
                  </a:ext>
                </a:extLst>
              </a:tr>
              <a:tr h="345309">
                <a:tc>
                  <a:txBody>
                    <a:bodyPr/>
                    <a:lstStyle/>
                    <a:p>
                      <a:pPr algn="ctr" fontAlgn="ctr">
                        <a:lnSpc>
                          <a:spcPts val="1000"/>
                        </a:lnSpc>
                      </a:pPr>
                      <a:r>
                        <a:rPr lang="en-US" sz="1200" b="1" i="0" u="none" strike="noStrike" dirty="0">
                          <a:solidFill>
                            <a:schemeClr val="bg1"/>
                          </a:solidFill>
                          <a:effectLst/>
                          <a:latin typeface="+mn-lt"/>
                        </a:rPr>
                        <a:t>METRIC              </a:t>
                      </a:r>
                      <a:r>
                        <a:rPr lang="en-US" sz="1200" b="1" i="0" u="none" strike="noStrike" dirty="0">
                          <a:solidFill>
                            <a:schemeClr val="bg1"/>
                          </a:solidFill>
                          <a:effectLst/>
                          <a:latin typeface="+mn-lt"/>
                          <a:sym typeface="Wingdings 3" panose="05040102010807070707" pitchFamily="18" charset="2"/>
                        </a:rPr>
                        <a:t></a:t>
                      </a:r>
                      <a:endParaRPr lang="en-US" sz="1200" b="1" i="0" u="none" strike="noStrike" dirty="0">
                        <a:solidFill>
                          <a:schemeClr val="bg1"/>
                        </a:solidFill>
                        <a:effectLst/>
                        <a:latin typeface="+mn-lt"/>
                      </a:endParaRPr>
                    </a:p>
                  </a:txBody>
                  <a:tcPr marL="5903" marR="5903" marT="182880" marB="0" anchor="ctr">
                    <a:lnL w="12700" cap="flat" cmpd="sng" algn="ctr">
                      <a:solidFill>
                        <a:schemeClr val="bg1">
                          <a:lumMod val="7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C80"/>
                    </a:solidFill>
                  </a:tcPr>
                </a:tc>
                <a:tc>
                  <a:txBody>
                    <a:bodyPr/>
                    <a:lstStyle/>
                    <a:p>
                      <a:pPr algn="ctr" fontAlgn="ctr"/>
                      <a:r>
                        <a:rPr lang="en-US" sz="1000" b="1" i="0" u="none" strike="noStrike" dirty="0">
                          <a:solidFill>
                            <a:schemeClr val="bg1"/>
                          </a:solidFill>
                          <a:effectLst/>
                          <a:latin typeface="+mn-lt"/>
                        </a:rPr>
                        <a:t>DIR</a:t>
                      </a:r>
                    </a:p>
                  </a:txBody>
                  <a:tcPr marL="5903" marR="5903" marT="5903" marB="0" anchor="ctr">
                    <a:lnL w="31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243C80"/>
                    </a:solidFill>
                  </a:tcPr>
                </a:tc>
                <a:tc>
                  <a:txBody>
                    <a:bodyPr/>
                    <a:lstStyle/>
                    <a:p>
                      <a:pPr algn="ctr" fontAlgn="ctr"/>
                      <a:r>
                        <a:rPr lang="en-US" sz="1000" b="1" i="0" u="none" strike="noStrike" dirty="0">
                          <a:solidFill>
                            <a:srgbClr val="FFFFFF"/>
                          </a:solidFill>
                          <a:effectLst/>
                          <a:latin typeface="+mn-lt"/>
                        </a:rPr>
                        <a:t>Sun (4/9)</a:t>
                      </a:r>
                    </a:p>
                  </a:txBody>
                  <a:tcPr marL="5903" marR="5903" marT="5903" marB="0" anchor="ctr">
                    <a:lnL w="19050" cap="flat" cmpd="sng" algn="ctr">
                      <a:no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395EC7"/>
                    </a:solidFill>
                  </a:tcPr>
                </a:tc>
                <a:tc>
                  <a:txBody>
                    <a:bodyPr/>
                    <a:lstStyle/>
                    <a:p>
                      <a:pPr algn="ctr" fontAlgn="ctr"/>
                      <a:r>
                        <a:rPr lang="en-US" sz="1000" b="1" i="0" u="none" strike="noStrike" dirty="0">
                          <a:solidFill>
                            <a:srgbClr val="FFFFFF"/>
                          </a:solidFill>
                          <a:effectLst/>
                          <a:latin typeface="+mn-lt"/>
                        </a:rPr>
                        <a:t>Mon (4/10)</a:t>
                      </a:r>
                    </a:p>
                  </a:txBody>
                  <a:tcPr marL="5903" marR="5903" marT="5903" marB="0" anchor="ctr">
                    <a:lnL>
                      <a:noFill/>
                    </a:lnL>
                    <a:lnR>
                      <a:noFill/>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243C80"/>
                    </a:solidFill>
                  </a:tcPr>
                </a:tc>
                <a:tc>
                  <a:txBody>
                    <a:bodyPr/>
                    <a:lstStyle/>
                    <a:p>
                      <a:pPr algn="ctr" fontAlgn="ctr"/>
                      <a:r>
                        <a:rPr lang="en-US" sz="1000" b="1" i="0" u="none" strike="noStrike" dirty="0">
                          <a:solidFill>
                            <a:srgbClr val="FFFFFF"/>
                          </a:solidFill>
                          <a:effectLst/>
                          <a:latin typeface="+mn-lt"/>
                        </a:rPr>
                        <a:t>Tue (4/11)</a:t>
                      </a:r>
                    </a:p>
                  </a:txBody>
                  <a:tcPr marL="5903" marR="5903" marT="5903" marB="0" anchor="ctr">
                    <a:lnL>
                      <a:noFill/>
                    </a:lnL>
                    <a:lnR>
                      <a:noFill/>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243C80"/>
                    </a:solidFill>
                  </a:tcPr>
                </a:tc>
                <a:tc>
                  <a:txBody>
                    <a:bodyPr/>
                    <a:lstStyle/>
                    <a:p>
                      <a:pPr algn="ctr" fontAlgn="ctr"/>
                      <a:r>
                        <a:rPr lang="en-US" sz="1000" b="1" i="0" u="none" strike="noStrike" dirty="0">
                          <a:solidFill>
                            <a:srgbClr val="FFFFFF"/>
                          </a:solidFill>
                          <a:effectLst/>
                          <a:latin typeface="+mn-lt"/>
                        </a:rPr>
                        <a:t>Wed (4/12)</a:t>
                      </a:r>
                    </a:p>
                  </a:txBody>
                  <a:tcPr marL="5903" marR="5903" marT="5903" marB="0" anchor="ctr">
                    <a:lnL>
                      <a:noFill/>
                    </a:lnL>
                    <a:lnR>
                      <a:noFill/>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243C80"/>
                    </a:solidFill>
                  </a:tcPr>
                </a:tc>
                <a:tc>
                  <a:txBody>
                    <a:bodyPr/>
                    <a:lstStyle/>
                    <a:p>
                      <a:pPr algn="ctr" fontAlgn="ctr"/>
                      <a:r>
                        <a:rPr lang="en-US" sz="1000" b="1" i="0" u="none" strike="noStrike" dirty="0">
                          <a:solidFill>
                            <a:srgbClr val="FFFFFF"/>
                          </a:solidFill>
                          <a:effectLst/>
                          <a:latin typeface="+mn-lt"/>
                        </a:rPr>
                        <a:t>Thu (4/13)</a:t>
                      </a:r>
                    </a:p>
                  </a:txBody>
                  <a:tcPr marL="5903" marR="5903" marT="5903" marB="0" anchor="ctr">
                    <a:lnL>
                      <a:noFill/>
                    </a:lnL>
                    <a:lnR>
                      <a:noFill/>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243C80"/>
                    </a:solidFill>
                  </a:tcPr>
                </a:tc>
                <a:tc>
                  <a:txBody>
                    <a:bodyPr/>
                    <a:lstStyle/>
                    <a:p>
                      <a:pPr algn="ctr" fontAlgn="ctr"/>
                      <a:r>
                        <a:rPr lang="en-US" sz="1000" b="1" i="0" u="none" strike="noStrike" dirty="0">
                          <a:solidFill>
                            <a:srgbClr val="FFFFFF"/>
                          </a:solidFill>
                          <a:effectLst/>
                          <a:latin typeface="+mn-lt"/>
                        </a:rPr>
                        <a:t>Fri (4/14)</a:t>
                      </a:r>
                    </a:p>
                  </a:txBody>
                  <a:tcPr marL="5903" marR="5903" marT="5903" marB="0" anchor="ctr">
                    <a:lnL>
                      <a:noFill/>
                    </a:lnL>
                    <a:lnR>
                      <a:noFill/>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243C80"/>
                    </a:solidFill>
                  </a:tcPr>
                </a:tc>
                <a:tc>
                  <a:txBody>
                    <a:bodyPr/>
                    <a:lstStyle/>
                    <a:p>
                      <a:pPr algn="ctr" fontAlgn="ctr"/>
                      <a:r>
                        <a:rPr lang="en-US" sz="1000" b="1" i="0" u="none" strike="noStrike" dirty="0">
                          <a:solidFill>
                            <a:srgbClr val="FFFFFF"/>
                          </a:solidFill>
                          <a:effectLst/>
                          <a:latin typeface="+mn-lt"/>
                        </a:rPr>
                        <a:t>Sat (4/15)</a:t>
                      </a:r>
                    </a:p>
                  </a:txBody>
                  <a:tcPr marL="5903" marR="5903" marT="5903"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395EC7"/>
                    </a:solidFill>
                  </a:tcPr>
                </a:tc>
                <a:extLst>
                  <a:ext uri="{0D108BD9-81ED-4DB2-BD59-A6C34878D82A}">
                    <a16:rowId xmlns:a16="http://schemas.microsoft.com/office/drawing/2014/main" val="206160571"/>
                  </a:ext>
                </a:extLst>
              </a:tr>
              <a:tr h="307495">
                <a:tc rowSpan="2">
                  <a:txBody>
                    <a:bodyPr/>
                    <a:lstStyle/>
                    <a:p>
                      <a:pPr algn="ctr" fontAlgn="ctr"/>
                      <a:r>
                        <a:rPr lang="en-US" sz="1100" b="0" i="0" u="none" strike="noStrike" dirty="0">
                          <a:solidFill>
                            <a:schemeClr val="bg1"/>
                          </a:solidFill>
                          <a:effectLst/>
                          <a:latin typeface="+mn-lt"/>
                        </a:rPr>
                        <a:t>Avg. Speed</a:t>
                      </a:r>
                    </a:p>
                    <a:p>
                      <a:pPr algn="ctr" fontAlgn="ctr"/>
                      <a:r>
                        <a:rPr lang="en-US" sz="1100" b="0" i="0" u="none" strike="noStrike" dirty="0">
                          <a:solidFill>
                            <a:schemeClr val="bg1"/>
                          </a:solidFill>
                          <a:effectLst/>
                          <a:latin typeface="+mn-lt"/>
                        </a:rPr>
                        <a:t>(mph)</a:t>
                      </a:r>
                    </a:p>
                  </a:txBody>
                  <a:tcPr marL="5903" marR="5903" marT="590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243C80"/>
                    </a:solidFill>
                  </a:tcPr>
                </a:tc>
                <a:tc>
                  <a:txBody>
                    <a:bodyPr/>
                    <a:lstStyle/>
                    <a:p>
                      <a:pPr algn="ctr" fontAlgn="ctr"/>
                      <a:r>
                        <a:rPr lang="en-US" sz="1200" b="0" i="0" u="none" strike="noStrike" dirty="0">
                          <a:solidFill>
                            <a:schemeClr val="bg1"/>
                          </a:solidFill>
                          <a:effectLst/>
                          <a:latin typeface="+mn-lt"/>
                        </a:rPr>
                        <a:t>EB</a:t>
                      </a:r>
                    </a:p>
                  </a:txBody>
                  <a:tcPr marL="5903" marR="5903" marT="5903"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5821F"/>
                    </a:solidFill>
                  </a:tcPr>
                </a:tc>
                <a:tc>
                  <a:txBody>
                    <a:bodyPr/>
                    <a:lstStyle/>
                    <a:p>
                      <a:pPr algn="ctr" fontAlgn="ctr"/>
                      <a:r>
                        <a:rPr lang="en-US" sz="1200" b="0" i="0" u="none" strike="noStrike" dirty="0">
                          <a:solidFill>
                            <a:srgbClr val="000000"/>
                          </a:solidFill>
                          <a:effectLst/>
                          <a:latin typeface="+mn-lt"/>
                        </a:rPr>
                        <a:t>36.1</a:t>
                      </a:r>
                      <a:endParaRPr lang="en-US" sz="1200" b="1" i="0" u="none" strike="noStrike" dirty="0">
                        <a:solidFill>
                          <a:srgbClr val="000000"/>
                        </a:solidFill>
                        <a:effectLst/>
                        <a:latin typeface="+mn-lt"/>
                      </a:endParaRPr>
                    </a:p>
                  </a:txBody>
                  <a:tcPr marL="5903" marR="5903" marT="5903"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30.5</a:t>
                      </a:r>
                      <a:endParaRPr lang="en-US" sz="1200" b="1" i="0" u="none" strike="noStrike" dirty="0">
                        <a:solidFill>
                          <a:srgbClr val="000000"/>
                        </a:solidFill>
                        <a:effectLst/>
                        <a:latin typeface="+mn-lt"/>
                      </a:endParaRP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30.2</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200" b="1" i="0" u="none" strike="noStrike" dirty="0">
                          <a:solidFill>
                            <a:schemeClr val="tx1"/>
                          </a:solidFill>
                          <a:effectLst/>
                          <a:latin typeface="+mn-lt"/>
                        </a:rPr>
                        <a:t>26.9</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mn-lt"/>
                        </a:rPr>
                        <a:t>30.4</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28.0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33.1</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97330590"/>
                  </a:ext>
                </a:extLst>
              </a:tr>
              <a:tr h="307495">
                <a:tc vMerge="1">
                  <a:txBody>
                    <a:bodyPr/>
                    <a:lstStyle/>
                    <a:p>
                      <a:pPr algn="ctr" fontAlgn="ctr"/>
                      <a:endParaRPr lang="en-US" sz="1600" b="1" i="0" u="none" strike="noStrike" dirty="0">
                        <a:solidFill>
                          <a:schemeClr val="bg1"/>
                        </a:solidFill>
                        <a:effectLst/>
                        <a:latin typeface="+mn-lt"/>
                      </a:endParaRPr>
                    </a:p>
                  </a:txBody>
                  <a:tcPr marL="5903" marR="5903" marT="5903"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5821F"/>
                    </a:solidFill>
                  </a:tcPr>
                </a:tc>
                <a:tc>
                  <a:txBody>
                    <a:bodyPr/>
                    <a:lstStyle/>
                    <a:p>
                      <a:pPr algn="ctr" fontAlgn="ctr"/>
                      <a:r>
                        <a:rPr lang="en-US" sz="1200" b="0" i="0" u="none" strike="noStrike" dirty="0">
                          <a:solidFill>
                            <a:schemeClr val="bg1"/>
                          </a:solidFill>
                          <a:effectLst/>
                          <a:latin typeface="+mn-lt"/>
                        </a:rPr>
                        <a:t>WB</a:t>
                      </a:r>
                    </a:p>
                  </a:txBody>
                  <a:tcPr marL="5903" marR="5903" marT="5903"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5821F"/>
                    </a:solidFill>
                  </a:tcPr>
                </a:tc>
                <a:tc>
                  <a:txBody>
                    <a:bodyPr/>
                    <a:lstStyle/>
                    <a:p>
                      <a:pPr algn="ctr" fontAlgn="ctr"/>
                      <a:r>
                        <a:rPr lang="en-US" sz="1200" b="0" i="0" u="none" strike="noStrike" dirty="0">
                          <a:solidFill>
                            <a:srgbClr val="000000"/>
                          </a:solidFill>
                          <a:effectLst/>
                          <a:latin typeface="+mn-lt"/>
                        </a:rPr>
                        <a:t>35.1</a:t>
                      </a:r>
                      <a:endParaRPr lang="en-US" sz="1200" b="1" i="0" u="none" strike="noStrike" dirty="0">
                        <a:solidFill>
                          <a:srgbClr val="000000"/>
                        </a:solidFill>
                        <a:effectLst/>
                        <a:latin typeface="+mn-lt"/>
                      </a:endParaRPr>
                    </a:p>
                  </a:txBody>
                  <a:tcPr marL="5903" marR="5903" marT="5903"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29.0</a:t>
                      </a:r>
                      <a:endParaRPr lang="en-US" sz="1200" b="1" i="0" u="none" strike="noStrike" dirty="0">
                        <a:solidFill>
                          <a:srgbClr val="000000"/>
                        </a:solidFill>
                        <a:effectLst/>
                        <a:latin typeface="+mn-lt"/>
                      </a:endParaRP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1" i="0" u="none" strike="noStrike" dirty="0">
                          <a:solidFill>
                            <a:srgbClr val="000000"/>
                          </a:solidFill>
                          <a:effectLst/>
                          <a:latin typeface="+mn-lt"/>
                        </a:rPr>
                        <a:t>23.5</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chemeClr val="tx1"/>
                          </a:solidFill>
                          <a:effectLst/>
                          <a:latin typeface="+mn-lt"/>
                        </a:rPr>
                        <a:t>25.7</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27.4</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24.0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29.7</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92052414"/>
                  </a:ext>
                </a:extLst>
              </a:tr>
              <a:tr h="307495">
                <a:tc rowSpan="2">
                  <a:txBody>
                    <a:bodyPr/>
                    <a:lstStyle/>
                    <a:p>
                      <a:pPr algn="ctr" fontAlgn="ctr"/>
                      <a:r>
                        <a:rPr lang="en-US" sz="1100" b="0" i="0" u="none" strike="noStrike" dirty="0">
                          <a:solidFill>
                            <a:schemeClr val="bg1"/>
                          </a:solidFill>
                          <a:effectLst/>
                          <a:latin typeface="+mn-lt"/>
                        </a:rPr>
                        <a:t>Avg. TT</a:t>
                      </a:r>
                    </a:p>
                    <a:p>
                      <a:pPr algn="ctr" fontAlgn="ctr"/>
                      <a:r>
                        <a:rPr lang="en-US" sz="1100" b="0" i="0" u="none" strike="noStrike" dirty="0">
                          <a:solidFill>
                            <a:schemeClr val="bg1"/>
                          </a:solidFill>
                          <a:effectLst/>
                          <a:latin typeface="+mn-lt"/>
                        </a:rPr>
                        <a:t>(min)</a:t>
                      </a:r>
                    </a:p>
                  </a:txBody>
                  <a:tcPr marL="5903" marR="5903" marT="590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243C80"/>
                    </a:solidFill>
                  </a:tcPr>
                </a:tc>
                <a:tc>
                  <a:txBody>
                    <a:bodyPr/>
                    <a:lstStyle/>
                    <a:p>
                      <a:pPr algn="ctr" fontAlgn="ctr"/>
                      <a:r>
                        <a:rPr lang="en-US" sz="1200" b="0" i="0" u="none" strike="noStrike" dirty="0">
                          <a:solidFill>
                            <a:schemeClr val="bg1"/>
                          </a:solidFill>
                          <a:effectLst/>
                          <a:latin typeface="+mn-lt"/>
                        </a:rPr>
                        <a:t>EB</a:t>
                      </a:r>
                    </a:p>
                  </a:txBody>
                  <a:tcPr marL="5903" marR="5903" marT="5903"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F5821F"/>
                    </a:solidFill>
                  </a:tcPr>
                </a:tc>
                <a:tc>
                  <a:txBody>
                    <a:bodyPr/>
                    <a:lstStyle/>
                    <a:p>
                      <a:pPr algn="ctr" fontAlgn="ctr"/>
                      <a:r>
                        <a:rPr lang="en-US" sz="1200" b="0" i="0" u="none" strike="noStrike" dirty="0">
                          <a:solidFill>
                            <a:srgbClr val="000000"/>
                          </a:solidFill>
                          <a:effectLst/>
                          <a:latin typeface="+mn-lt"/>
                        </a:rPr>
                        <a:t>5.79</a:t>
                      </a:r>
                      <a:endParaRPr lang="en-US" sz="1200" b="1" i="0" u="none" strike="noStrike" dirty="0">
                        <a:solidFill>
                          <a:srgbClr val="000000"/>
                        </a:solidFill>
                        <a:effectLst/>
                        <a:latin typeface="+mn-lt"/>
                      </a:endParaRPr>
                    </a:p>
                  </a:txBody>
                  <a:tcPr marL="5903" marR="5903" marT="5903"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6.89</a:t>
                      </a:r>
                      <a:endParaRPr lang="en-US" sz="1200" b="1" i="0" u="none" strike="noStrike" dirty="0">
                        <a:solidFill>
                          <a:srgbClr val="000000"/>
                        </a:solidFill>
                        <a:effectLst/>
                        <a:latin typeface="+mn-lt"/>
                      </a:endParaRP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6.97</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solidFill>
                            <a:schemeClr val="tx1"/>
                          </a:solidFill>
                          <a:effectLst/>
                          <a:latin typeface="+mn-lt"/>
                        </a:rPr>
                        <a:t>7.81</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mn-lt"/>
                        </a:rPr>
                        <a:t>6.93</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7.5</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6.36</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925035111"/>
                  </a:ext>
                </a:extLst>
              </a:tr>
              <a:tr h="307495">
                <a:tc vMerge="1">
                  <a:txBody>
                    <a:bodyPr/>
                    <a:lstStyle/>
                    <a:p>
                      <a:pPr algn="ctr" fontAlgn="b"/>
                      <a:endParaRPr lang="en-US" sz="1600" b="1" i="0" u="none" strike="noStrike" dirty="0">
                        <a:solidFill>
                          <a:schemeClr val="bg1"/>
                        </a:solidFill>
                        <a:effectLst/>
                        <a:latin typeface="+mn-lt"/>
                      </a:endParaRPr>
                    </a:p>
                  </a:txBody>
                  <a:tcPr marL="5903" marR="5903" marT="5903"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C80"/>
                    </a:solidFill>
                  </a:tcPr>
                </a:tc>
                <a:tc>
                  <a:txBody>
                    <a:bodyPr/>
                    <a:lstStyle/>
                    <a:p>
                      <a:pPr algn="ctr" fontAlgn="b"/>
                      <a:r>
                        <a:rPr lang="en-US" sz="1200" b="0" i="0" u="none" strike="noStrike" dirty="0">
                          <a:solidFill>
                            <a:schemeClr val="bg1"/>
                          </a:solidFill>
                          <a:effectLst/>
                          <a:latin typeface="+mn-lt"/>
                        </a:rPr>
                        <a:t>WB</a:t>
                      </a:r>
                    </a:p>
                  </a:txBody>
                  <a:tcPr marL="5903" marR="5903" marT="5903" marB="0" anchor="ctr">
                    <a:lnL w="12700" cap="flat" cmpd="sng" algn="ctr">
                      <a:no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5821F"/>
                    </a:solidFill>
                  </a:tcPr>
                </a:tc>
                <a:tc>
                  <a:txBody>
                    <a:bodyPr/>
                    <a:lstStyle/>
                    <a:p>
                      <a:pPr algn="ctr" fontAlgn="ctr"/>
                      <a:r>
                        <a:rPr lang="en-US" sz="1200" b="0" i="0" u="none" strike="noStrike" dirty="0">
                          <a:solidFill>
                            <a:srgbClr val="000000"/>
                          </a:solidFill>
                          <a:effectLst/>
                          <a:latin typeface="+mn-lt"/>
                        </a:rPr>
                        <a:t>5.99</a:t>
                      </a:r>
                      <a:endParaRPr lang="en-US" sz="1200" b="1" i="0" u="none" strike="noStrike" dirty="0">
                        <a:solidFill>
                          <a:srgbClr val="000000"/>
                        </a:solidFill>
                        <a:effectLst/>
                        <a:latin typeface="+mn-lt"/>
                      </a:endParaRPr>
                    </a:p>
                  </a:txBody>
                  <a:tcPr marL="5903" marR="5903" marT="5903" marB="0" anchor="ctr">
                    <a:lnL>
                      <a:noFill/>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7.25</a:t>
                      </a:r>
                      <a:endParaRPr lang="en-US" sz="1200" b="1" i="0" u="none" strike="noStrike" dirty="0">
                        <a:solidFill>
                          <a:srgbClr val="000000"/>
                        </a:solidFill>
                        <a:effectLst/>
                        <a:latin typeface="+mn-lt"/>
                      </a:endParaRP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1" i="0" u="none" strike="noStrike" dirty="0">
                          <a:solidFill>
                            <a:srgbClr val="000000"/>
                          </a:solidFill>
                          <a:effectLst/>
                          <a:latin typeface="+mn-lt"/>
                        </a:rPr>
                        <a:t>8.95</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chemeClr val="tx1"/>
                          </a:solidFill>
                          <a:effectLst/>
                          <a:latin typeface="+mn-lt"/>
                        </a:rPr>
                        <a:t>8.17</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7.68</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8.75</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200" b="0" i="0" u="none" strike="noStrike" dirty="0">
                          <a:solidFill>
                            <a:srgbClr val="000000"/>
                          </a:solidFill>
                          <a:effectLst/>
                          <a:latin typeface="+mn-lt"/>
                        </a:rPr>
                        <a:t>8.16</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53378126"/>
                  </a:ext>
                </a:extLst>
              </a:tr>
              <a:tr h="307495">
                <a:tc rowSpan="2">
                  <a:txBody>
                    <a:bodyPr/>
                    <a:lstStyle/>
                    <a:p>
                      <a:pPr algn="ctr" fontAlgn="ctr"/>
                      <a:r>
                        <a:rPr lang="en-US" sz="1100" b="0" i="0" u="none" strike="noStrike" dirty="0">
                          <a:solidFill>
                            <a:schemeClr val="bg1"/>
                          </a:solidFill>
                          <a:effectLst/>
                          <a:latin typeface="+mn-lt"/>
                        </a:rPr>
                        <a:t>Total Cost</a:t>
                      </a:r>
                    </a:p>
                    <a:p>
                      <a:pPr algn="ctr" fontAlgn="ctr"/>
                      <a:r>
                        <a:rPr lang="en-US" sz="1100" b="0" i="0" u="none" strike="noStrike" dirty="0">
                          <a:solidFill>
                            <a:schemeClr val="bg1"/>
                          </a:solidFill>
                          <a:effectLst/>
                          <a:latin typeface="+mn-lt"/>
                        </a:rPr>
                        <a:t>(dollars)</a:t>
                      </a:r>
                    </a:p>
                  </a:txBody>
                  <a:tcPr marL="5903" marR="5903" marT="590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243C80"/>
                    </a:solidFill>
                  </a:tcPr>
                </a:tc>
                <a:tc>
                  <a:txBody>
                    <a:bodyPr/>
                    <a:lstStyle/>
                    <a:p>
                      <a:pPr algn="ctr" fontAlgn="ctr"/>
                      <a:r>
                        <a:rPr lang="en-US" sz="1200" b="0" i="0" u="none" strike="noStrike" dirty="0">
                          <a:solidFill>
                            <a:schemeClr val="bg1"/>
                          </a:solidFill>
                          <a:effectLst/>
                          <a:latin typeface="+mn-lt"/>
                        </a:rPr>
                        <a:t>EB</a:t>
                      </a:r>
                    </a:p>
                  </a:txBody>
                  <a:tcPr marL="5903" marR="5903" marT="5903" marB="0" anchor="ctr">
                    <a:lnL w="12700" cap="flat" cmpd="sng" algn="ctr">
                      <a:no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821F"/>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dirty="0">
                          <a:solidFill>
                            <a:srgbClr val="000000"/>
                          </a:solidFill>
                          <a:effectLst/>
                          <a:latin typeface="+mn-lt"/>
                        </a:rPr>
                        <a:t>$19.3K</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mn-lt"/>
                        </a:rPr>
                        <a:t>$5.9K</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chemeClr val="tx1"/>
                          </a:solidFill>
                          <a:effectLst/>
                          <a:latin typeface="+mn-lt"/>
                        </a:rPr>
                        <a:t>$11.6K</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mn-lt"/>
                        </a:rPr>
                        <a:t>$6.1K</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mn-lt"/>
                        </a:rPr>
                        <a:t>$12.5K</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784622"/>
                  </a:ext>
                </a:extLst>
              </a:tr>
              <a:tr h="269477">
                <a:tc vMerge="1">
                  <a:txBody>
                    <a:bodyPr/>
                    <a:lstStyle/>
                    <a:p>
                      <a:pPr algn="ctr" fontAlgn="ctr"/>
                      <a:endParaRPr lang="en-US" sz="1200" b="0" i="0" u="none" strike="noStrike" dirty="0">
                        <a:solidFill>
                          <a:schemeClr val="bg1"/>
                        </a:solidFill>
                        <a:effectLst/>
                        <a:latin typeface="+mn-lt"/>
                      </a:endParaRPr>
                    </a:p>
                  </a:txBody>
                  <a:tcPr marL="5903" marR="5903" marT="590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0" i="0" u="none" strike="noStrike" dirty="0">
                          <a:solidFill>
                            <a:schemeClr val="bg1"/>
                          </a:solidFill>
                          <a:effectLst/>
                          <a:latin typeface="+mn-lt"/>
                        </a:rPr>
                        <a:t>WB</a:t>
                      </a:r>
                    </a:p>
                  </a:txBody>
                  <a:tcPr marL="5903" marR="5903" marT="5903" marB="0" anchor="ctr">
                    <a:lnL w="12700" cap="flat" cmpd="sng" algn="ctr">
                      <a:no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5821F"/>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1" i="0" u="none" strike="noStrike" dirty="0">
                          <a:solidFill>
                            <a:srgbClr val="000000"/>
                          </a:solidFill>
                          <a:effectLst/>
                          <a:latin typeface="+mn-lt"/>
                        </a:rPr>
                        <a:t>$16.1K</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chemeClr val="tx1"/>
                          </a:solidFill>
                          <a:effectLst/>
                          <a:latin typeface="+mn-lt"/>
                        </a:rPr>
                        <a:t>$6.0K</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$4.0K</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$12.1K</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74307331"/>
                  </a:ext>
                </a:extLst>
              </a:tr>
              <a:tr h="307495">
                <a:tc rowSpan="2">
                  <a:txBody>
                    <a:bodyPr/>
                    <a:lstStyle/>
                    <a:p>
                      <a:pPr algn="ctr" fontAlgn="ctr"/>
                      <a:r>
                        <a:rPr lang="en-US" sz="1100" b="0" i="0" u="none" strike="noStrike" dirty="0">
                          <a:solidFill>
                            <a:schemeClr val="bg1"/>
                          </a:solidFill>
                          <a:effectLst/>
                          <a:latin typeface="+mn-lt"/>
                        </a:rPr>
                        <a:t>Veh.-hr. of Delay</a:t>
                      </a:r>
                    </a:p>
                    <a:p>
                      <a:pPr algn="ctr" fontAlgn="ctr"/>
                      <a:r>
                        <a:rPr lang="en-US" sz="1100" b="0" i="0" u="none" strike="noStrike" dirty="0">
                          <a:solidFill>
                            <a:schemeClr val="bg1"/>
                          </a:solidFill>
                          <a:effectLst/>
                          <a:latin typeface="+mn-lt"/>
                        </a:rPr>
                        <a:t>(hours)</a:t>
                      </a:r>
                    </a:p>
                  </a:txBody>
                  <a:tcPr marL="5903" marR="5903" marT="590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43C80"/>
                    </a:solidFill>
                  </a:tcPr>
                </a:tc>
                <a:tc>
                  <a:txBody>
                    <a:bodyPr/>
                    <a:lstStyle/>
                    <a:p>
                      <a:pPr algn="ctr" fontAlgn="ctr"/>
                      <a:r>
                        <a:rPr lang="en-US" sz="1200" b="0" i="0" u="none" strike="noStrike" dirty="0">
                          <a:solidFill>
                            <a:schemeClr val="bg1"/>
                          </a:solidFill>
                          <a:effectLst/>
                          <a:latin typeface="+mn-lt"/>
                        </a:rPr>
                        <a:t>EB</a:t>
                      </a:r>
                    </a:p>
                  </a:txBody>
                  <a:tcPr marL="5903" marR="5903" marT="5903" marB="0" anchor="ctr">
                    <a:lnL w="12700" cap="flat" cmpd="sng" algn="ctr">
                      <a:no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821F"/>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dirty="0">
                          <a:solidFill>
                            <a:srgbClr val="000000"/>
                          </a:solidFill>
                          <a:effectLst/>
                          <a:latin typeface="+mn-lt"/>
                        </a:rPr>
                        <a:t>637</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mn-lt"/>
                        </a:rPr>
                        <a:t>194</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chemeClr val="tx1"/>
                          </a:solidFill>
                          <a:effectLst/>
                          <a:latin typeface="+mn-lt"/>
                        </a:rPr>
                        <a:t>384</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mn-lt"/>
                        </a:rPr>
                        <a:t>233</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mn-lt"/>
                        </a:rPr>
                        <a:t>414</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4458708"/>
                  </a:ext>
                </a:extLst>
              </a:tr>
              <a:tr h="307495">
                <a:tc vMerge="1">
                  <a:txBody>
                    <a:bodyPr/>
                    <a:lstStyle/>
                    <a:p>
                      <a:pPr algn="ctr" fontAlgn="ctr"/>
                      <a:endParaRPr lang="en-US" sz="1200" b="0" i="0" u="none" strike="noStrike" dirty="0">
                        <a:solidFill>
                          <a:schemeClr val="bg1"/>
                        </a:solidFill>
                        <a:effectLst/>
                        <a:latin typeface="+mn-lt"/>
                      </a:endParaRPr>
                    </a:p>
                  </a:txBody>
                  <a:tcPr marL="5903" marR="5903" marT="5903"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200" b="0" i="0" u="none" strike="noStrike" dirty="0">
                          <a:solidFill>
                            <a:schemeClr val="bg1"/>
                          </a:solidFill>
                          <a:effectLst/>
                          <a:latin typeface="+mn-lt"/>
                        </a:rPr>
                        <a:t>WB</a:t>
                      </a:r>
                    </a:p>
                  </a:txBody>
                  <a:tcPr marL="5903" marR="5903" marT="5903" marB="0" anchor="ctr">
                    <a:lnL w="12700" cap="flat" cmpd="sng" algn="ctr">
                      <a:noFill/>
                      <a:prstDash val="solid"/>
                      <a:round/>
                      <a:headEnd type="none" w="med" len="med"/>
                      <a:tailEnd type="none" w="med" len="med"/>
                    </a:lnL>
                    <a:lnR>
                      <a:noFill/>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5821F"/>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1" i="0" u="none" strike="noStrike" dirty="0">
                          <a:solidFill>
                            <a:srgbClr val="000000"/>
                          </a:solidFill>
                          <a:effectLst/>
                          <a:latin typeface="+mn-lt"/>
                        </a:rPr>
                        <a:t>534</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chemeClr val="tx1"/>
                          </a:solidFill>
                          <a:effectLst/>
                          <a:latin typeface="+mn-lt"/>
                        </a:rPr>
                        <a:t>198</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132</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400</a:t>
                      </a:r>
                    </a:p>
                  </a:txBody>
                  <a:tcPr marL="5903" marR="5903" marT="590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b="0" i="0" u="none" strike="noStrike" dirty="0">
                          <a:solidFill>
                            <a:srgbClr val="000000"/>
                          </a:solidFill>
                          <a:effectLst/>
                          <a:latin typeface="+mn-lt"/>
                        </a:rPr>
                        <a:t>0</a:t>
                      </a:r>
                    </a:p>
                  </a:txBody>
                  <a:tcPr marL="5903" marR="5903" marT="5903"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75361864"/>
                  </a:ext>
                </a:extLst>
              </a:tr>
            </a:tbl>
          </a:graphicData>
        </a:graphic>
      </p:graphicFrame>
      <p:sp>
        <p:nvSpPr>
          <p:cNvPr id="46" name="TextBox 45">
            <a:extLst>
              <a:ext uri="{FF2B5EF4-FFF2-40B4-BE49-F238E27FC236}">
                <a16:creationId xmlns:a16="http://schemas.microsoft.com/office/drawing/2014/main" id="{7C9234F7-C72D-2FDB-627D-609A59FEDFAC}"/>
              </a:ext>
            </a:extLst>
          </p:cNvPr>
          <p:cNvSpPr txBox="1"/>
          <p:nvPr/>
        </p:nvSpPr>
        <p:spPr>
          <a:xfrm>
            <a:off x="3441889" y="754807"/>
            <a:ext cx="507761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5821F"/>
                </a:solidFill>
                <a:effectLst/>
                <a:uLnTx/>
                <a:uFillTx/>
                <a:latin typeface="Calibri" panose="020F0502020204030204"/>
                <a:ea typeface="+mn-ea"/>
                <a:cs typeface="+mn-cs"/>
              </a:rPr>
              <a:t>Work Zone Performance Metrics</a:t>
            </a:r>
            <a:endParaRPr kumimoji="0" lang="en-US" sz="1400" b="1" i="0" u="none" strike="noStrike" kern="1200" cap="none" spc="0" normalizeH="0" baseline="0" noProof="0" dirty="0">
              <a:ln>
                <a:noFill/>
              </a:ln>
              <a:solidFill>
                <a:srgbClr val="F5821F"/>
              </a:solidFill>
              <a:effectLst/>
              <a:uLnTx/>
              <a:uFillTx/>
              <a:latin typeface="Calibri" panose="020F0502020204030204"/>
              <a:ea typeface="+mn-ea"/>
              <a:cs typeface="+mn-cs"/>
            </a:endParaRPr>
          </a:p>
        </p:txBody>
      </p:sp>
      <p:cxnSp>
        <p:nvCxnSpPr>
          <p:cNvPr id="95" name="Straight Connector 94">
            <a:extLst>
              <a:ext uri="{FF2B5EF4-FFF2-40B4-BE49-F238E27FC236}">
                <a16:creationId xmlns:a16="http://schemas.microsoft.com/office/drawing/2014/main" id="{3B4B8D04-76D0-349E-B645-D305E652AE82}"/>
              </a:ext>
            </a:extLst>
          </p:cNvPr>
          <p:cNvCxnSpPr>
            <a:cxnSpLocks/>
          </p:cNvCxnSpPr>
          <p:nvPr/>
        </p:nvCxnSpPr>
        <p:spPr>
          <a:xfrm>
            <a:off x="1724514" y="3871585"/>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0B1FB29C-38BE-D246-2C49-0026655CE4B6}"/>
              </a:ext>
            </a:extLst>
          </p:cNvPr>
          <p:cNvGrpSpPr/>
          <p:nvPr/>
        </p:nvGrpSpPr>
        <p:grpSpPr>
          <a:xfrm>
            <a:off x="5090568" y="1241078"/>
            <a:ext cx="2019945" cy="1601210"/>
            <a:chOff x="3523603" y="1340388"/>
            <a:chExt cx="2019945" cy="1601210"/>
          </a:xfrm>
        </p:grpSpPr>
        <p:sp>
          <p:nvSpPr>
            <p:cNvPr id="47" name="Rectangle 46">
              <a:extLst>
                <a:ext uri="{FF2B5EF4-FFF2-40B4-BE49-F238E27FC236}">
                  <a16:creationId xmlns:a16="http://schemas.microsoft.com/office/drawing/2014/main" id="{B67EBC04-EA9D-D0D0-BF8F-064427A80AF6}"/>
                </a:ext>
              </a:extLst>
            </p:cNvPr>
            <p:cNvSpPr/>
            <p:nvPr/>
          </p:nvSpPr>
          <p:spPr>
            <a:xfrm>
              <a:off x="3523603" y="1952400"/>
              <a:ext cx="2019945" cy="989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hr</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47</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min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CONGESTED LENGTH 5.33 mi</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(occurred EB @ Ortiz Ave on Apr 11, 2023, from 3:22pm to 6:09pm)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774C8CB4-7B10-0D94-E96B-C6D6EA255302}"/>
                </a:ext>
              </a:extLst>
            </p:cNvPr>
            <p:cNvSpPr/>
            <p:nvPr/>
          </p:nvSpPr>
          <p:spPr>
            <a:xfrm>
              <a:off x="3524023" y="1340388"/>
              <a:ext cx="2001968" cy="1601210"/>
            </a:xfrm>
            <a:prstGeom prst="roundRect">
              <a:avLst>
                <a:gd name="adj" fmla="val 5618"/>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Significant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Queue</a:t>
              </a:r>
            </a:p>
          </p:txBody>
        </p:sp>
        <p:grpSp>
          <p:nvGrpSpPr>
            <p:cNvPr id="121" name="Group 120">
              <a:extLst>
                <a:ext uri="{FF2B5EF4-FFF2-40B4-BE49-F238E27FC236}">
                  <a16:creationId xmlns:a16="http://schemas.microsoft.com/office/drawing/2014/main" id="{82BF03EE-849F-E566-6595-08CA17A1590F}"/>
                </a:ext>
              </a:extLst>
            </p:cNvPr>
            <p:cNvGrpSpPr/>
            <p:nvPr/>
          </p:nvGrpSpPr>
          <p:grpSpPr>
            <a:xfrm>
              <a:off x="3564034" y="1373971"/>
              <a:ext cx="552338" cy="560864"/>
              <a:chOff x="5608319" y="4574343"/>
              <a:chExt cx="1039021" cy="1055058"/>
            </a:xfrm>
            <a:solidFill>
              <a:srgbClr val="243C80"/>
            </a:solidFill>
          </p:grpSpPr>
          <p:pic>
            <p:nvPicPr>
              <p:cNvPr id="122" name="Graphic 121" descr="Car Mechanic with solid fill">
                <a:extLst>
                  <a:ext uri="{FF2B5EF4-FFF2-40B4-BE49-F238E27FC236}">
                    <a16:creationId xmlns:a16="http://schemas.microsoft.com/office/drawing/2014/main" id="{53C4568E-E652-FE66-95A2-270F67A82DD6}"/>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0000" t="27788" r="10000"/>
              <a:stretch/>
            </p:blipFill>
            <p:spPr>
              <a:xfrm>
                <a:off x="5915820" y="4574343"/>
                <a:ext cx="731520" cy="660302"/>
              </a:xfrm>
              <a:prstGeom prst="rect">
                <a:avLst/>
              </a:prstGeom>
            </p:spPr>
          </p:pic>
          <p:pic>
            <p:nvPicPr>
              <p:cNvPr id="123" name="Graphic 122" descr="Car Mechanic with solid fill">
                <a:extLst>
                  <a:ext uri="{FF2B5EF4-FFF2-40B4-BE49-F238E27FC236}">
                    <a16:creationId xmlns:a16="http://schemas.microsoft.com/office/drawing/2014/main" id="{EBD6DAFC-2A8D-8569-7B63-8EEB591162D5}"/>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0000" t="27788" r="10000"/>
              <a:stretch/>
            </p:blipFill>
            <p:spPr>
              <a:xfrm>
                <a:off x="5608319" y="4780244"/>
                <a:ext cx="731520" cy="660302"/>
              </a:xfrm>
              <a:prstGeom prst="rect">
                <a:avLst/>
              </a:prstGeom>
            </p:spPr>
          </p:pic>
          <p:pic>
            <p:nvPicPr>
              <p:cNvPr id="124" name="Graphic 123" descr="Car Mechanic with solid fill">
                <a:extLst>
                  <a:ext uri="{FF2B5EF4-FFF2-40B4-BE49-F238E27FC236}">
                    <a16:creationId xmlns:a16="http://schemas.microsoft.com/office/drawing/2014/main" id="{7C2E95DE-4B35-C7E0-A5AD-AED879EE027A}"/>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0000" t="27788" r="10000"/>
              <a:stretch/>
            </p:blipFill>
            <p:spPr>
              <a:xfrm>
                <a:off x="5907111" y="4969099"/>
                <a:ext cx="731520" cy="660302"/>
              </a:xfrm>
              <a:prstGeom prst="rect">
                <a:avLst/>
              </a:prstGeom>
            </p:spPr>
          </p:pic>
        </p:grpSp>
      </p:grpSp>
      <p:grpSp>
        <p:nvGrpSpPr>
          <p:cNvPr id="33" name="Group 32">
            <a:extLst>
              <a:ext uri="{FF2B5EF4-FFF2-40B4-BE49-F238E27FC236}">
                <a16:creationId xmlns:a16="http://schemas.microsoft.com/office/drawing/2014/main" id="{EFC1078D-E641-3CD4-3416-3BA7DDADE162}"/>
              </a:ext>
            </a:extLst>
          </p:cNvPr>
          <p:cNvGrpSpPr/>
          <p:nvPr/>
        </p:nvGrpSpPr>
        <p:grpSpPr>
          <a:xfrm>
            <a:off x="7629748" y="1241078"/>
            <a:ext cx="2009630" cy="1601110"/>
            <a:chOff x="5660441" y="1340388"/>
            <a:chExt cx="2009630" cy="1601110"/>
          </a:xfrm>
        </p:grpSpPr>
        <p:sp>
          <p:nvSpPr>
            <p:cNvPr id="21" name="Rectangle: Rounded Corners 20">
              <a:extLst>
                <a:ext uri="{FF2B5EF4-FFF2-40B4-BE49-F238E27FC236}">
                  <a16:creationId xmlns:a16="http://schemas.microsoft.com/office/drawing/2014/main" id="{610AC3C0-7134-88C6-292B-16D3B11C4CC7}"/>
                </a:ext>
              </a:extLst>
            </p:cNvPr>
            <p:cNvSpPr/>
            <p:nvPr/>
          </p:nvSpPr>
          <p:spPr>
            <a:xfrm>
              <a:off x="5668102" y="1340388"/>
              <a:ext cx="2001969" cy="1601110"/>
            </a:xfrm>
            <a:prstGeom prst="roundRect">
              <a:avLst>
                <a:gd name="adj" fmla="val 5618"/>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Avg. Daily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Veh.-hr. of Delay</a:t>
              </a:r>
            </a:p>
          </p:txBody>
        </p:sp>
        <p:sp>
          <p:nvSpPr>
            <p:cNvPr id="48" name="Rectangle 47">
              <a:extLst>
                <a:ext uri="{FF2B5EF4-FFF2-40B4-BE49-F238E27FC236}">
                  <a16:creationId xmlns:a16="http://schemas.microsoft.com/office/drawing/2014/main" id="{C4D74321-22EF-564A-765E-CB37DBE4A092}"/>
                </a:ext>
              </a:extLst>
            </p:cNvPr>
            <p:cNvSpPr/>
            <p:nvPr/>
          </p:nvSpPr>
          <p:spPr>
            <a:xfrm>
              <a:off x="5667263" y="2194210"/>
              <a:ext cx="1854955" cy="691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445h</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AVG. DAILY DELAY COST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$13,500</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5" name="Group 124">
              <a:extLst>
                <a:ext uri="{FF2B5EF4-FFF2-40B4-BE49-F238E27FC236}">
                  <a16:creationId xmlns:a16="http://schemas.microsoft.com/office/drawing/2014/main" id="{8C488775-055C-A733-6B63-0A6DD7598743}"/>
                </a:ext>
              </a:extLst>
            </p:cNvPr>
            <p:cNvGrpSpPr/>
            <p:nvPr/>
          </p:nvGrpSpPr>
          <p:grpSpPr>
            <a:xfrm>
              <a:off x="5660441" y="1436624"/>
              <a:ext cx="435559" cy="435559"/>
              <a:chOff x="9486740" y="2722824"/>
              <a:chExt cx="366321" cy="366321"/>
            </a:xfrm>
            <a:solidFill>
              <a:srgbClr val="243C80"/>
            </a:solidFill>
          </p:grpSpPr>
          <p:pic>
            <p:nvPicPr>
              <p:cNvPr id="126" name="Graphic 125" descr="Hourglass 30% with solid fill">
                <a:extLst>
                  <a:ext uri="{FF2B5EF4-FFF2-40B4-BE49-F238E27FC236}">
                    <a16:creationId xmlns:a16="http://schemas.microsoft.com/office/drawing/2014/main" id="{2CDB25BB-3A73-CF82-E285-D1517B17E8A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86740" y="2722824"/>
                <a:ext cx="366321" cy="366321"/>
              </a:xfrm>
              <a:prstGeom prst="rect">
                <a:avLst/>
              </a:prstGeom>
            </p:spPr>
          </p:pic>
          <p:pic>
            <p:nvPicPr>
              <p:cNvPr id="127" name="Graphic 126" descr="Hourglass 30% with solid fill">
                <a:extLst>
                  <a:ext uri="{FF2B5EF4-FFF2-40B4-BE49-F238E27FC236}">
                    <a16:creationId xmlns:a16="http://schemas.microsoft.com/office/drawing/2014/main" id="{C8DC9142-4869-A9A0-8F97-C634873594E2}"/>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37196" t="65916" r="37513" b="14645"/>
              <a:stretch/>
            </p:blipFill>
            <p:spPr>
              <a:xfrm>
                <a:off x="9594156" y="2919821"/>
                <a:ext cx="150410" cy="118974"/>
              </a:xfrm>
              <a:prstGeom prst="rect">
                <a:avLst/>
              </a:prstGeom>
            </p:spPr>
          </p:pic>
        </p:grpSp>
      </p:grpSp>
      <p:pic>
        <p:nvPicPr>
          <p:cNvPr id="32" name="Graphic 31" descr="Rain">
            <a:extLst>
              <a:ext uri="{FF2B5EF4-FFF2-40B4-BE49-F238E27FC236}">
                <a16:creationId xmlns:a16="http://schemas.microsoft.com/office/drawing/2014/main" id="{E5A6E06F-78A7-729A-9DC9-AC1CEE991BD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98944" y="3249218"/>
            <a:ext cx="321477" cy="321478"/>
          </a:xfrm>
          <a:prstGeom prst="rect">
            <a:avLst/>
          </a:prstGeom>
          <a:effectLst/>
        </p:spPr>
      </p:pic>
      <p:grpSp>
        <p:nvGrpSpPr>
          <p:cNvPr id="52" name="Group 51">
            <a:extLst>
              <a:ext uri="{FF2B5EF4-FFF2-40B4-BE49-F238E27FC236}">
                <a16:creationId xmlns:a16="http://schemas.microsoft.com/office/drawing/2014/main" id="{F44148D4-B801-DD90-7192-0892697979A5}"/>
              </a:ext>
            </a:extLst>
          </p:cNvPr>
          <p:cNvGrpSpPr/>
          <p:nvPr/>
        </p:nvGrpSpPr>
        <p:grpSpPr>
          <a:xfrm>
            <a:off x="4143186" y="3264119"/>
            <a:ext cx="321477" cy="258608"/>
            <a:chOff x="3074579" y="3453867"/>
            <a:chExt cx="321477" cy="258608"/>
          </a:xfrm>
        </p:grpSpPr>
        <p:pic>
          <p:nvPicPr>
            <p:cNvPr id="31" name="Graphic 30" descr="Rain">
              <a:extLst>
                <a:ext uri="{FF2B5EF4-FFF2-40B4-BE49-F238E27FC236}">
                  <a16:creationId xmlns:a16="http://schemas.microsoft.com/office/drawing/2014/main" id="{D7C5A858-2E1C-C0FA-7C18-9387EB959F60}"/>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b="40116"/>
            <a:stretch/>
          </p:blipFill>
          <p:spPr>
            <a:xfrm>
              <a:off x="3074579" y="3453867"/>
              <a:ext cx="321477" cy="192513"/>
            </a:xfrm>
            <a:prstGeom prst="rect">
              <a:avLst/>
            </a:prstGeom>
            <a:effectLst/>
          </p:spPr>
        </p:pic>
        <p:cxnSp>
          <p:nvCxnSpPr>
            <p:cNvPr id="41" name="Straight Connector 40">
              <a:extLst>
                <a:ext uri="{FF2B5EF4-FFF2-40B4-BE49-F238E27FC236}">
                  <a16:creationId xmlns:a16="http://schemas.microsoft.com/office/drawing/2014/main" id="{3C7C816C-61B9-6559-3852-DCF73F44CE30}"/>
                </a:ext>
              </a:extLst>
            </p:cNvPr>
            <p:cNvCxnSpPr>
              <a:cxnSpLocks/>
            </p:cNvCxnSpPr>
            <p:nvPr/>
          </p:nvCxnSpPr>
          <p:spPr>
            <a:xfrm>
              <a:off x="3231462" y="3646380"/>
              <a:ext cx="0" cy="66095"/>
            </a:xfrm>
            <a:prstGeom prst="line">
              <a:avLst/>
            </a:prstGeom>
            <a:ln>
              <a:solidFill>
                <a:srgbClr val="243C8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7DDEE46-5E00-3B30-919F-4F756898801C}"/>
                </a:ext>
              </a:extLst>
            </p:cNvPr>
            <p:cNvCxnSpPr>
              <a:cxnSpLocks/>
            </p:cNvCxnSpPr>
            <p:nvPr/>
          </p:nvCxnSpPr>
          <p:spPr>
            <a:xfrm>
              <a:off x="3166123" y="3646380"/>
              <a:ext cx="0" cy="39795"/>
            </a:xfrm>
            <a:prstGeom prst="line">
              <a:avLst/>
            </a:prstGeom>
            <a:ln>
              <a:solidFill>
                <a:srgbClr val="243C8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C22A6C-3DD6-FD60-71E1-CC2AB00290D1}"/>
                </a:ext>
              </a:extLst>
            </p:cNvPr>
            <p:cNvCxnSpPr>
              <a:cxnSpLocks/>
            </p:cNvCxnSpPr>
            <p:nvPr/>
          </p:nvCxnSpPr>
          <p:spPr>
            <a:xfrm>
              <a:off x="3296801" y="3646380"/>
              <a:ext cx="0" cy="39795"/>
            </a:xfrm>
            <a:prstGeom prst="line">
              <a:avLst/>
            </a:prstGeom>
            <a:ln>
              <a:solidFill>
                <a:srgbClr val="243C80"/>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E6AB451F-8D4B-2570-6D25-145BD15A6C38}"/>
              </a:ext>
            </a:extLst>
          </p:cNvPr>
          <p:cNvCxnSpPr>
            <a:cxnSpLocks/>
          </p:cNvCxnSpPr>
          <p:nvPr/>
        </p:nvCxnSpPr>
        <p:spPr>
          <a:xfrm>
            <a:off x="3427774" y="3744743"/>
            <a:ext cx="91544" cy="6609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7D2C386-C010-3E6A-1339-C421F2EDF6C2}"/>
              </a:ext>
            </a:extLst>
          </p:cNvPr>
          <p:cNvSpPr txBox="1"/>
          <p:nvPr/>
        </p:nvSpPr>
        <p:spPr>
          <a:xfrm>
            <a:off x="2870140" y="44898"/>
            <a:ext cx="6451720"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venir Heavy"/>
                <a:ea typeface="+mn-ea"/>
                <a:cs typeface="+mn-cs"/>
              </a:rPr>
              <a:t>     Weekly </a:t>
            </a:r>
            <a:r>
              <a:rPr kumimoji="0" lang="en-US" sz="2000" b="0" i="0" u="none" strike="noStrike" kern="1200" cap="none" spc="0" normalizeH="0" baseline="0" noProof="0" dirty="0">
                <a:ln>
                  <a:noFill/>
                </a:ln>
                <a:solidFill>
                  <a:prstClr val="white"/>
                </a:solidFill>
                <a:effectLst/>
                <a:uLnTx/>
                <a:uFillTx/>
                <a:latin typeface="Avenir Heavy"/>
                <a:ea typeface="+mn-ea"/>
                <a:cs typeface="+mn-cs"/>
              </a:rPr>
              <a:t>Work Zone Performance Report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Calibri" panose="020F0502020204030204"/>
                <a:ea typeface="+mn-ea"/>
                <a:cs typeface="+mn-cs"/>
              </a:rPr>
              <a:t>Week of April 9</a:t>
            </a:r>
            <a:r>
              <a:rPr kumimoji="0" lang="en-US" sz="1400" b="0" i="0" u="none" strike="noStrike" kern="1200" cap="none" spc="0" normalizeH="0" baseline="30000" noProof="0" dirty="0">
                <a:ln>
                  <a:noFill/>
                </a:ln>
                <a:solidFill>
                  <a:srgbClr val="FFC000"/>
                </a:solidFill>
                <a:effectLst/>
                <a:uLnTx/>
                <a:uFillTx/>
                <a:latin typeface="Calibri" panose="020F0502020204030204"/>
                <a:ea typeface="+mn-ea"/>
                <a:cs typeface="+mn-cs"/>
              </a:rPr>
              <a:t>th</a:t>
            </a:r>
            <a:r>
              <a:rPr kumimoji="0" lang="en-US" sz="1400" b="0" i="0" u="none" strike="noStrike" kern="1200" cap="none" spc="0" normalizeH="0" baseline="0" noProof="0" dirty="0">
                <a:ln>
                  <a:noFill/>
                </a:ln>
                <a:solidFill>
                  <a:srgbClr val="FFC000"/>
                </a:solidFill>
                <a:effectLst/>
                <a:uLnTx/>
                <a:uFillTx/>
                <a:latin typeface="Calibri" panose="020F0502020204030204"/>
                <a:ea typeface="+mn-ea"/>
                <a:cs typeface="+mn-cs"/>
              </a:rPr>
              <a:t> to April 15</a:t>
            </a:r>
            <a:r>
              <a:rPr kumimoji="0" lang="en-US" sz="1400" b="0" i="0" u="none" strike="noStrike" kern="1200" cap="none" spc="0" normalizeH="0" baseline="30000" noProof="0" dirty="0">
                <a:ln>
                  <a:noFill/>
                </a:ln>
                <a:solidFill>
                  <a:srgbClr val="FFC000"/>
                </a:solidFill>
                <a:effectLst/>
                <a:uLnTx/>
                <a:uFillTx/>
                <a:latin typeface="Calibri" panose="020F0502020204030204"/>
                <a:ea typeface="+mn-ea"/>
                <a:cs typeface="+mn-cs"/>
              </a:rPr>
              <a:t>th</a:t>
            </a:r>
            <a:r>
              <a:rPr kumimoji="0" lang="en-US" sz="1400" b="0" i="0" u="none" strike="noStrike" kern="1200" cap="none" spc="0" normalizeH="0" baseline="0" noProof="0" dirty="0">
                <a:ln>
                  <a:noFill/>
                </a:ln>
                <a:solidFill>
                  <a:srgbClr val="FFC000"/>
                </a:solidFill>
                <a:effectLst/>
                <a:uLnTx/>
                <a:uFillTx/>
                <a:latin typeface="Calibri" panose="020F0502020204030204"/>
                <a:ea typeface="+mn-ea"/>
                <a:cs typeface="+mn-cs"/>
              </a:rPr>
              <a:t>, 2023</a:t>
            </a:r>
            <a:r>
              <a:rPr kumimoji="0" lang="en-US" sz="1400" b="0" i="0" u="none" strike="noStrike" kern="1200" cap="none" spc="0" normalizeH="0" baseline="0" noProof="0" dirty="0">
                <a:ln>
                  <a:noFill/>
                </a:ln>
                <a:solidFill>
                  <a:srgbClr val="FFC000"/>
                </a:solidFill>
                <a:effectLst/>
                <a:uLnTx/>
                <a:uFillTx/>
                <a:latin typeface="Calibri" panose="020F0502020204030204"/>
                <a:ea typeface="+mn-ea"/>
                <a:cs typeface="+mn-cs"/>
                <a:sym typeface="Wingdings" panose="05000000000000000000" pitchFamily="2" charset="2"/>
              </a:rPr>
              <a:t>  8 AM to 5 PM</a:t>
            </a:r>
            <a:r>
              <a:rPr kumimoji="0" lang="en-US" sz="1400" b="0" i="0" u="none" strike="noStrike" kern="1200" cap="none" spc="0" normalizeH="0" baseline="0" noProof="0" dirty="0">
                <a:ln>
                  <a:noFill/>
                </a:ln>
                <a:solidFill>
                  <a:srgbClr val="FFC000"/>
                </a:solidFill>
                <a:effectLst/>
                <a:uLnTx/>
                <a:uFillTx/>
                <a:latin typeface="Calibri" panose="020F0502020204030204"/>
                <a:ea typeface="+mn-ea"/>
                <a:cs typeface="+mn-cs"/>
              </a:rPr>
              <a:t> </a:t>
            </a:r>
          </a:p>
        </p:txBody>
      </p:sp>
      <p:sp>
        <p:nvSpPr>
          <p:cNvPr id="72" name="TextBox 71">
            <a:extLst>
              <a:ext uri="{FF2B5EF4-FFF2-40B4-BE49-F238E27FC236}">
                <a16:creationId xmlns:a16="http://schemas.microsoft.com/office/drawing/2014/main" id="{F1FBEC78-E73B-4F13-FC00-0EEEEFD7E85C}"/>
              </a:ext>
            </a:extLst>
          </p:cNvPr>
          <p:cNvSpPr txBox="1"/>
          <p:nvPr/>
        </p:nvSpPr>
        <p:spPr>
          <a:xfrm>
            <a:off x="9991059" y="754807"/>
            <a:ext cx="21567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5821F"/>
                </a:solidFill>
                <a:effectLst/>
                <a:uLnTx/>
                <a:uFillTx/>
                <a:latin typeface="Calibri" panose="020F0502020204030204"/>
                <a:ea typeface="+mn-ea"/>
                <a:cs typeface="+mn-cs"/>
              </a:rPr>
              <a:t>Notable Events</a:t>
            </a:r>
            <a:endParaRPr kumimoji="0" lang="en-US" sz="1400" b="1" i="0" u="none" strike="noStrike" kern="1200" cap="none" spc="0" normalizeH="0" baseline="0" noProof="0" dirty="0">
              <a:ln>
                <a:noFill/>
              </a:ln>
              <a:solidFill>
                <a:srgbClr val="F5821F"/>
              </a:solidFill>
              <a:effectLst/>
              <a:uLnTx/>
              <a:uFillTx/>
              <a:latin typeface="Calibri" panose="020F0502020204030204"/>
              <a:ea typeface="+mn-ea"/>
              <a:cs typeface="+mn-cs"/>
            </a:endParaRPr>
          </a:p>
        </p:txBody>
      </p:sp>
      <p:cxnSp>
        <p:nvCxnSpPr>
          <p:cNvPr id="73" name="Straight Connector 72">
            <a:extLst>
              <a:ext uri="{FF2B5EF4-FFF2-40B4-BE49-F238E27FC236}">
                <a16:creationId xmlns:a16="http://schemas.microsoft.com/office/drawing/2014/main" id="{45981F79-7ED1-A2D7-9B0B-EF19DE34F252}"/>
              </a:ext>
            </a:extLst>
          </p:cNvPr>
          <p:cNvCxnSpPr>
            <a:cxnSpLocks/>
          </p:cNvCxnSpPr>
          <p:nvPr/>
        </p:nvCxnSpPr>
        <p:spPr>
          <a:xfrm>
            <a:off x="9874838" y="897924"/>
            <a:ext cx="0" cy="5717199"/>
          </a:xfrm>
          <a:prstGeom prst="line">
            <a:avLst/>
          </a:prstGeom>
          <a:ln>
            <a:solidFill>
              <a:srgbClr val="F5821F"/>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1A7BEE18-C42B-911A-E560-0216B4F2F4F9}"/>
              </a:ext>
            </a:extLst>
          </p:cNvPr>
          <p:cNvGrpSpPr/>
          <p:nvPr/>
        </p:nvGrpSpPr>
        <p:grpSpPr>
          <a:xfrm>
            <a:off x="10077694" y="1241078"/>
            <a:ext cx="2001968" cy="1625777"/>
            <a:chOff x="10077694" y="1241078"/>
            <a:chExt cx="2001968" cy="1625777"/>
          </a:xfrm>
        </p:grpSpPr>
        <p:sp>
          <p:nvSpPr>
            <p:cNvPr id="77" name="Rectangle: Rounded Corners 76">
              <a:extLst>
                <a:ext uri="{FF2B5EF4-FFF2-40B4-BE49-F238E27FC236}">
                  <a16:creationId xmlns:a16="http://schemas.microsoft.com/office/drawing/2014/main" id="{B1997C7C-8FAA-B568-7707-B181470D9420}"/>
                </a:ext>
              </a:extLst>
            </p:cNvPr>
            <p:cNvSpPr/>
            <p:nvPr/>
          </p:nvSpPr>
          <p:spPr>
            <a:xfrm>
              <a:off x="10077694" y="1241078"/>
              <a:ext cx="2001968" cy="1601210"/>
            </a:xfrm>
            <a:prstGeom prst="roundRect">
              <a:avLst>
                <a:gd name="adj" fmla="val 5618"/>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5821F"/>
                  </a:solidFill>
                  <a:effectLst/>
                  <a:uLnTx/>
                  <a:uFillTx/>
                  <a:latin typeface="Calibri" panose="020F0502020204030204"/>
                  <a:ea typeface="+mn-ea"/>
                  <a:cs typeface="+mn-cs"/>
                </a:rPr>
                <a:t>Traffic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5821F"/>
                  </a:solidFill>
                  <a:effectLst/>
                  <a:uLnTx/>
                  <a:uFillTx/>
                  <a:latin typeface="Calibri" panose="020F0502020204030204"/>
                  <a:ea typeface="+mn-ea"/>
                  <a:cs typeface="+mn-cs"/>
                </a:rPr>
                <a:t>Congestion</a:t>
              </a:r>
            </a:p>
          </p:txBody>
        </p:sp>
        <p:grpSp>
          <p:nvGrpSpPr>
            <p:cNvPr id="78" name="Group 77">
              <a:extLst>
                <a:ext uri="{FF2B5EF4-FFF2-40B4-BE49-F238E27FC236}">
                  <a16:creationId xmlns:a16="http://schemas.microsoft.com/office/drawing/2014/main" id="{5AFA646E-4B19-CECB-36BB-646D2512D4D3}"/>
                </a:ext>
              </a:extLst>
            </p:cNvPr>
            <p:cNvGrpSpPr/>
            <p:nvPr/>
          </p:nvGrpSpPr>
          <p:grpSpPr>
            <a:xfrm>
              <a:off x="10177911" y="1274661"/>
              <a:ext cx="508376" cy="516223"/>
              <a:chOff x="5608319" y="4574343"/>
              <a:chExt cx="1039021" cy="1055058"/>
            </a:xfrm>
            <a:solidFill>
              <a:srgbClr val="243C80"/>
            </a:solidFill>
          </p:grpSpPr>
          <p:pic>
            <p:nvPicPr>
              <p:cNvPr id="79" name="Graphic 78" descr="Car Mechanic with solid fill">
                <a:extLst>
                  <a:ext uri="{FF2B5EF4-FFF2-40B4-BE49-F238E27FC236}">
                    <a16:creationId xmlns:a16="http://schemas.microsoft.com/office/drawing/2014/main" id="{BF971E97-5873-803A-AC4A-16C8B20B7975}"/>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0000" t="27788" r="10000"/>
              <a:stretch/>
            </p:blipFill>
            <p:spPr>
              <a:xfrm>
                <a:off x="5915820" y="4574343"/>
                <a:ext cx="731520" cy="660302"/>
              </a:xfrm>
              <a:prstGeom prst="rect">
                <a:avLst/>
              </a:prstGeom>
            </p:spPr>
          </p:pic>
          <p:pic>
            <p:nvPicPr>
              <p:cNvPr id="80" name="Graphic 79" descr="Car Mechanic with solid fill">
                <a:extLst>
                  <a:ext uri="{FF2B5EF4-FFF2-40B4-BE49-F238E27FC236}">
                    <a16:creationId xmlns:a16="http://schemas.microsoft.com/office/drawing/2014/main" id="{0C6D9CD9-F7E0-742A-4368-67BBF50C0D6F}"/>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0000" t="27788" r="10000"/>
              <a:stretch/>
            </p:blipFill>
            <p:spPr>
              <a:xfrm>
                <a:off x="5608319" y="4780244"/>
                <a:ext cx="731520" cy="660302"/>
              </a:xfrm>
              <a:prstGeom prst="rect">
                <a:avLst/>
              </a:prstGeom>
            </p:spPr>
          </p:pic>
          <p:pic>
            <p:nvPicPr>
              <p:cNvPr id="81" name="Graphic 80" descr="Car Mechanic with solid fill">
                <a:extLst>
                  <a:ext uri="{FF2B5EF4-FFF2-40B4-BE49-F238E27FC236}">
                    <a16:creationId xmlns:a16="http://schemas.microsoft.com/office/drawing/2014/main" id="{3B806ED0-950C-F17F-7212-B9A8846F4E83}"/>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0000" t="27788" r="10000"/>
              <a:stretch/>
            </p:blipFill>
            <p:spPr>
              <a:xfrm>
                <a:off x="5907111" y="4969099"/>
                <a:ext cx="731520" cy="660302"/>
              </a:xfrm>
              <a:prstGeom prst="rect">
                <a:avLst/>
              </a:prstGeom>
            </p:spPr>
          </p:pic>
        </p:grpSp>
        <p:sp>
          <p:nvSpPr>
            <p:cNvPr id="106" name="TextBox 105">
              <a:extLst>
                <a:ext uri="{FF2B5EF4-FFF2-40B4-BE49-F238E27FC236}">
                  <a16:creationId xmlns:a16="http://schemas.microsoft.com/office/drawing/2014/main" id="{B5A7E2E6-62D5-1825-8828-8A7108912D4D}"/>
                </a:ext>
              </a:extLst>
            </p:cNvPr>
            <p:cNvSpPr txBox="1"/>
            <p:nvPr/>
          </p:nvSpPr>
          <p:spPr>
            <a:xfrm>
              <a:off x="10101536" y="1866581"/>
              <a:ext cx="1943528" cy="1000274"/>
            </a:xfrm>
            <a:prstGeom prst="rect">
              <a:avLst/>
            </a:prstGeom>
            <a:noFill/>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43C80"/>
                  </a:solidFill>
                  <a:effectLst/>
                  <a:uLnTx/>
                  <a:uFillTx/>
                  <a:latin typeface="Segoe UI" panose="020B0502040204020203" pitchFamily="34" charset="0"/>
                  <a:ea typeface="+mn-ea"/>
                  <a:cs typeface="+mn-cs"/>
                </a:rPr>
                <a:t>WEEKDAYS</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243C80"/>
                  </a:solidFill>
                  <a:effectLst/>
                  <a:uLnTx/>
                  <a:uFillTx/>
                  <a:latin typeface="Segoe UI" panose="020B0502040204020203" pitchFamily="34" charset="0"/>
                  <a:ea typeface="+mn-ea"/>
                  <a:cs typeface="+mn-cs"/>
                </a:rPr>
                <a:t> </a:t>
              </a:r>
            </a:p>
            <a:p>
              <a:pPr marL="58738" marR="0" lvl="0" indent="0" algn="l" defTabSz="914400" rtl="0" eaLnBrk="1" fontAlgn="ctr" latinLnBrk="0" hangingPunct="1">
                <a:lnSpc>
                  <a:spcPct val="100000"/>
                </a:lnSpc>
                <a:spcBef>
                  <a:spcPts val="0"/>
                </a:spcBef>
                <a:spcAft>
                  <a:spcPts val="0"/>
                </a:spcAft>
                <a:buClrTx/>
                <a:buSzTx/>
                <a:buFontTx/>
                <a:buNone/>
                <a:tabLst>
                  <a:tab pos="114300" algn="l"/>
                </a:tabLst>
                <a:defRPr/>
              </a:pPr>
              <a:r>
                <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EB  </a:t>
              </a: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3:00pm to 5:00pm </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WB  </a:t>
              </a: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5:30am to 9:00am</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(from I-75 to Winkler Ave.)</a:t>
              </a:r>
            </a:p>
          </p:txBody>
        </p:sp>
      </p:grpSp>
      <p:grpSp>
        <p:nvGrpSpPr>
          <p:cNvPr id="5" name="Group 4">
            <a:extLst>
              <a:ext uri="{FF2B5EF4-FFF2-40B4-BE49-F238E27FC236}">
                <a16:creationId xmlns:a16="http://schemas.microsoft.com/office/drawing/2014/main" id="{EFCE5CDE-DF9A-9580-DA76-3CD1115DA72C}"/>
              </a:ext>
            </a:extLst>
          </p:cNvPr>
          <p:cNvGrpSpPr/>
          <p:nvPr/>
        </p:nvGrpSpPr>
        <p:grpSpPr>
          <a:xfrm>
            <a:off x="10077694" y="3127495"/>
            <a:ext cx="2001968" cy="1663965"/>
            <a:chOff x="10077694" y="3127495"/>
            <a:chExt cx="2001968" cy="1663965"/>
          </a:xfrm>
        </p:grpSpPr>
        <p:sp>
          <p:nvSpPr>
            <p:cNvPr id="84" name="Rectangle: Rounded Corners 83">
              <a:extLst>
                <a:ext uri="{FF2B5EF4-FFF2-40B4-BE49-F238E27FC236}">
                  <a16:creationId xmlns:a16="http://schemas.microsoft.com/office/drawing/2014/main" id="{34D3535E-F93B-0B43-F611-BC272DB29A5B}"/>
                </a:ext>
              </a:extLst>
            </p:cNvPr>
            <p:cNvSpPr/>
            <p:nvPr/>
          </p:nvSpPr>
          <p:spPr>
            <a:xfrm>
              <a:off x="10077694" y="3127495"/>
              <a:ext cx="2001968" cy="1601210"/>
            </a:xfrm>
            <a:prstGeom prst="roundRect">
              <a:avLst>
                <a:gd name="adj" fmla="val 5618"/>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5821F"/>
                  </a:solidFill>
                  <a:effectLst/>
                  <a:uLnTx/>
                  <a:uFillTx/>
                  <a:latin typeface="Calibri" panose="020F0502020204030204"/>
                  <a:ea typeface="+mn-ea"/>
                  <a:cs typeface="+mn-cs"/>
                </a:rPr>
                <a:t>Traffic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5821F"/>
                  </a:solidFill>
                  <a:effectLst/>
                  <a:uLnTx/>
                  <a:uFillTx/>
                  <a:latin typeface="Calibri" panose="020F0502020204030204"/>
                  <a:ea typeface="+mn-ea"/>
                  <a:cs typeface="+mn-cs"/>
                </a:rPr>
                <a:t>Incident</a:t>
              </a:r>
            </a:p>
          </p:txBody>
        </p:sp>
        <p:grpSp>
          <p:nvGrpSpPr>
            <p:cNvPr id="110" name="Group 109">
              <a:extLst>
                <a:ext uri="{FF2B5EF4-FFF2-40B4-BE49-F238E27FC236}">
                  <a16:creationId xmlns:a16="http://schemas.microsoft.com/office/drawing/2014/main" id="{ACFD9FA3-FC36-E773-3105-155C5DE4C7EA}"/>
                </a:ext>
              </a:extLst>
            </p:cNvPr>
            <p:cNvGrpSpPr/>
            <p:nvPr/>
          </p:nvGrpSpPr>
          <p:grpSpPr>
            <a:xfrm>
              <a:off x="10198083" y="3221222"/>
              <a:ext cx="471243" cy="479932"/>
              <a:chOff x="5926133" y="4622645"/>
              <a:chExt cx="718980" cy="732236"/>
            </a:xfrm>
          </p:grpSpPr>
          <p:sp>
            <p:nvSpPr>
              <p:cNvPr id="111" name="Diamond 110">
                <a:extLst>
                  <a:ext uri="{FF2B5EF4-FFF2-40B4-BE49-F238E27FC236}">
                    <a16:creationId xmlns:a16="http://schemas.microsoft.com/office/drawing/2014/main" id="{A96B5EA1-3121-718C-F8F5-DF4CE6AF5FDE}"/>
                  </a:ext>
                </a:extLst>
              </p:cNvPr>
              <p:cNvSpPr/>
              <p:nvPr/>
            </p:nvSpPr>
            <p:spPr>
              <a:xfrm>
                <a:off x="5926133" y="4622645"/>
                <a:ext cx="718980" cy="732236"/>
              </a:xfrm>
              <a:prstGeom prst="diamond">
                <a:avLst/>
              </a:prstGeom>
              <a:solidFill>
                <a:srgbClr val="243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2" name="Graphic 111" descr="Car Mechanic with solid fill">
                <a:extLst>
                  <a:ext uri="{FF2B5EF4-FFF2-40B4-BE49-F238E27FC236}">
                    <a16:creationId xmlns:a16="http://schemas.microsoft.com/office/drawing/2014/main" id="{93B71A43-9A99-7031-D5BB-ADB5D4B7BE43}"/>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10000" t="27788" r="10000"/>
              <a:stretch/>
            </p:blipFill>
            <p:spPr>
              <a:xfrm rot="13388204">
                <a:off x="6087437" y="4803950"/>
                <a:ext cx="396375" cy="369627"/>
              </a:xfrm>
              <a:prstGeom prst="rect">
                <a:avLst/>
              </a:prstGeom>
            </p:spPr>
          </p:pic>
        </p:grpSp>
        <p:sp>
          <p:nvSpPr>
            <p:cNvPr id="113" name="TextBox 112">
              <a:extLst>
                <a:ext uri="{FF2B5EF4-FFF2-40B4-BE49-F238E27FC236}">
                  <a16:creationId xmlns:a16="http://schemas.microsoft.com/office/drawing/2014/main" id="{3800BB0F-A386-48D8-FD6B-149479680580}"/>
                </a:ext>
              </a:extLst>
            </p:cNvPr>
            <p:cNvSpPr txBox="1"/>
            <p:nvPr/>
          </p:nvSpPr>
          <p:spPr>
            <a:xfrm>
              <a:off x="10101536" y="3745020"/>
              <a:ext cx="1954284" cy="1046440"/>
            </a:xfrm>
            <a:prstGeom prst="rect">
              <a:avLst/>
            </a:prstGeom>
            <a:noFill/>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43C80"/>
                  </a:solidFill>
                  <a:effectLst/>
                  <a:uLnTx/>
                  <a:uFillTx/>
                  <a:latin typeface="Segoe UI" panose="020B0502040204020203" pitchFamily="34" charset="0"/>
                  <a:ea typeface="+mn-ea"/>
                  <a:cs typeface="+mn-cs"/>
                </a:rPr>
                <a:t>WED</a:t>
              </a:r>
              <a:r>
                <a:rPr kumimoji="0" lang="en-US" sz="1200" b="1" i="0" u="none" strike="noStrike" kern="1200" cap="none" spc="0" normalizeH="0" baseline="0" noProof="0" dirty="0">
                  <a:ln>
                    <a:noFill/>
                  </a:ln>
                  <a:solidFill>
                    <a:srgbClr val="243C80"/>
                  </a:solidFill>
                  <a:effectLst/>
                  <a:uLnTx/>
                  <a:uFillTx/>
                  <a:latin typeface="Segoe UI" panose="020B0502040204020203" pitchFamily="34" charset="0"/>
                  <a:ea typeface="+mn-ea"/>
                  <a:cs typeface="+mn-cs"/>
                </a:rPr>
                <a:t>, April 12, 2023</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200" b="1"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EB  </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3:47pm to 4:45pm</a:t>
              </a:r>
              <a:endPar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Collision blocked 2 lanes</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(just beyond I-75)</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grpSp>
      <p:grpSp>
        <p:nvGrpSpPr>
          <p:cNvPr id="3" name="Group 2">
            <a:extLst>
              <a:ext uri="{FF2B5EF4-FFF2-40B4-BE49-F238E27FC236}">
                <a16:creationId xmlns:a16="http://schemas.microsoft.com/office/drawing/2014/main" id="{FA80BA96-189B-F3F4-FEC6-098238613F64}"/>
              </a:ext>
            </a:extLst>
          </p:cNvPr>
          <p:cNvGrpSpPr/>
          <p:nvPr/>
        </p:nvGrpSpPr>
        <p:grpSpPr>
          <a:xfrm>
            <a:off x="10068471" y="5013913"/>
            <a:ext cx="2001968" cy="1614132"/>
            <a:chOff x="10068471" y="5013913"/>
            <a:chExt cx="2001968" cy="1614132"/>
          </a:xfrm>
        </p:grpSpPr>
        <p:sp>
          <p:nvSpPr>
            <p:cNvPr id="96" name="Rectangle: Rounded Corners 95">
              <a:extLst>
                <a:ext uri="{FF2B5EF4-FFF2-40B4-BE49-F238E27FC236}">
                  <a16:creationId xmlns:a16="http://schemas.microsoft.com/office/drawing/2014/main" id="{CB2CA50E-1F66-61BF-EE32-A600A539D6D4}"/>
                </a:ext>
              </a:extLst>
            </p:cNvPr>
            <p:cNvSpPr/>
            <p:nvPr/>
          </p:nvSpPr>
          <p:spPr>
            <a:xfrm>
              <a:off x="10068471" y="5013913"/>
              <a:ext cx="2001968" cy="1601210"/>
            </a:xfrm>
            <a:prstGeom prst="roundRect">
              <a:avLst>
                <a:gd name="adj" fmla="val 5618"/>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5821F"/>
                  </a:solidFill>
                  <a:effectLst/>
                  <a:uLnTx/>
                  <a:uFillTx/>
                  <a:latin typeface="Calibri" panose="020F0502020204030204"/>
                  <a:ea typeface="+mn-ea"/>
                  <a:cs typeface="+mn-cs"/>
                </a:rPr>
                <a:t>Weather</a:t>
              </a:r>
            </a:p>
          </p:txBody>
        </p:sp>
        <p:pic>
          <p:nvPicPr>
            <p:cNvPr id="115" name="Graphic 114" descr="Rain">
              <a:extLst>
                <a:ext uri="{FF2B5EF4-FFF2-40B4-BE49-F238E27FC236}">
                  <a16:creationId xmlns:a16="http://schemas.microsoft.com/office/drawing/2014/main" id="{F7E8B8FD-92A2-F2CA-EB45-6EEA5E871AA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25377" y="5013913"/>
              <a:ext cx="569423" cy="569426"/>
            </a:xfrm>
            <a:prstGeom prst="rect">
              <a:avLst/>
            </a:prstGeom>
            <a:effectLst/>
          </p:spPr>
        </p:pic>
        <p:sp>
          <p:nvSpPr>
            <p:cNvPr id="116" name="TextBox 115">
              <a:extLst>
                <a:ext uri="{FF2B5EF4-FFF2-40B4-BE49-F238E27FC236}">
                  <a16:creationId xmlns:a16="http://schemas.microsoft.com/office/drawing/2014/main" id="{3C1B569B-5A5F-77E3-C375-27D65A37A6D2}"/>
                </a:ext>
              </a:extLst>
            </p:cNvPr>
            <p:cNvSpPr txBox="1"/>
            <p:nvPr/>
          </p:nvSpPr>
          <p:spPr>
            <a:xfrm>
              <a:off x="10101536" y="5473883"/>
              <a:ext cx="1923055" cy="1154162"/>
            </a:xfrm>
            <a:prstGeom prst="rect">
              <a:avLst/>
            </a:prstGeom>
            <a:noFill/>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43C80"/>
                  </a:solidFill>
                  <a:effectLst/>
                  <a:uLnTx/>
                  <a:uFillTx/>
                  <a:latin typeface="Segoe UI" panose="020B0502040204020203" pitchFamily="34" charset="0"/>
                  <a:ea typeface="+mn-ea"/>
                  <a:cs typeface="+mn-cs"/>
                </a:rPr>
                <a:t>WED</a:t>
              </a:r>
              <a:r>
                <a:rPr kumimoji="0" lang="en-US" sz="1200" b="1" i="0" u="none" strike="noStrike" kern="1200" cap="none" spc="0" normalizeH="0" baseline="0" noProof="0" dirty="0">
                  <a:ln>
                    <a:noFill/>
                  </a:ln>
                  <a:solidFill>
                    <a:srgbClr val="243C80"/>
                  </a:solidFill>
                  <a:effectLst/>
                  <a:uLnTx/>
                  <a:uFillTx/>
                  <a:latin typeface="Segoe UI" panose="020B0502040204020203" pitchFamily="34" charset="0"/>
                  <a:ea typeface="+mn-ea"/>
                  <a:cs typeface="+mn-cs"/>
                </a:rPr>
                <a:t>, April 12, 2023</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srgbClr val="243C80"/>
                </a:solidFill>
                <a:effectLst/>
                <a:uLnTx/>
                <a:uFillTx/>
                <a:latin typeface="Segoe UI" panose="020B0502040204020203" pitchFamily="34" charset="0"/>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Heavy rain and gusty winds caused hazardous driving conditions</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(11:00am to1:00pm)</a:t>
              </a:r>
            </a:p>
          </p:txBody>
        </p:sp>
      </p:grpSp>
      <p:grpSp>
        <p:nvGrpSpPr>
          <p:cNvPr id="26" name="Group 25">
            <a:extLst>
              <a:ext uri="{FF2B5EF4-FFF2-40B4-BE49-F238E27FC236}">
                <a16:creationId xmlns:a16="http://schemas.microsoft.com/office/drawing/2014/main" id="{D65B59CE-C584-E199-647E-8DA5A81FC4AF}"/>
              </a:ext>
            </a:extLst>
          </p:cNvPr>
          <p:cNvGrpSpPr/>
          <p:nvPr/>
        </p:nvGrpSpPr>
        <p:grpSpPr>
          <a:xfrm>
            <a:off x="2488003" y="1241078"/>
            <a:ext cx="2083330" cy="1601211"/>
            <a:chOff x="1692586" y="1241078"/>
            <a:chExt cx="2083330" cy="1601211"/>
          </a:xfrm>
        </p:grpSpPr>
        <p:grpSp>
          <p:nvGrpSpPr>
            <p:cNvPr id="42" name="Group 41">
              <a:extLst>
                <a:ext uri="{FF2B5EF4-FFF2-40B4-BE49-F238E27FC236}">
                  <a16:creationId xmlns:a16="http://schemas.microsoft.com/office/drawing/2014/main" id="{AB12AAF6-D0D2-3D9E-A24A-F91AF239335E}"/>
                </a:ext>
              </a:extLst>
            </p:cNvPr>
            <p:cNvGrpSpPr/>
            <p:nvPr/>
          </p:nvGrpSpPr>
          <p:grpSpPr>
            <a:xfrm>
              <a:off x="1773948" y="1241078"/>
              <a:ext cx="2001968" cy="1601211"/>
              <a:chOff x="1380363" y="1340387"/>
              <a:chExt cx="2001968" cy="1601211"/>
            </a:xfrm>
          </p:grpSpPr>
          <p:cxnSp>
            <p:nvCxnSpPr>
              <p:cNvPr id="94" name="Straight Connector 93">
                <a:extLst>
                  <a:ext uri="{FF2B5EF4-FFF2-40B4-BE49-F238E27FC236}">
                    <a16:creationId xmlns:a16="http://schemas.microsoft.com/office/drawing/2014/main" id="{C9FEF31D-3C9C-A1EA-2A06-D187BE7E2A30}"/>
                  </a:ext>
                </a:extLst>
              </p:cNvPr>
              <p:cNvCxnSpPr>
                <a:cxnSpLocks/>
              </p:cNvCxnSpPr>
              <p:nvPr/>
            </p:nvCxnSpPr>
            <p:spPr>
              <a:xfrm>
                <a:off x="1403361" y="1439772"/>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91DF8874-811D-FCD8-BF65-392EDEC5D301}"/>
                  </a:ext>
                </a:extLst>
              </p:cNvPr>
              <p:cNvGrpSpPr/>
              <p:nvPr/>
            </p:nvGrpSpPr>
            <p:grpSpPr>
              <a:xfrm>
                <a:off x="1380363" y="1340387"/>
                <a:ext cx="2001968" cy="1601211"/>
                <a:chOff x="1380363" y="1340387"/>
                <a:chExt cx="2001968" cy="1601211"/>
              </a:xfrm>
            </p:grpSpPr>
            <p:sp>
              <p:nvSpPr>
                <p:cNvPr id="19" name="Rectangle: Rounded Corners 18">
                  <a:extLst>
                    <a:ext uri="{FF2B5EF4-FFF2-40B4-BE49-F238E27FC236}">
                      <a16:creationId xmlns:a16="http://schemas.microsoft.com/office/drawing/2014/main" id="{78C3DA30-30EF-4A5C-C9F8-8A8F3A25949A}"/>
                    </a:ext>
                  </a:extLst>
                </p:cNvPr>
                <p:cNvSpPr/>
                <p:nvPr/>
              </p:nvSpPr>
              <p:spPr>
                <a:xfrm>
                  <a:off x="1380363" y="1340387"/>
                  <a:ext cx="2001968" cy="1601211"/>
                </a:xfrm>
                <a:prstGeom prst="roundRect">
                  <a:avLst>
                    <a:gd name="adj" fmla="val 2227"/>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Avg. Daily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Vehicle Speed</a:t>
                  </a:r>
                </a:p>
              </p:txBody>
            </p:sp>
            <p:pic>
              <p:nvPicPr>
                <p:cNvPr id="128" name="Graphic 127" descr="Gauge">
                  <a:extLst>
                    <a:ext uri="{FF2B5EF4-FFF2-40B4-BE49-F238E27FC236}">
                      <a16:creationId xmlns:a16="http://schemas.microsoft.com/office/drawing/2014/main" id="{5A8F7D80-1CFA-96EC-E42E-84561F428939}"/>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49145" y="1418614"/>
                  <a:ext cx="471579" cy="471579"/>
                </a:xfrm>
                <a:prstGeom prst="rect">
                  <a:avLst/>
                </a:prstGeom>
              </p:spPr>
            </p:pic>
          </p:grpSp>
        </p:grpSp>
        <p:sp>
          <p:nvSpPr>
            <p:cNvPr id="2" name="TextBox 1">
              <a:extLst>
                <a:ext uri="{FF2B5EF4-FFF2-40B4-BE49-F238E27FC236}">
                  <a16:creationId xmlns:a16="http://schemas.microsoft.com/office/drawing/2014/main" id="{0B0D3526-C57F-2684-262B-3230B4D2FC80}"/>
                </a:ext>
              </a:extLst>
            </p:cNvPr>
            <p:cNvSpPr txBox="1"/>
            <p:nvPr/>
          </p:nvSpPr>
          <p:spPr>
            <a:xfrm>
              <a:off x="1692586" y="1860904"/>
              <a:ext cx="2083330" cy="978986"/>
            </a:xfrm>
            <a:prstGeom prst="rect">
              <a:avLst/>
            </a:prstGeom>
            <a:noFill/>
          </p:spPr>
          <p:txBody>
            <a:bodyPr wrap="square" rtlCol="0">
              <a:spAutoFit/>
            </a:bodyPr>
            <a:lstStyle/>
            <a:p>
              <a:pPr marL="115888" marR="0" lvl="0" indent="0" algn="r" defTabSz="914400" rtl="0" eaLnBrk="1" fontAlgn="auto" latinLnBrk="0" hangingPunct="1">
                <a:lnSpc>
                  <a:spcPts val="14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5821F"/>
                  </a:solidFill>
                  <a:effectLst/>
                  <a:uLnTx/>
                  <a:uFillTx/>
                  <a:latin typeface="Calibri" panose="020F0502020204030204"/>
                  <a:ea typeface="+mn-ea"/>
                  <a:cs typeface="+mn-cs"/>
                </a:rPr>
                <a:t>EB</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30.5</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mph</a:t>
              </a:r>
            </a:p>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(6.89</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min</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Travel Time)</a:t>
              </a:r>
            </a:p>
            <a:p>
              <a:pPr marL="0" marR="0" lvl="0" indent="0" algn="r" defTabSz="914400" rtl="0" eaLnBrk="1" fontAlgn="auto" latinLnBrk="0" hangingPunct="1">
                <a:lnSpc>
                  <a:spcPts val="14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28650" marR="0" lvl="0" indent="0" algn="r" defTabSz="914400" rtl="0" eaLnBrk="1" fontAlgn="auto" latinLnBrk="0" hangingPunct="1">
                <a:lnSpc>
                  <a:spcPts val="14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5821F"/>
                  </a:solidFill>
                  <a:effectLst/>
                  <a:uLnTx/>
                  <a:uFillTx/>
                  <a:latin typeface="Calibri" panose="020F0502020204030204"/>
                  <a:ea typeface="+mn-ea"/>
                  <a:cs typeface="+mn-cs"/>
                </a:rPr>
                <a:t>WB</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27.3</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mph</a:t>
              </a:r>
            </a:p>
            <a:p>
              <a:pPr marL="0" marR="0" lvl="0" indent="0" algn="r"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(7.70min Travel Time)</a:t>
              </a:r>
            </a:p>
          </p:txBody>
        </p:sp>
      </p:grpSp>
      <p:grpSp>
        <p:nvGrpSpPr>
          <p:cNvPr id="4" name="Group 3">
            <a:extLst>
              <a:ext uri="{FF2B5EF4-FFF2-40B4-BE49-F238E27FC236}">
                <a16:creationId xmlns:a16="http://schemas.microsoft.com/office/drawing/2014/main" id="{B60FC754-5595-23DA-6CD6-6949B6F016F0}"/>
              </a:ext>
            </a:extLst>
          </p:cNvPr>
          <p:cNvGrpSpPr/>
          <p:nvPr/>
        </p:nvGrpSpPr>
        <p:grpSpPr>
          <a:xfrm>
            <a:off x="202398" y="1032425"/>
            <a:ext cx="2088470" cy="1535925"/>
            <a:chOff x="102163" y="1032425"/>
            <a:chExt cx="2297279" cy="1689490"/>
          </a:xfrm>
        </p:grpSpPr>
        <p:grpSp>
          <p:nvGrpSpPr>
            <p:cNvPr id="7" name="Group 6">
              <a:extLst>
                <a:ext uri="{FF2B5EF4-FFF2-40B4-BE49-F238E27FC236}">
                  <a16:creationId xmlns:a16="http://schemas.microsoft.com/office/drawing/2014/main" id="{0EE4FB44-F84B-FD70-F1C5-2157B3D2A3B0}"/>
                </a:ext>
              </a:extLst>
            </p:cNvPr>
            <p:cNvGrpSpPr/>
            <p:nvPr/>
          </p:nvGrpSpPr>
          <p:grpSpPr>
            <a:xfrm>
              <a:off x="102163" y="1032425"/>
              <a:ext cx="2297279" cy="1689490"/>
              <a:chOff x="165200" y="1086751"/>
              <a:chExt cx="2297279" cy="1689490"/>
            </a:xfrm>
          </p:grpSpPr>
          <p:grpSp>
            <p:nvGrpSpPr>
              <p:cNvPr id="9" name="Group 8">
                <a:extLst>
                  <a:ext uri="{FF2B5EF4-FFF2-40B4-BE49-F238E27FC236}">
                    <a16:creationId xmlns:a16="http://schemas.microsoft.com/office/drawing/2014/main" id="{8BC4A933-FF09-5748-A7F3-BE54CCD2C3DD}"/>
                  </a:ext>
                </a:extLst>
              </p:cNvPr>
              <p:cNvGrpSpPr/>
              <p:nvPr/>
            </p:nvGrpSpPr>
            <p:grpSpPr>
              <a:xfrm>
                <a:off x="165201" y="1086751"/>
                <a:ext cx="2297278" cy="1689490"/>
                <a:chOff x="94161" y="1938966"/>
                <a:chExt cx="2297278" cy="1689490"/>
              </a:xfrm>
            </p:grpSpPr>
            <p:grpSp>
              <p:nvGrpSpPr>
                <p:cNvPr id="13" name="Group 12">
                  <a:extLst>
                    <a:ext uri="{FF2B5EF4-FFF2-40B4-BE49-F238E27FC236}">
                      <a16:creationId xmlns:a16="http://schemas.microsoft.com/office/drawing/2014/main" id="{609347D5-8EDC-285F-D422-63D63036272A}"/>
                    </a:ext>
                  </a:extLst>
                </p:cNvPr>
                <p:cNvGrpSpPr/>
                <p:nvPr/>
              </p:nvGrpSpPr>
              <p:grpSpPr>
                <a:xfrm>
                  <a:off x="94161" y="1990749"/>
                  <a:ext cx="2297278" cy="1585925"/>
                  <a:chOff x="181394" y="1047784"/>
                  <a:chExt cx="2573125" cy="1776356"/>
                </a:xfrm>
              </p:grpSpPr>
              <p:pic>
                <p:nvPicPr>
                  <p:cNvPr id="17" name="Picture 2" descr="Virtual Public Hearing for Infrastructure | Public Involvement | RDV System">
                    <a:extLst>
                      <a:ext uri="{FF2B5EF4-FFF2-40B4-BE49-F238E27FC236}">
                        <a16:creationId xmlns:a16="http://schemas.microsoft.com/office/drawing/2014/main" id="{16B68795-12BC-B1E4-40D7-467096C25AE5}"/>
                      </a:ext>
                    </a:extLst>
                  </p:cNvPr>
                  <p:cNvPicPr>
                    <a:picLocks noChangeAspect="1" noChangeArrowheads="1"/>
                  </p:cNvPicPr>
                  <p:nvPr/>
                </p:nvPicPr>
                <p:blipFill rotWithShape="1">
                  <a:blip r:embed="rId17">
                    <a:duotone>
                      <a:prstClr val="black"/>
                      <a:schemeClr val="accent3">
                        <a:tint val="45000"/>
                        <a:satMod val="400000"/>
                      </a:schemeClr>
                    </a:duotone>
                    <a:extLst>
                      <a:ext uri="{28A0092B-C50C-407E-A947-70E740481C1C}">
                        <a14:useLocalDpi xmlns:a14="http://schemas.microsoft.com/office/drawing/2010/main" val="0"/>
                      </a:ext>
                    </a:extLst>
                  </a:blip>
                  <a:srcRect l="2484" t="10155" r="2831" b="2976"/>
                  <a:stretch/>
                </p:blipFill>
                <p:spPr bwMode="auto">
                  <a:xfrm>
                    <a:off x="181394" y="1047784"/>
                    <a:ext cx="2573125" cy="177635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a:extLst>
                      <a:ext uri="{FF2B5EF4-FFF2-40B4-BE49-F238E27FC236}">
                        <a16:creationId xmlns:a16="http://schemas.microsoft.com/office/drawing/2014/main" id="{3D21B565-4962-03FE-1777-14E0CBEBB3A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86370" y="1812461"/>
                    <a:ext cx="255462" cy="2523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7687A6B5-53B0-E98A-D7DE-E42ACDD17E57}"/>
                    </a:ext>
                  </a:extLst>
                </p:cNvPr>
                <p:cNvGrpSpPr/>
                <p:nvPr/>
              </p:nvGrpSpPr>
              <p:grpSpPr>
                <a:xfrm>
                  <a:off x="94161" y="1938966"/>
                  <a:ext cx="2297278" cy="1689490"/>
                  <a:chOff x="58672" y="1953378"/>
                  <a:chExt cx="2297278" cy="1689490"/>
                </a:xfrm>
              </p:grpSpPr>
              <p:cxnSp>
                <p:nvCxnSpPr>
                  <p:cNvPr id="15" name="Straight Connector 14">
                    <a:extLst>
                      <a:ext uri="{FF2B5EF4-FFF2-40B4-BE49-F238E27FC236}">
                        <a16:creationId xmlns:a16="http://schemas.microsoft.com/office/drawing/2014/main" id="{6104378D-2129-7A87-2FAF-F6D5EC46500A}"/>
                      </a:ext>
                    </a:extLst>
                  </p:cNvPr>
                  <p:cNvCxnSpPr>
                    <a:cxnSpLocks/>
                  </p:cNvCxnSpPr>
                  <p:nvPr/>
                </p:nvCxnSpPr>
                <p:spPr>
                  <a:xfrm>
                    <a:off x="58672" y="1953378"/>
                    <a:ext cx="229727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58FA77E-9755-F809-AE88-1618745BBCD7}"/>
                      </a:ext>
                    </a:extLst>
                  </p:cNvPr>
                  <p:cNvCxnSpPr>
                    <a:cxnSpLocks/>
                  </p:cNvCxnSpPr>
                  <p:nvPr/>
                </p:nvCxnSpPr>
                <p:spPr>
                  <a:xfrm>
                    <a:off x="58672" y="3642868"/>
                    <a:ext cx="229727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10" name="Picture 2" descr="Virtual Public Hearing for Infrastructure | Public Involvement | RDV System">
                <a:extLst>
                  <a:ext uri="{FF2B5EF4-FFF2-40B4-BE49-F238E27FC236}">
                    <a16:creationId xmlns:a16="http://schemas.microsoft.com/office/drawing/2014/main" id="{8E0A0944-54DA-B9C7-A8F8-06646946271D}"/>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400" t="33635" r="2622" b="24556"/>
              <a:stretch/>
            </p:blipFill>
            <p:spPr bwMode="auto">
              <a:xfrm>
                <a:off x="165200" y="1567181"/>
                <a:ext cx="2297278" cy="763298"/>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8">
              <a:extLst>
                <a:ext uri="{FF2B5EF4-FFF2-40B4-BE49-F238E27FC236}">
                  <a16:creationId xmlns:a16="http://schemas.microsoft.com/office/drawing/2014/main" id="{E11BF97E-33F0-738A-B1B7-A18A06979BA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65657" y="1764537"/>
              <a:ext cx="228076" cy="225266"/>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7E175D23-2E6E-7EFB-9AAF-FE1E2C5B8359}"/>
              </a:ext>
            </a:extLst>
          </p:cNvPr>
          <p:cNvSpPr txBox="1"/>
          <p:nvPr/>
        </p:nvSpPr>
        <p:spPr>
          <a:xfrm>
            <a:off x="88339" y="725393"/>
            <a:ext cx="208846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5821F"/>
                </a:solidFill>
                <a:effectLst/>
                <a:uLnTx/>
                <a:uFillTx/>
                <a:latin typeface="Calibri" panose="020F0502020204030204"/>
                <a:ea typeface="+mn-ea"/>
                <a:cs typeface="+mn-cs"/>
              </a:rPr>
              <a:t>Work Zone </a:t>
            </a:r>
            <a:r>
              <a:rPr kumimoji="0" lang="en-US" sz="1600" b="0" i="0" u="none" strike="noStrike" kern="1200" cap="none" spc="0" normalizeH="0" baseline="0" noProof="0" dirty="0">
                <a:ln>
                  <a:noFill/>
                </a:ln>
                <a:solidFill>
                  <a:srgbClr val="F5821F"/>
                </a:solidFill>
                <a:effectLst/>
                <a:uLnTx/>
                <a:uFillTx/>
                <a:latin typeface="Calibri" panose="020F0502020204030204"/>
                <a:ea typeface="+mn-ea"/>
                <a:cs typeface="+mn-cs"/>
              </a:rPr>
              <a:t>Details</a:t>
            </a:r>
          </a:p>
        </p:txBody>
      </p:sp>
      <p:graphicFrame>
        <p:nvGraphicFramePr>
          <p:cNvPr id="23" name="Table 29">
            <a:extLst>
              <a:ext uri="{FF2B5EF4-FFF2-40B4-BE49-F238E27FC236}">
                <a16:creationId xmlns:a16="http://schemas.microsoft.com/office/drawing/2014/main" id="{1C3BC885-88D1-1574-AFE3-2A5FC39FB886}"/>
              </a:ext>
            </a:extLst>
          </p:cNvPr>
          <p:cNvGraphicFramePr>
            <a:graphicFrameLocks noGrp="1"/>
          </p:cNvGraphicFramePr>
          <p:nvPr/>
        </p:nvGraphicFramePr>
        <p:xfrm>
          <a:off x="-504" y="2602006"/>
          <a:ext cx="2468493" cy="4232274"/>
        </p:xfrm>
        <a:graphic>
          <a:graphicData uri="http://schemas.openxmlformats.org/drawingml/2006/table">
            <a:tbl>
              <a:tblPr firstRow="1" bandRow="1">
                <a:tableStyleId>{2D5ABB26-0587-4C30-8999-92F81FD0307C}</a:tableStyleId>
              </a:tblPr>
              <a:tblGrid>
                <a:gridCol w="868401">
                  <a:extLst>
                    <a:ext uri="{9D8B030D-6E8A-4147-A177-3AD203B41FA5}">
                      <a16:colId xmlns:a16="http://schemas.microsoft.com/office/drawing/2014/main" val="4233552656"/>
                    </a:ext>
                  </a:extLst>
                </a:gridCol>
                <a:gridCol w="1600092">
                  <a:extLst>
                    <a:ext uri="{9D8B030D-6E8A-4147-A177-3AD203B41FA5}">
                      <a16:colId xmlns:a16="http://schemas.microsoft.com/office/drawing/2014/main" val="3614943660"/>
                    </a:ext>
                  </a:extLst>
                </a:gridCol>
              </a:tblGrid>
              <a:tr h="853440">
                <a:tc>
                  <a:txBody>
                    <a:bodyPr/>
                    <a:lstStyle/>
                    <a:p>
                      <a:pPr algn="r"/>
                      <a:r>
                        <a:rPr lang="en-US" sz="1000" b="1" dirty="0">
                          <a:solidFill>
                            <a:schemeClr val="tx1"/>
                          </a:solidFill>
                        </a:rPr>
                        <a:t>Limits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Approx. 1.6 mi from just west of Colonial Gardens Cir to just east of Dynasty Dr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I-75/SR 884 interchange.</a:t>
                      </a:r>
                    </a:p>
                  </a:txBody>
                  <a:tcPr anchor="ctr"/>
                </a:tc>
                <a:extLst>
                  <a:ext uri="{0D108BD9-81ED-4DB2-BD59-A6C34878D82A}">
                    <a16:rowId xmlns:a16="http://schemas.microsoft.com/office/drawing/2014/main" val="1133680240"/>
                  </a:ext>
                </a:extLst>
              </a:tr>
              <a:tr h="478971">
                <a:tc>
                  <a:txBody>
                    <a:bodyPr/>
                    <a:lstStyle/>
                    <a:p>
                      <a:pPr algn="r"/>
                      <a:r>
                        <a:rPr lang="en-US" sz="1000" b="1" dirty="0">
                          <a:solidFill>
                            <a:schemeClr val="tx1"/>
                          </a:solidFill>
                        </a:rPr>
                        <a:t>Lane Status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No lane closures during daytime operations.</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a:txBody>
                  <a:tcPr anchor="ctr"/>
                </a:tc>
                <a:extLst>
                  <a:ext uri="{0D108BD9-81ED-4DB2-BD59-A6C34878D82A}">
                    <a16:rowId xmlns:a16="http://schemas.microsoft.com/office/drawing/2014/main" val="3904842683"/>
                  </a:ext>
                </a:extLst>
              </a:tr>
              <a:tr h="553817">
                <a:tc>
                  <a:txBody>
                    <a:bodyPr/>
                    <a:lstStyle/>
                    <a:p>
                      <a:pPr algn="r"/>
                      <a:r>
                        <a:rPr lang="en-US" sz="1000" b="1" dirty="0">
                          <a:solidFill>
                            <a:schemeClr val="tx1"/>
                          </a:solidFill>
                        </a:rPr>
                        <a:t>Counter</a:t>
                      </a:r>
                    </a:p>
                    <a:p>
                      <a:pPr algn="r"/>
                      <a:r>
                        <a:rPr lang="en-US" sz="1000" b="1" dirty="0">
                          <a:solidFill>
                            <a:schemeClr val="tx1"/>
                          </a:solidFill>
                        </a:rPr>
                        <a:t>Measures</a:t>
                      </a:r>
                    </a:p>
                  </a:txBody>
                  <a:tcPr anchor="ctr"/>
                </a:tc>
                <a:tc>
                  <a:txBody>
                    <a:bodyPr/>
                    <a:lstStyle/>
                    <a:p>
                      <a:r>
                        <a:rPr kumimoji="0" lang="en-US" sz="1000" b="0" i="0" u="none" strike="noStrike" kern="1200" cap="none" spc="0" normalizeH="0" baseline="0" noProof="0" dirty="0">
                          <a:ln>
                            <a:noFill/>
                          </a:ln>
                          <a:solidFill>
                            <a:schemeClr val="tx1"/>
                          </a:solidFill>
                          <a:effectLst/>
                          <a:uLnTx/>
                          <a:uFillTx/>
                          <a:ea typeface="+mn-ea"/>
                          <a:cs typeface="+mn-cs"/>
                        </a:rPr>
                        <a:t>Barrels, arrow boards.</a:t>
                      </a:r>
                      <a:endParaRPr lang="en-US" sz="1000" dirty="0">
                        <a:solidFill>
                          <a:schemeClr val="tx1"/>
                        </a:solidFill>
                      </a:endParaRPr>
                    </a:p>
                  </a:txBody>
                  <a:tcPr anchor="ctr"/>
                </a:tc>
                <a:extLst>
                  <a:ext uri="{0D108BD9-81ED-4DB2-BD59-A6C34878D82A}">
                    <a16:rowId xmlns:a16="http://schemas.microsoft.com/office/drawing/2014/main" val="1298225162"/>
                  </a:ext>
                </a:extLst>
              </a:tr>
              <a:tr h="548183">
                <a:tc>
                  <a:txBody>
                    <a:bodyPr/>
                    <a:lstStyle/>
                    <a:p>
                      <a:pPr algn="r"/>
                      <a:r>
                        <a:rPr lang="en-US" sz="1000" b="1" dirty="0">
                          <a:solidFill>
                            <a:schemeClr val="tx1"/>
                          </a:solidFill>
                        </a:rPr>
                        <a:t>Operation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ea typeface="+mn-ea"/>
                          <a:cs typeface="+mn-cs"/>
                        </a:rPr>
                        <a:t>All lanes are open, 3 thru lanes in each direction.</a:t>
                      </a:r>
                      <a:endParaRPr kumimoji="0" lang="en-US" sz="1000" b="1" i="0" u="none" strike="noStrike" kern="1200" cap="none" spc="0" normalizeH="0" baseline="0" noProof="0" dirty="0">
                        <a:ln>
                          <a:noFill/>
                        </a:ln>
                        <a:solidFill>
                          <a:schemeClr val="tx1"/>
                        </a:solidFill>
                        <a:effectLst/>
                        <a:uLnTx/>
                        <a:uFillTx/>
                        <a:ea typeface="+mn-ea"/>
                        <a:cs typeface="+mn-cs"/>
                      </a:endParaRPr>
                    </a:p>
                  </a:txBody>
                  <a:tcPr anchor="ctr"/>
                </a:tc>
                <a:extLst>
                  <a:ext uri="{0D108BD9-81ED-4DB2-BD59-A6C34878D82A}">
                    <a16:rowId xmlns:a16="http://schemas.microsoft.com/office/drawing/2014/main" val="1292441074"/>
                  </a:ext>
                </a:extLst>
              </a:tr>
              <a:tr h="548640">
                <a:tc>
                  <a:txBody>
                    <a:bodyPr/>
                    <a:lstStyle/>
                    <a:p>
                      <a:pPr algn="r"/>
                      <a:r>
                        <a:rPr lang="en-US" sz="1000" b="1" dirty="0">
                          <a:solidFill>
                            <a:schemeClr val="tx1"/>
                          </a:solidFill>
                        </a:rPr>
                        <a:t>Hours of Operation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ea typeface="+mn-ea"/>
                          <a:cs typeface="+mn-cs"/>
                        </a:rPr>
                        <a:t>Typical are 8am to 5pm, night work between 9pm and 6am.</a:t>
                      </a:r>
                    </a:p>
                  </a:txBody>
                  <a:tcPr anchor="ctr"/>
                </a:tc>
                <a:extLst>
                  <a:ext uri="{0D108BD9-81ED-4DB2-BD59-A6C34878D82A}">
                    <a16:rowId xmlns:a16="http://schemas.microsoft.com/office/drawing/2014/main" val="422355876"/>
                  </a:ext>
                </a:extLst>
              </a:tr>
              <a:tr h="701040">
                <a:tc>
                  <a:txBody>
                    <a:bodyPr/>
                    <a:lstStyle/>
                    <a:p>
                      <a:pPr algn="r"/>
                      <a:r>
                        <a:rPr lang="en-US" sz="1000" b="1" dirty="0">
                          <a:solidFill>
                            <a:schemeClr val="tx1"/>
                          </a:solidFill>
                        </a:rPr>
                        <a:t>Police Enforcement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ea typeface="+mn-ea"/>
                          <a:cs typeface="+mn-cs"/>
                        </a:rPr>
                        <a:t>During lane closures - are present before lane is closed and shortly after it is open.</a:t>
                      </a:r>
                    </a:p>
                  </a:txBody>
                  <a:tcPr anchor="ctr"/>
                </a:tc>
                <a:extLst>
                  <a:ext uri="{0D108BD9-81ED-4DB2-BD59-A6C34878D82A}">
                    <a16:rowId xmlns:a16="http://schemas.microsoft.com/office/drawing/2014/main" val="1023263899"/>
                  </a:ext>
                </a:extLst>
              </a:tr>
              <a:tr h="548183">
                <a:tc>
                  <a:txBody>
                    <a:bodyPr/>
                    <a:lstStyle/>
                    <a:p>
                      <a:pPr algn="r"/>
                      <a:r>
                        <a:rPr lang="en-US" sz="1000" b="1" dirty="0">
                          <a:solidFill>
                            <a:schemeClr val="tx1"/>
                          </a:solidFill>
                        </a:rPr>
                        <a:t>Posted Work Zone Speed</a:t>
                      </a:r>
                    </a:p>
                  </a:txBody>
                  <a:tcPr anchor="ctr"/>
                </a:tc>
                <a:tc>
                  <a:txBody>
                    <a:bodyPr/>
                    <a:lstStyle/>
                    <a:p>
                      <a:r>
                        <a:rPr kumimoji="0" lang="en-US" sz="1000" b="0" i="0" u="none" strike="noStrike" kern="1200" cap="none" spc="0" normalizeH="0" baseline="0" noProof="0" dirty="0">
                          <a:ln>
                            <a:noFill/>
                          </a:ln>
                          <a:solidFill>
                            <a:schemeClr val="tx1"/>
                          </a:solidFill>
                          <a:effectLst/>
                          <a:uLnTx/>
                          <a:uFillTx/>
                          <a:ea typeface="+mn-ea"/>
                          <a:cs typeface="+mn-cs"/>
                        </a:rPr>
                        <a:t>35mph</a:t>
                      </a:r>
                      <a:endParaRPr lang="en-US" sz="1000" dirty="0">
                        <a:solidFill>
                          <a:schemeClr val="tx1"/>
                        </a:solidFill>
                      </a:endParaRPr>
                    </a:p>
                  </a:txBody>
                  <a:tcPr anchor="ctr"/>
                </a:tc>
                <a:extLst>
                  <a:ext uri="{0D108BD9-81ED-4DB2-BD59-A6C34878D82A}">
                    <a16:rowId xmlns:a16="http://schemas.microsoft.com/office/drawing/2014/main" val="2969845843"/>
                  </a:ext>
                </a:extLst>
              </a:tr>
            </a:tbl>
          </a:graphicData>
        </a:graphic>
      </p:graphicFrame>
      <p:sp>
        <p:nvSpPr>
          <p:cNvPr id="11" name="Rectangle 10">
            <a:extLst>
              <a:ext uri="{FF2B5EF4-FFF2-40B4-BE49-F238E27FC236}">
                <a16:creationId xmlns:a16="http://schemas.microsoft.com/office/drawing/2014/main" id="{844ABDA5-3FFC-B093-B879-084AC055DF61}"/>
              </a:ext>
            </a:extLst>
          </p:cNvPr>
          <p:cNvSpPr/>
          <p:nvPr/>
        </p:nvSpPr>
        <p:spPr>
          <a:xfrm>
            <a:off x="2575811" y="6483235"/>
            <a:ext cx="7072330" cy="3214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43C80"/>
                </a:solidFill>
                <a:effectLst/>
                <a:uLnTx/>
                <a:uFillTx/>
                <a:latin typeface="Calibri" panose="020F0502020204030204"/>
                <a:ea typeface="+mn-ea"/>
                <a:cs typeface="+mn-cs"/>
              </a:rPr>
              <a:t>For the Week </a:t>
            </a:r>
            <a:r>
              <a:rPr kumimoji="0" lang="en-US" sz="1200" b="1" i="0" u="none" strike="noStrike" kern="1200" cap="none" spc="0" normalizeH="0" baseline="0" noProof="0" dirty="0">
                <a:ln>
                  <a:noFill/>
                </a:ln>
                <a:solidFill>
                  <a:srgbClr val="243C80"/>
                </a:solidFill>
                <a:effectLst/>
                <a:uLnTx/>
                <a:uFillTx/>
                <a:latin typeface="Calibri" panose="020F0502020204030204"/>
                <a:ea typeface="+mn-ea"/>
                <a:cs typeface="+mn-cs"/>
              </a:rPr>
              <a:t>-</a:t>
            </a:r>
            <a:r>
              <a:rPr kumimoji="0" lang="en-US" sz="1600" b="1" i="0" u="none" strike="noStrike" kern="1200" cap="none" spc="0" normalizeH="0" baseline="0" noProof="0" dirty="0">
                <a:ln>
                  <a:noFill/>
                </a:ln>
                <a:solidFill>
                  <a:srgbClr val="243C80"/>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srgbClr val="243C80"/>
                </a:solidFill>
                <a:effectLst/>
                <a:uLnTx/>
                <a:uFillTx/>
                <a:latin typeface="Calibri" panose="020F0502020204030204"/>
                <a:ea typeface="+mn-ea"/>
                <a:cs typeface="+mn-cs"/>
              </a:rPr>
              <a:t>Total Cost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srgbClr val="00B050"/>
                </a:solidFill>
                <a:effectLst/>
                <a:uLnTx/>
                <a:uFillTx/>
                <a:latin typeface="Calibri" panose="020F0502020204030204"/>
                <a:ea typeface="+mn-ea"/>
                <a:cs typeface="+mn-cs"/>
              </a:rPr>
              <a:t>$93.6K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1" i="0" u="none" strike="noStrike" kern="1200" cap="none" spc="0" normalizeH="0" baseline="0" noProof="0" dirty="0">
                <a:ln>
                  <a:noFill/>
                </a:ln>
                <a:solidFill>
                  <a:srgbClr val="243C80"/>
                </a:solidFill>
                <a:effectLst/>
                <a:uLnTx/>
                <a:uFillTx/>
                <a:latin typeface="Calibri" panose="020F0502020204030204"/>
                <a:ea typeface="+mn-ea"/>
                <a:cs typeface="+mn-cs"/>
                <a:sym typeface="Wingdings" panose="05000000000000000000" pitchFamily="2" charset="2"/>
              </a:rPr>
              <a:t>Total Veh.-hr. of Delay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mn-cs"/>
              </a:rPr>
              <a:t>3,126h</a:t>
            </a:r>
            <a:endPar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4" name="Picture 23" descr="Florida State Road 884 - Wikipedia">
            <a:extLst>
              <a:ext uri="{FF2B5EF4-FFF2-40B4-BE49-F238E27FC236}">
                <a16:creationId xmlns:a16="http://schemas.microsoft.com/office/drawing/2014/main" id="{55371AA4-A859-5EC3-3F00-411718C310A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50678" y="97765"/>
            <a:ext cx="637274" cy="50981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228CA740-F5E3-CB52-5FCB-757EAFFA3B32}"/>
              </a:ext>
            </a:extLst>
          </p:cNvPr>
          <p:cNvSpPr txBox="1"/>
          <p:nvPr/>
        </p:nvSpPr>
        <p:spPr>
          <a:xfrm>
            <a:off x="8366016" y="6384291"/>
            <a:ext cx="137836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BOLD</a:t>
            </a:r>
            <a:r>
              <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rPr>
              <a:t> = WORST PERFORMANCE</a:t>
            </a:r>
          </a:p>
        </p:txBody>
      </p:sp>
    </p:spTree>
    <p:extLst>
      <p:ext uri="{BB962C8B-B14F-4D97-AF65-F5344CB8AC3E}">
        <p14:creationId xmlns:p14="http://schemas.microsoft.com/office/powerpoint/2010/main" val="1742184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sign with black text&#10;&#10;Description automatically generated">
            <a:extLst>
              <a:ext uri="{FF2B5EF4-FFF2-40B4-BE49-F238E27FC236}">
                <a16:creationId xmlns:a16="http://schemas.microsoft.com/office/drawing/2014/main" id="{6AEA83F6-3424-76EA-0422-7E44058DF87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6145"/>
          <a:stretch/>
        </p:blipFill>
        <p:spPr>
          <a:xfrm>
            <a:off x="0" y="-1"/>
            <a:ext cx="12191998" cy="6439937"/>
          </a:xfrm>
          <a:prstGeom prst="rect">
            <a:avLst/>
          </a:prstGeom>
        </p:spPr>
      </p:pic>
      <p:sp>
        <p:nvSpPr>
          <p:cNvPr id="5" name="Slide Number Placeholder 6">
            <a:extLst>
              <a:ext uri="{FF2B5EF4-FFF2-40B4-BE49-F238E27FC236}">
                <a16:creationId xmlns:a16="http://schemas.microsoft.com/office/drawing/2014/main" id="{0D122FAD-388C-9B0D-36F8-D25FF5AB0C15}"/>
              </a:ext>
            </a:extLst>
          </p:cNvPr>
          <p:cNvSpPr txBox="1">
            <a:spLocks/>
          </p:cNvSpPr>
          <p:nvPr/>
        </p:nvSpPr>
        <p:spPr>
          <a:xfrm>
            <a:off x="9948863" y="6507212"/>
            <a:ext cx="1692274" cy="15388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000" b="0" i="0" u="none" strike="noStrike" kern="1200" cap="none" spc="0" normalizeH="0" baseline="0" noProof="0" smtClean="0">
                <a:ln>
                  <a:noFill/>
                </a:ln>
                <a:solidFill>
                  <a:prstClr val="white">
                    <a:lumMod val="65000"/>
                    <a:alpha val="8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white">
                  <a:lumMod val="65000"/>
                  <a:alpha val="80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09FCD8A-4ECB-AF03-9805-427849ABC52C}"/>
              </a:ext>
            </a:extLst>
          </p:cNvPr>
          <p:cNvSpPr/>
          <p:nvPr/>
        </p:nvSpPr>
        <p:spPr>
          <a:xfrm>
            <a:off x="0" y="5105400"/>
            <a:ext cx="12192000" cy="175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2" descr="No photo description available.">
            <a:hlinkClick r:id="rId5"/>
            <a:extLst>
              <a:ext uri="{FF2B5EF4-FFF2-40B4-BE49-F238E27FC236}">
                <a16:creationId xmlns:a16="http://schemas.microsoft.com/office/drawing/2014/main" id="{BDAF99D2-6581-7D19-A3DB-BC90C1D00443}"/>
              </a:ext>
            </a:extLst>
          </p:cNvPr>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95449" y="95749"/>
            <a:ext cx="1135822" cy="113582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2035855-1315-FF50-1848-53AA29F515F2}"/>
              </a:ext>
            </a:extLst>
          </p:cNvPr>
          <p:cNvSpPr txBox="1"/>
          <p:nvPr/>
        </p:nvSpPr>
        <p:spPr>
          <a:xfrm>
            <a:off x="4633119" y="5269550"/>
            <a:ext cx="2925762" cy="369332"/>
          </a:xfrm>
          <a:prstGeom prst="rect">
            <a:avLst/>
          </a:prstGeom>
          <a:noFill/>
        </p:spPr>
        <p:txBody>
          <a:bodyPr wrap="square">
            <a:spAutoFit/>
          </a:bodyPr>
          <a:lstStyle/>
          <a:p>
            <a:pPr algn="r"/>
            <a:r>
              <a:rPr lang="en-US" dirty="0">
                <a:solidFill>
                  <a:schemeClr val="bg1"/>
                </a:solidFill>
              </a:rPr>
              <a:t>CONTACT INFORMATION</a:t>
            </a:r>
          </a:p>
        </p:txBody>
      </p:sp>
      <p:grpSp>
        <p:nvGrpSpPr>
          <p:cNvPr id="32" name="Group 31">
            <a:extLst>
              <a:ext uri="{FF2B5EF4-FFF2-40B4-BE49-F238E27FC236}">
                <a16:creationId xmlns:a16="http://schemas.microsoft.com/office/drawing/2014/main" id="{611D383C-BC85-CC2C-1B16-2E19369268C9}"/>
              </a:ext>
            </a:extLst>
          </p:cNvPr>
          <p:cNvGrpSpPr/>
          <p:nvPr/>
        </p:nvGrpSpPr>
        <p:grpSpPr>
          <a:xfrm>
            <a:off x="4097324" y="5716243"/>
            <a:ext cx="3997349" cy="646331"/>
            <a:chOff x="4097326" y="5669980"/>
            <a:chExt cx="3997349" cy="646331"/>
          </a:xfrm>
        </p:grpSpPr>
        <p:grpSp>
          <p:nvGrpSpPr>
            <p:cNvPr id="27" name="Group 26">
              <a:extLst>
                <a:ext uri="{FF2B5EF4-FFF2-40B4-BE49-F238E27FC236}">
                  <a16:creationId xmlns:a16="http://schemas.microsoft.com/office/drawing/2014/main" id="{2079F340-EB9F-21EC-8091-33A83953EE27}"/>
                </a:ext>
              </a:extLst>
            </p:cNvPr>
            <p:cNvGrpSpPr/>
            <p:nvPr/>
          </p:nvGrpSpPr>
          <p:grpSpPr>
            <a:xfrm>
              <a:off x="4097326" y="5669980"/>
              <a:ext cx="1752446" cy="646331"/>
              <a:chOff x="8077354" y="5414658"/>
              <a:chExt cx="1752446" cy="646331"/>
            </a:xfrm>
          </p:grpSpPr>
          <p:sp>
            <p:nvSpPr>
              <p:cNvPr id="16" name="TextBox 15">
                <a:extLst>
                  <a:ext uri="{FF2B5EF4-FFF2-40B4-BE49-F238E27FC236}">
                    <a16:creationId xmlns:a16="http://schemas.microsoft.com/office/drawing/2014/main" id="{CD48D4B3-5865-9397-9BB9-E63B8467B134}"/>
                  </a:ext>
                </a:extLst>
              </p:cNvPr>
              <p:cNvSpPr txBox="1"/>
              <p:nvPr/>
            </p:nvSpPr>
            <p:spPr>
              <a:xfrm>
                <a:off x="8550097" y="5414658"/>
                <a:ext cx="1279703" cy="646331"/>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B9D01"/>
                    </a:solidFill>
                    <a:effectLst/>
                    <a:uLnTx/>
                    <a:uFillTx/>
                    <a:latin typeface="Calibri" panose="020F0502020204030204"/>
                    <a:ea typeface="+mn-ea"/>
                    <a:cs typeface="+mn-cs"/>
                  </a:rPr>
                  <a:t>Communications</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Brian Bollas</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(813) 262-8549</a:t>
                </a:r>
              </a:p>
            </p:txBody>
          </p:sp>
          <p:pic>
            <p:nvPicPr>
              <p:cNvPr id="22" name="Graphic 21" descr="Smart Phone with solid fill">
                <a:extLst>
                  <a:ext uri="{FF2B5EF4-FFF2-40B4-BE49-F238E27FC236}">
                    <a16:creationId xmlns:a16="http://schemas.microsoft.com/office/drawing/2014/main" id="{4B612006-560A-7749-1A75-B6BE4CE121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77354" y="5437785"/>
                <a:ext cx="600077" cy="600077"/>
              </a:xfrm>
              <a:prstGeom prst="rect">
                <a:avLst/>
              </a:prstGeom>
            </p:spPr>
          </p:pic>
        </p:grpSp>
        <p:grpSp>
          <p:nvGrpSpPr>
            <p:cNvPr id="28" name="Group 27">
              <a:extLst>
                <a:ext uri="{FF2B5EF4-FFF2-40B4-BE49-F238E27FC236}">
                  <a16:creationId xmlns:a16="http://schemas.microsoft.com/office/drawing/2014/main" id="{C2B4C321-20E6-72E0-25B7-B59A017B43AF}"/>
                </a:ext>
              </a:extLst>
            </p:cNvPr>
            <p:cNvGrpSpPr/>
            <p:nvPr/>
          </p:nvGrpSpPr>
          <p:grpSpPr>
            <a:xfrm>
              <a:off x="6305991" y="5669980"/>
              <a:ext cx="1788684" cy="646331"/>
              <a:chOff x="10286019" y="5405184"/>
              <a:chExt cx="1788684" cy="646331"/>
            </a:xfrm>
          </p:grpSpPr>
          <p:sp>
            <p:nvSpPr>
              <p:cNvPr id="17" name="TextBox 16">
                <a:extLst>
                  <a:ext uri="{FF2B5EF4-FFF2-40B4-BE49-F238E27FC236}">
                    <a16:creationId xmlns:a16="http://schemas.microsoft.com/office/drawing/2014/main" id="{979FD2BD-0191-C546-51E7-B565998210AA}"/>
                  </a:ext>
                </a:extLst>
              </p:cNvPr>
              <p:cNvSpPr txBox="1"/>
              <p:nvPr/>
            </p:nvSpPr>
            <p:spPr>
              <a:xfrm>
                <a:off x="10795000" y="5405184"/>
                <a:ext cx="1279703" cy="646331"/>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B9D01"/>
                    </a:solidFill>
                    <a:effectLst/>
                    <a:uLnTx/>
                    <a:uFillTx/>
                    <a:latin typeface="Calibri" panose="020F0502020204030204"/>
                    <a:ea typeface="+mn-ea"/>
                    <a:cs typeface="+mn-cs"/>
                  </a:rPr>
                  <a:t>Construction PM</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rPr>
                  <a:t>David Jones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rPr>
                  <a:t> (863) 519-2345</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4" name="Graphic 23" descr="Traffic cone with solid fill">
                <a:extLst>
                  <a:ext uri="{FF2B5EF4-FFF2-40B4-BE49-F238E27FC236}">
                    <a16:creationId xmlns:a16="http://schemas.microsoft.com/office/drawing/2014/main" id="{3499F1E5-3DB6-F698-4457-F544229232D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86019" y="5426796"/>
                <a:ext cx="603106" cy="603106"/>
              </a:xfrm>
              <a:prstGeom prst="rect">
                <a:avLst/>
              </a:prstGeom>
            </p:spPr>
          </p:pic>
        </p:grpSp>
        <p:cxnSp>
          <p:nvCxnSpPr>
            <p:cNvPr id="26" name="Straight Connector 25">
              <a:extLst>
                <a:ext uri="{FF2B5EF4-FFF2-40B4-BE49-F238E27FC236}">
                  <a16:creationId xmlns:a16="http://schemas.microsoft.com/office/drawing/2014/main" id="{6D07D75D-966A-EE4A-484A-71C9D003D53F}"/>
                </a:ext>
              </a:extLst>
            </p:cNvPr>
            <p:cNvCxnSpPr>
              <a:cxnSpLocks/>
            </p:cNvCxnSpPr>
            <p:nvPr/>
          </p:nvCxnSpPr>
          <p:spPr>
            <a:xfrm>
              <a:off x="6077882" y="5717532"/>
              <a:ext cx="0" cy="551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FA50C62F-5238-7618-2214-536D34FCB17B}"/>
              </a:ext>
            </a:extLst>
          </p:cNvPr>
          <p:cNvSpPr txBox="1"/>
          <p:nvPr/>
        </p:nvSpPr>
        <p:spPr>
          <a:xfrm>
            <a:off x="4511586" y="6439937"/>
            <a:ext cx="3168828" cy="253916"/>
          </a:xfrm>
          <a:prstGeom prst="rect">
            <a:avLst/>
          </a:prstGeom>
          <a:noFill/>
        </p:spPr>
        <p:txBody>
          <a:bodyPr wrap="square">
            <a:spAutoFit/>
          </a:bodyPr>
          <a:lstStyle/>
          <a:p>
            <a:pPr algn="ctr"/>
            <a:r>
              <a:rPr lang="en-US" sz="1050" dirty="0">
                <a:solidFill>
                  <a:schemeClr val="bg1"/>
                </a:solidFill>
              </a:rPr>
              <a:t>For more project information, click </a:t>
            </a:r>
            <a:r>
              <a:rPr lang="en-US" sz="1050" dirty="0">
                <a:solidFill>
                  <a:srgbClr val="00B0F0"/>
                </a:solidFill>
                <a:hlinkClick r:id="rId11">
                  <a:extLst>
                    <a:ext uri="{A12FA001-AC4F-418D-AE19-62706E023703}">
                      <ahyp:hlinkClr xmlns:ahyp="http://schemas.microsoft.com/office/drawing/2018/hyperlinkcolor" val="tx"/>
                    </a:ext>
                  </a:extLst>
                </a:hlinkClick>
              </a:rPr>
              <a:t>here</a:t>
            </a:r>
            <a:endParaRPr lang="en-US" sz="1050" dirty="0">
              <a:solidFill>
                <a:srgbClr val="00B0F0"/>
              </a:solidFill>
            </a:endParaRPr>
          </a:p>
        </p:txBody>
      </p:sp>
    </p:spTree>
    <p:extLst>
      <p:ext uri="{BB962C8B-B14F-4D97-AF65-F5344CB8AC3E}">
        <p14:creationId xmlns:p14="http://schemas.microsoft.com/office/powerpoint/2010/main" val="1594526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1967</Words>
  <Application>Microsoft Office PowerPoint</Application>
  <PresentationFormat>Widescreen</PresentationFormat>
  <Paragraphs>647</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Avenir Heavy</vt:lpstr>
      <vt:lpstr>Calibri</vt:lpstr>
      <vt:lpstr>Calibri Light</vt:lpstr>
      <vt:lpstr>Helvetica Neue</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Gorman</dc:creator>
  <cp:lastModifiedBy>Michael Gorman</cp:lastModifiedBy>
  <cp:revision>1</cp:revision>
  <dcterms:created xsi:type="dcterms:W3CDTF">2023-10-17T14:23:55Z</dcterms:created>
  <dcterms:modified xsi:type="dcterms:W3CDTF">2023-10-17T14:28:38Z</dcterms:modified>
</cp:coreProperties>
</file>