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855" r:id="rId2"/>
    <p:sldId id="1849" r:id="rId3"/>
    <p:sldId id="1844" r:id="rId4"/>
    <p:sldId id="1926" r:id="rId5"/>
    <p:sldId id="1899" r:id="rId6"/>
    <p:sldId id="1881" r:id="rId7"/>
    <p:sldId id="1900" r:id="rId8"/>
    <p:sldId id="1882" r:id="rId9"/>
    <p:sldId id="1964" r:id="rId10"/>
    <p:sldId id="192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8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48070828800453E-2"/>
          <c:y val="6.8475200529978811E-2"/>
          <c:w val="0.51980094348097272"/>
          <c:h val="0.863049598940042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C4-4F84-9566-EAEC3E53FA16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C4-4F84-9566-EAEC3E53FA1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C4-4F84-9566-EAEC3E53FA1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C4-4F84-9566-EAEC3E53FA16}"/>
              </c:ext>
            </c:extLst>
          </c:dPt>
          <c:dPt>
            <c:idx val="4"/>
            <c:bubble3D val="0"/>
            <c:spPr>
              <a:solidFill>
                <a:srgbClr val="5780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C4-4F84-9566-EAEC3E53FA16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DC4-4F84-9566-EAEC3E53FA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Sheet1!$E$10:$E$15</c:f>
              <c:strCache>
                <c:ptCount val="6"/>
                <c:pt idx="0">
                  <c:v>Off Ramp Backup</c:v>
                </c:pt>
                <c:pt idx="1">
                  <c:v>Disabled Vehicle</c:v>
                </c:pt>
                <c:pt idx="2">
                  <c:v>Debris On Roadway</c:v>
                </c:pt>
                <c:pt idx="3">
                  <c:v>Weather</c:v>
                </c:pt>
                <c:pt idx="4">
                  <c:v>Crash</c:v>
                </c:pt>
                <c:pt idx="5">
                  <c:v>Wrong Way Driver</c:v>
                </c:pt>
              </c:strCache>
            </c:strRef>
          </c:cat>
          <c:val>
            <c:numRef>
              <c:f>Sheet1!$F$10:$F$15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DC4-4F84-9566-EAEC3E53F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4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48070828800453E-2"/>
          <c:y val="6.8475200529978811E-2"/>
          <c:w val="0.51980094348097272"/>
          <c:h val="0.863049598940042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55-49EE-983A-D5FBD679C761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55-49EE-983A-D5FBD679C76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55-49EE-983A-D5FBD679C76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55-49EE-983A-D5FBD679C761}"/>
              </c:ext>
            </c:extLst>
          </c:dPt>
          <c:dPt>
            <c:idx val="4"/>
            <c:bubble3D val="0"/>
            <c:spPr>
              <a:solidFill>
                <a:srgbClr val="5780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55-49EE-983A-D5FBD679C761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55-49EE-983A-D5FBD679C7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Sheet1!$E$10:$E$15</c:f>
              <c:strCache>
                <c:ptCount val="6"/>
                <c:pt idx="0">
                  <c:v>Off Ramp Backup</c:v>
                </c:pt>
                <c:pt idx="1">
                  <c:v>Disabled Vehicle</c:v>
                </c:pt>
                <c:pt idx="2">
                  <c:v>Debris On Roadway</c:v>
                </c:pt>
                <c:pt idx="3">
                  <c:v>Weather</c:v>
                </c:pt>
                <c:pt idx="4">
                  <c:v>Crash</c:v>
                </c:pt>
                <c:pt idx="5">
                  <c:v>Wrong Way Driver</c:v>
                </c:pt>
              </c:strCache>
            </c:strRef>
          </c:cat>
          <c:val>
            <c:numRef>
              <c:f>Sheet1!$F$10:$F$15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355-49EE-983A-D5FBD679C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4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A6B80-7F5F-41FA-AB15-3405596546B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49266-C9C3-4AF5-8DBC-BE45E4427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3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45B8-E862-4662-A8D4-98ABF940E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53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F66145B8-E862-4662-A8D4-98ABF940E4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761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REVISIONS FROM UX MEETING + MY OWN - ADDED </a:t>
            </a:r>
            <a:r>
              <a:rPr lang="en-US" b="1" dirty="0"/>
              <a:t>LIMITS</a:t>
            </a:r>
            <a:r>
              <a:rPr lang="en-US" dirty="0"/>
              <a:t>: TO WORK ZONE PROFILE, STETCHED THE SIDEBAR TO ACCOMMODATE AND SHIFTED TO THE FAR LEFT; ADDED LIMITS TO THE </a:t>
            </a:r>
            <a:r>
              <a:rPr lang="en-US" b="1" dirty="0"/>
              <a:t>SPEED PROFILE FOR THE WORK ZONE </a:t>
            </a:r>
            <a:r>
              <a:rPr lang="en-US" dirty="0"/>
              <a:t>HEADING; ADDED WORK ZONE ACTIVE TIME IN THE CALLOUT BENEATH THE SPREED PROFILE; REGROUPED KEY METRICS AND OPERATIONAL IMPACT RESULTS; ADDED A DIVIDER BETWEEN THOSE TWO GROUPINGS.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F66145B8-E862-4662-A8D4-98ABF940E4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733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REVISIONS FROM UX MEETING + MY OWN - ADDED </a:t>
            </a:r>
            <a:r>
              <a:rPr lang="en-US" b="1" dirty="0"/>
              <a:t>LIMITS</a:t>
            </a:r>
            <a:r>
              <a:rPr lang="en-US" dirty="0"/>
              <a:t>: TO WORK ZONE PROFILE, STETCHED THE SIDEBAR TO ACCOMMODATE AND SHIFTED TO THE FAR LEFT; ADDED LIMITS TO THE </a:t>
            </a:r>
            <a:r>
              <a:rPr lang="en-US" b="1" dirty="0"/>
              <a:t>SPEED PROFILE FOR THE WORK ZONE </a:t>
            </a:r>
            <a:r>
              <a:rPr lang="en-US" dirty="0"/>
              <a:t>HEADING; ADDED WORK ZONE ACTIVE TIME IN THE CALLOUT BENEATH THE SPREED PROFILE; REGROUPED KEY METRICS AND OPERATIONAL IMPACT RESULTS; ADDED A DIVIDER BETWEEN THOSE TWO GROUPINGS.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F66145B8-E862-4662-A8D4-98ABF940E4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798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REVISIONS FROM UX MEETING + MY OWN - ADDED </a:t>
            </a:r>
            <a:r>
              <a:rPr lang="en-US" b="1" dirty="0"/>
              <a:t>LIMITS</a:t>
            </a:r>
            <a:r>
              <a:rPr lang="en-US" dirty="0"/>
              <a:t>: TO WORK ZONE PROFILE, STETCHED THE SIDEBAR TO ACCOMMODATE AND SHIFTED TO THE FAR LEFT; ADDED LIMITS TO THE </a:t>
            </a:r>
            <a:r>
              <a:rPr lang="en-US" b="1" dirty="0"/>
              <a:t>SPEED PROFILE FOR THE WORK ZONE </a:t>
            </a:r>
            <a:r>
              <a:rPr lang="en-US" dirty="0"/>
              <a:t>HEADING; ADDED WORK ZONE ACTIVE TIME IN THE CALLOUT BENEATH THE SPREED PROFILE; REGROUPED KEY METRICS AND OPERATIONAL IMPACT RESULTS; ADDED A DIVIDER BETWEEN THOSE TWO GROUPINGS.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F66145B8-E862-4662-A8D4-98ABF940E4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072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F66145B8-E862-4662-A8D4-98ABF940E4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7340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F66145B8-E862-4662-A8D4-98ABF940E4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8826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F66145B8-E862-4662-A8D4-98ABF940E4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9673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F66145B8-E862-4662-A8D4-98ABF940E4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960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F66145B8-E862-4662-A8D4-98ABF940E4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001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E1B3-75E8-DE70-8D06-23A80F4B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DD079-4CFC-1C68-1C80-007CFB0F1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D663E-735A-1974-95B2-AC8FFA6E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FC3D-B790-4E38-8CF5-7D5E0BAB7F6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5AB50-BB2C-1C5F-2FAE-18F8D128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C4C63-1887-481C-4E3A-0255E834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35F-1530-464B-9A7B-6136C1EF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1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36CB-6D72-5977-C0A8-6798DDF2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A2111-EEED-6F18-8A90-85A1C910D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C7870-8284-4286-44DA-C58520B1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FC3D-B790-4E38-8CF5-7D5E0BAB7F6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8A023-BA79-E5A5-302D-6F439BAC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CDC02-6E2D-727E-547D-1A32A62F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35F-1530-464B-9A7B-6136C1EF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1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380780-195E-B1DD-42AB-570C05BE0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E2B861-9749-6EAA-681D-C2BA98983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ABE6C-FF75-5082-A91C-73152F70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FC3D-B790-4E38-8CF5-7D5E0BAB7F6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2E15C-4BCF-D405-4193-A28B008D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A010B-63BA-1F90-2445-A40B6AED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35F-1530-464B-9A7B-6136C1EF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1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11F7-4940-9B91-A2B0-9401A196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1E98-0E4A-E0BB-AEB2-64775BB27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A8588-85DC-ABA6-0083-512EB867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FC3D-B790-4E38-8CF5-7D5E0BAB7F6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ACB82-A9C6-D9F6-EF16-9CD65E5E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0572E-64CA-8631-4E1D-734A2950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35F-1530-464B-9A7B-6136C1EF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34-AD85-346A-9978-163AC64C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8B518-0B11-A4DA-842E-EA6020663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4F7E4-9E57-BC6F-7A53-B0D0895A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FC3D-B790-4E38-8CF5-7D5E0BAB7F6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00E63-1E56-34A2-F5E6-514D078F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CB501-703C-B32A-A4D5-3087DDB4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35F-1530-464B-9A7B-6136C1EF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3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09DE-F50A-30E1-98B7-032DDF05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03BD0-4F1F-4991-A2B8-A8D724266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0468F-9FC4-54AB-8A0C-6E960D39F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EBC27-42DE-E71E-A87C-87EFB3B3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FC3D-B790-4E38-8CF5-7D5E0BAB7F6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38663-5D1B-270C-009D-411E70B5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28D0F-6487-5A31-E7A6-DDD0AE49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35F-1530-464B-9A7B-6136C1EF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4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A85C-2A78-D7FA-FDF1-97180F15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C716C-ED16-3FEC-9259-D19B704E9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86B56-BAB1-9F6D-0953-E5AE30235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8FAB3-845F-EA34-033B-6C4ABC7A8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144A0-8E0C-D1F5-925A-D59A6945B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5FEB8-2CA4-C367-1048-1C81BED6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FC3D-B790-4E38-8CF5-7D5E0BAB7F6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019DC9-7E95-9509-B70A-12B5F9D3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2997B-78E8-7347-5577-A5BBE5D1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35F-1530-464B-9A7B-6136C1EF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3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D260-04DB-066C-3B71-2743825A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0A80C-44BA-FA6F-39D2-6D531608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FC3D-B790-4E38-8CF5-7D5E0BAB7F6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C1E07-0E1C-A91A-B2D3-37739F16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AE1F1-D80F-6C6B-588F-310D9EE1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35F-1530-464B-9A7B-6136C1EF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F5E46-B2DF-D22E-BFBF-709923FC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FC3D-B790-4E38-8CF5-7D5E0BAB7F6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F2134A-B127-7E9F-D4AB-02CA7507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82E4F-4959-A745-40E1-47340CCE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35F-1530-464B-9A7B-6136C1EF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1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2CCF-1579-0370-7F8B-81882C99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A555-CE06-AFC6-2E71-1C26558AB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1EA8E-3A47-8B08-61E5-9F003823B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7DAE0-C6D9-4E7D-DBAC-0AA41496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FC3D-B790-4E38-8CF5-7D5E0BAB7F6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82F41-9C15-5188-6A0A-B4DE74A4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B8AA3-296F-740C-4C71-3F86B539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35F-1530-464B-9A7B-6136C1EF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0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529B-07DB-2910-FED4-308982DB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3DB6F-4A3D-2644-5EED-32B73CCB7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6F3E7-B450-ECAA-472E-2E99F515E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89E1C-D826-D8D1-F0D1-29B78060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FC3D-B790-4E38-8CF5-7D5E0BAB7F6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2C985-85AB-06E2-EF04-DE84C7DE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C5D62-805C-E30C-875D-C8AAC84F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35F-1530-464B-9A7B-6136C1EF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5CDFB-0DA2-8065-455D-50B24DED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E5F40-0FFB-9866-67CF-532171508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82440-2498-DA08-D6B9-D51F36F1E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FC3D-B790-4E38-8CF5-7D5E0BAB7F6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530CF-88CE-A6DB-E2CF-FA5F8FEEE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5051-D70C-A056-BBB4-459175CD8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6735F-1530-464B-9A7B-6136C1EF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3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1.png"/><Relationship Id="rId3" Type="http://schemas.openxmlformats.org/officeDocument/2006/relationships/hyperlink" Target="https://ritis.org/archive/incident" TargetMode="External"/><Relationship Id="rId21" Type="http://schemas.openxmlformats.org/officeDocument/2006/relationships/image" Target="../media/image14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hyperlink" Target="https://pda.ritis.org/delay-analysis/report/660a1caa-d7d7-4b1a-8e54-c08d093858f2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da.ritis.org/delay-analysis/report/64674b1c-031e-4ca5-84b7-8ddd320b7d9f/" TargetMode="Externa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hyperlink" Target="https://pda.ritis.org/suite/ranking/?uuid=9ee2ebf0-50f1-4d2a-bab3-9e9ff2d09578" TargetMode="External"/><Relationship Id="rId23" Type="http://schemas.openxmlformats.org/officeDocument/2006/relationships/image" Target="../media/image15.jpe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hyperlink" Target="https://pda.ritis.org/suite/performance-charts/?uuid=eaafa945-1574-47a1-b654-2162b8f8ef53" TargetMode="External"/><Relationship Id="rId22" Type="http://schemas.openxmlformats.org/officeDocument/2006/relationships/hyperlink" Target="https://www.swflroads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18" Type="http://schemas.openxmlformats.org/officeDocument/2006/relationships/image" Target="../media/image74.svg"/><Relationship Id="rId3" Type="http://schemas.openxmlformats.org/officeDocument/2006/relationships/hyperlink" Target="https://pda.ritis.org/embed/trend-map/?performanceMetric=compSpeed&amp;showWazeTrafficEvents=false&amp;thresholds=%5B40%2C50%2C60%2C70%2C80%2C95%5D&amp;layout=grid&amp;showPercentReadings=false&amp;colors=%5B%22%2393278F%22%2C%22%23C1272D%22%2C%22%23ED1C24%22%2C%22%23F7931E%22%2C%22%23FCEE21%22%2C%22%238CC63F%22%2C%22%23009245%22%5D&amp;showAgencyTrafficEvents=true&amp;isSatelliteView=false&amp;title=I-75%20between%20SR-884%2FExit%20136%20and%20SR-82%2FM%20L%20King%20Jr%20Blvd%2FExit%20138%20and%20CR-884%20from%20Colonial%20Gardens%20Circle%20to%20Dynasty%20Drive&amp;showAllMaps=true&amp;uuid=539b2c01-4ebf-483b-ab5b-05f392d1bafa" TargetMode="External"/><Relationship Id="rId7" Type="http://schemas.openxmlformats.org/officeDocument/2006/relationships/image" Target="../media/image16.jpeg"/><Relationship Id="rId12" Type="http://schemas.openxmlformats.org/officeDocument/2006/relationships/image" Target="../media/image69.sv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68.png"/><Relationship Id="rId5" Type="http://schemas.openxmlformats.org/officeDocument/2006/relationships/hyperlink" Target="https://www.swflroads.com/" TargetMode="External"/><Relationship Id="rId15" Type="http://schemas.openxmlformats.org/officeDocument/2006/relationships/image" Target="../media/image71.png"/><Relationship Id="rId10" Type="http://schemas.openxmlformats.org/officeDocument/2006/relationships/image" Target="../media/image65.svg"/><Relationship Id="rId19" Type="http://schemas.openxmlformats.org/officeDocument/2006/relationships/image" Target="../media/image11.png"/><Relationship Id="rId4" Type="http://schemas.openxmlformats.org/officeDocument/2006/relationships/image" Target="../media/image75.png"/><Relationship Id="rId9" Type="http://schemas.openxmlformats.org/officeDocument/2006/relationships/image" Target="../media/image64.png"/><Relationship Id="rId14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18" Type="http://schemas.openxmlformats.org/officeDocument/2006/relationships/hyperlink" Target="https://www.swflroads.com/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0.svg"/><Relationship Id="rId12" Type="http://schemas.openxmlformats.org/officeDocument/2006/relationships/slide" Target="slide3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.svg"/><Relationship Id="rId5" Type="http://schemas.openxmlformats.org/officeDocument/2006/relationships/slide" Target="slide2.xml"/><Relationship Id="rId15" Type="http://schemas.openxmlformats.org/officeDocument/2006/relationships/image" Target="../media/image11.png"/><Relationship Id="rId10" Type="http://schemas.openxmlformats.org/officeDocument/2006/relationships/image" Target="../media/image3.png"/><Relationship Id="rId19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2.svg"/><Relationship Id="rId1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hyperlink" Target="https://www.swflroads.com/" TargetMode="External"/><Relationship Id="rId26" Type="http://schemas.openxmlformats.org/officeDocument/2006/relationships/image" Target="../media/image8.svg"/><Relationship Id="rId39" Type="http://schemas.openxmlformats.org/officeDocument/2006/relationships/image" Target="../media/image35.png"/><Relationship Id="rId21" Type="http://schemas.openxmlformats.org/officeDocument/2006/relationships/image" Target="../media/image13.png"/><Relationship Id="rId34" Type="http://schemas.openxmlformats.org/officeDocument/2006/relationships/image" Target="../media/image2.sv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gif"/><Relationship Id="rId25" Type="http://schemas.openxmlformats.org/officeDocument/2006/relationships/image" Target="../media/image7.png"/><Relationship Id="rId33" Type="http://schemas.openxmlformats.org/officeDocument/2006/relationships/image" Target="../media/image1.png"/><Relationship Id="rId38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openxmlformats.org/officeDocument/2006/relationships/image" Target="../media/image1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svg"/><Relationship Id="rId24" Type="http://schemas.openxmlformats.org/officeDocument/2006/relationships/image" Target="../media/image10.svg"/><Relationship Id="rId32" Type="http://schemas.openxmlformats.org/officeDocument/2006/relationships/image" Target="../media/image34.svg"/><Relationship Id="rId37" Type="http://schemas.openxmlformats.org/officeDocument/2006/relationships/image" Target="../media/image5.png"/><Relationship Id="rId40" Type="http://schemas.openxmlformats.org/officeDocument/2006/relationships/image" Target="../media/image36.svg"/><Relationship Id="rId5" Type="http://schemas.openxmlformats.org/officeDocument/2006/relationships/image" Target="../media/image17.png"/><Relationship Id="rId15" Type="http://schemas.openxmlformats.org/officeDocument/2006/relationships/image" Target="../media/image26.svg"/><Relationship Id="rId23" Type="http://schemas.openxmlformats.org/officeDocument/2006/relationships/image" Target="../media/image9.png"/><Relationship Id="rId28" Type="http://schemas.openxmlformats.org/officeDocument/2006/relationships/image" Target="../media/image30.svg"/><Relationship Id="rId36" Type="http://schemas.openxmlformats.org/officeDocument/2006/relationships/image" Target="../media/image4.svg"/><Relationship Id="rId10" Type="http://schemas.openxmlformats.org/officeDocument/2006/relationships/image" Target="../media/image21.png"/><Relationship Id="rId19" Type="http://schemas.openxmlformats.org/officeDocument/2006/relationships/image" Target="../media/image15.jpeg"/><Relationship Id="rId31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slide" Target="slide3.xml"/><Relationship Id="rId27" Type="http://schemas.openxmlformats.org/officeDocument/2006/relationships/image" Target="../media/image29.png"/><Relationship Id="rId30" Type="http://schemas.openxmlformats.org/officeDocument/2006/relationships/image" Target="../media/image32.svg"/><Relationship Id="rId35" Type="http://schemas.openxmlformats.org/officeDocument/2006/relationships/image" Target="../media/image3.png"/><Relationship Id="rId8" Type="http://schemas.openxmlformats.org/officeDocument/2006/relationships/image" Target="../media/image19.png"/><Relationship Id="rId3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3.png"/><Relationship Id="rId26" Type="http://schemas.openxmlformats.org/officeDocument/2006/relationships/image" Target="../media/image36.svg"/><Relationship Id="rId39" Type="http://schemas.openxmlformats.org/officeDocument/2006/relationships/image" Target="../media/image48.png"/><Relationship Id="rId21" Type="http://schemas.openxmlformats.org/officeDocument/2006/relationships/image" Target="../media/image5.png"/><Relationship Id="rId34" Type="http://schemas.openxmlformats.org/officeDocument/2006/relationships/image" Target="../media/image43.svg"/><Relationship Id="rId42" Type="http://schemas.openxmlformats.org/officeDocument/2006/relationships/image" Target="../media/image51.sv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.png"/><Relationship Id="rId20" Type="http://schemas.openxmlformats.org/officeDocument/2006/relationships/slide" Target="slide3.xml"/><Relationship Id="rId29" Type="http://schemas.openxmlformats.org/officeDocument/2006/relationships/image" Target="../media/image7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2.svg"/><Relationship Id="rId24" Type="http://schemas.openxmlformats.org/officeDocument/2006/relationships/image" Target="../media/image10.svg"/><Relationship Id="rId32" Type="http://schemas.openxmlformats.org/officeDocument/2006/relationships/image" Target="../media/image41.svg"/><Relationship Id="rId37" Type="http://schemas.openxmlformats.org/officeDocument/2006/relationships/image" Target="../media/image46.png"/><Relationship Id="rId40" Type="http://schemas.openxmlformats.org/officeDocument/2006/relationships/image" Target="../media/image49.svg"/><Relationship Id="rId5" Type="http://schemas.openxmlformats.org/officeDocument/2006/relationships/image" Target="../media/image24.svg"/><Relationship Id="rId15" Type="http://schemas.openxmlformats.org/officeDocument/2006/relationships/image" Target="../media/image39.gif"/><Relationship Id="rId23" Type="http://schemas.openxmlformats.org/officeDocument/2006/relationships/image" Target="../media/image9.png"/><Relationship Id="rId28" Type="http://schemas.openxmlformats.org/officeDocument/2006/relationships/image" Target="../media/image15.jpeg"/><Relationship Id="rId36" Type="http://schemas.openxmlformats.org/officeDocument/2006/relationships/image" Target="../media/image45.svg"/><Relationship Id="rId10" Type="http://schemas.openxmlformats.org/officeDocument/2006/relationships/image" Target="../media/image21.png"/><Relationship Id="rId19" Type="http://schemas.openxmlformats.org/officeDocument/2006/relationships/image" Target="../media/image4.svg"/><Relationship Id="rId31" Type="http://schemas.openxmlformats.org/officeDocument/2006/relationships/image" Target="../media/image40.png"/><Relationship Id="rId44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0.svg"/><Relationship Id="rId14" Type="http://schemas.openxmlformats.org/officeDocument/2006/relationships/image" Target="../media/image18.png"/><Relationship Id="rId22" Type="http://schemas.openxmlformats.org/officeDocument/2006/relationships/image" Target="../media/image6.svg"/><Relationship Id="rId27" Type="http://schemas.openxmlformats.org/officeDocument/2006/relationships/hyperlink" Target="https://www.swflroads.com/" TargetMode="External"/><Relationship Id="rId30" Type="http://schemas.openxmlformats.org/officeDocument/2006/relationships/image" Target="../media/image8.svg"/><Relationship Id="rId35" Type="http://schemas.openxmlformats.org/officeDocument/2006/relationships/image" Target="../media/image44.png"/><Relationship Id="rId43" Type="http://schemas.openxmlformats.org/officeDocument/2006/relationships/image" Target="../media/image16.jpeg"/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12" Type="http://schemas.openxmlformats.org/officeDocument/2006/relationships/image" Target="../media/image38.png"/><Relationship Id="rId17" Type="http://schemas.openxmlformats.org/officeDocument/2006/relationships/image" Target="../media/image2.svg"/><Relationship Id="rId25" Type="http://schemas.openxmlformats.org/officeDocument/2006/relationships/image" Target="../media/image35.png"/><Relationship Id="rId33" Type="http://schemas.openxmlformats.org/officeDocument/2006/relationships/image" Target="../media/image42.png"/><Relationship Id="rId38" Type="http://schemas.openxmlformats.org/officeDocument/2006/relationships/image" Target="../media/image4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image" Target="../media/image52.png"/><Relationship Id="rId21" Type="http://schemas.openxmlformats.org/officeDocument/2006/relationships/image" Target="../media/image11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5.png"/><Relationship Id="rId25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.sv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14.png"/><Relationship Id="rId5" Type="http://schemas.openxmlformats.org/officeDocument/2006/relationships/image" Target="../media/image54.png"/><Relationship Id="rId15" Type="http://schemas.openxmlformats.org/officeDocument/2006/relationships/image" Target="../media/image3.png"/><Relationship Id="rId23" Type="http://schemas.openxmlformats.org/officeDocument/2006/relationships/image" Target="../media/image13.png"/><Relationship Id="rId10" Type="http://schemas.openxmlformats.org/officeDocument/2006/relationships/image" Target="../media/image59.svg"/><Relationship Id="rId19" Type="http://schemas.openxmlformats.org/officeDocument/2006/relationships/hyperlink" Target="https://www.swflroads.com/" TargetMode="External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2.svg"/><Relationship Id="rId2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0.png"/><Relationship Id="rId18" Type="http://schemas.openxmlformats.org/officeDocument/2006/relationships/image" Target="../media/image4.svg"/><Relationship Id="rId3" Type="http://schemas.openxmlformats.org/officeDocument/2006/relationships/image" Target="../media/image52.png"/><Relationship Id="rId21" Type="http://schemas.openxmlformats.org/officeDocument/2006/relationships/image" Target="../media/image11.png"/><Relationship Id="rId7" Type="http://schemas.openxmlformats.org/officeDocument/2006/relationships/image" Target="../media/image56.png"/><Relationship Id="rId12" Type="http://schemas.openxmlformats.org/officeDocument/2006/relationships/image" Target="../media/image15.jpe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.sv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hyperlink" Target="https://www.swflroads.com/" TargetMode="External"/><Relationship Id="rId24" Type="http://schemas.openxmlformats.org/officeDocument/2006/relationships/image" Target="../media/image14.png"/><Relationship Id="rId5" Type="http://schemas.openxmlformats.org/officeDocument/2006/relationships/image" Target="../media/image54.png"/><Relationship Id="rId15" Type="http://schemas.openxmlformats.org/officeDocument/2006/relationships/image" Target="../media/image1.png"/><Relationship Id="rId23" Type="http://schemas.openxmlformats.org/officeDocument/2006/relationships/image" Target="../media/image16.jpeg"/><Relationship Id="rId10" Type="http://schemas.openxmlformats.org/officeDocument/2006/relationships/image" Target="../media/image63.svg"/><Relationship Id="rId19" Type="http://schemas.openxmlformats.org/officeDocument/2006/relationships/image" Target="../media/image5.png"/><Relationship Id="rId4" Type="http://schemas.openxmlformats.org/officeDocument/2006/relationships/image" Target="../media/image53.svg"/><Relationship Id="rId9" Type="http://schemas.openxmlformats.org/officeDocument/2006/relationships/image" Target="../media/image62.png"/><Relationship Id="rId14" Type="http://schemas.openxmlformats.org/officeDocument/2006/relationships/image" Target="../media/image61.svg"/><Relationship Id="rId2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8.png"/><Relationship Id="rId18" Type="http://schemas.openxmlformats.org/officeDocument/2006/relationships/image" Target="../media/image72.sv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image" Target="../media/image14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0.svg"/><Relationship Id="rId20" Type="http://schemas.openxmlformats.org/officeDocument/2006/relationships/image" Target="../media/image7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3.png"/><Relationship Id="rId5" Type="http://schemas.openxmlformats.org/officeDocument/2006/relationships/hyperlink" Target="https://www.swflroads.com/" TargetMode="External"/><Relationship Id="rId15" Type="http://schemas.openxmlformats.org/officeDocument/2006/relationships/image" Target="../media/image3.png"/><Relationship Id="rId10" Type="http://schemas.openxmlformats.org/officeDocument/2006/relationships/image" Target="../media/image12.png"/><Relationship Id="rId19" Type="http://schemas.openxmlformats.org/officeDocument/2006/relationships/image" Target="../media/image73.png"/><Relationship Id="rId4" Type="http://schemas.openxmlformats.org/officeDocument/2006/relationships/image" Target="../media/image65.svg"/><Relationship Id="rId9" Type="http://schemas.openxmlformats.org/officeDocument/2006/relationships/image" Target="../media/image11.png"/><Relationship Id="rId14" Type="http://schemas.openxmlformats.org/officeDocument/2006/relationships/image" Target="../media/image6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0.svg"/><Relationship Id="rId18" Type="http://schemas.openxmlformats.org/officeDocument/2006/relationships/image" Target="../media/image11.png"/><Relationship Id="rId3" Type="http://schemas.openxmlformats.org/officeDocument/2006/relationships/image" Target="../media/image16.jpeg"/><Relationship Id="rId7" Type="http://schemas.openxmlformats.org/officeDocument/2006/relationships/image" Target="../media/image67.png"/><Relationship Id="rId12" Type="http://schemas.openxmlformats.org/officeDocument/2006/relationships/image" Target="../media/image3.png"/><Relationship Id="rId17" Type="http://schemas.openxmlformats.org/officeDocument/2006/relationships/image" Target="../media/image74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69.svg"/><Relationship Id="rId5" Type="http://schemas.openxmlformats.org/officeDocument/2006/relationships/hyperlink" Target="https://www.swflroads.com/" TargetMode="External"/><Relationship Id="rId15" Type="http://schemas.openxmlformats.org/officeDocument/2006/relationships/image" Target="../media/image72.svg"/><Relationship Id="rId10" Type="http://schemas.openxmlformats.org/officeDocument/2006/relationships/image" Target="../media/image68.png"/><Relationship Id="rId4" Type="http://schemas.openxmlformats.org/officeDocument/2006/relationships/image" Target="../media/image14.png"/><Relationship Id="rId9" Type="http://schemas.openxmlformats.org/officeDocument/2006/relationships/image" Target="../media/image65.svg"/><Relationship Id="rId1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18" Type="http://schemas.openxmlformats.org/officeDocument/2006/relationships/image" Target="../media/image74.svg"/><Relationship Id="rId3" Type="http://schemas.openxmlformats.org/officeDocument/2006/relationships/image" Target="../media/image64.png"/><Relationship Id="rId7" Type="http://schemas.openxmlformats.org/officeDocument/2006/relationships/image" Target="../media/image11.png"/><Relationship Id="rId12" Type="http://schemas.openxmlformats.org/officeDocument/2006/relationships/image" Target="../media/image69.sv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2.sv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68.png"/><Relationship Id="rId5" Type="http://schemas.openxmlformats.org/officeDocument/2006/relationships/hyperlink" Target="https://www.swflroads.com/" TargetMode="External"/><Relationship Id="rId15" Type="http://schemas.openxmlformats.org/officeDocument/2006/relationships/image" Target="../media/image71.png"/><Relationship Id="rId10" Type="http://schemas.openxmlformats.org/officeDocument/2006/relationships/image" Target="../media/image14.png"/><Relationship Id="rId19" Type="http://schemas.openxmlformats.org/officeDocument/2006/relationships/hyperlink" Target="https://pda.ritis.org/embed/trend-map/?performanceMetric=compSpeed&amp;showWazeTrafficEvents=false&amp;thresholds=%5B40%2C50%2C60%2C70%2C80%2C95%5D&amp;layout=grid&amp;showPercentReadings=false&amp;colors=%5B%22%2393278F%22%2C%22%23C1272D%22%2C%22%23ED1C24%22%2C%22%23F7931E%22%2C%22%23FCEE21%22%2C%22%238CC63F%22%2C%22%23009245%22%5D&amp;showAgencyTrafficEvents=true&amp;isSatelliteView=false&amp;title=I-75%20between%20SR-884%2FExit%20136%20and%20SR-82%2FM%20L%20King%20Jr%20Blvd%2FExit%20138%20and%20CR-884%20from%20Colonial%20Gardens%20Circle%20to%20Dynasty%20Drive&amp;showAllMaps=true&amp;uuid=539b2c01-4ebf-483b-ab5b-05f392d1bafa" TargetMode="External"/><Relationship Id="rId4" Type="http://schemas.openxmlformats.org/officeDocument/2006/relationships/image" Target="../media/image65.svg"/><Relationship Id="rId9" Type="http://schemas.openxmlformats.org/officeDocument/2006/relationships/image" Target="../media/image13.png"/><Relationship Id="rId14" Type="http://schemas.openxmlformats.org/officeDocument/2006/relationships/image" Target="../media/image7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E99DEA9-0EDB-18ED-0FA0-606EDDFA37F9}"/>
              </a:ext>
            </a:extLst>
          </p:cNvPr>
          <p:cNvGraphicFramePr>
            <a:graphicFrameLocks noGrp="1"/>
          </p:cNvGraphicFramePr>
          <p:nvPr/>
        </p:nvGraphicFramePr>
        <p:xfrm>
          <a:off x="2507304" y="3297221"/>
          <a:ext cx="9463089" cy="2459420"/>
        </p:xfrm>
        <a:graphic>
          <a:graphicData uri="http://schemas.openxmlformats.org/drawingml/2006/table">
            <a:tbl>
              <a:tblPr/>
              <a:tblGrid>
                <a:gridCol w="3154363">
                  <a:extLst>
                    <a:ext uri="{9D8B030D-6E8A-4147-A177-3AD203B41FA5}">
                      <a16:colId xmlns:a16="http://schemas.microsoft.com/office/drawing/2014/main" val="787044410"/>
                    </a:ext>
                  </a:extLst>
                </a:gridCol>
                <a:gridCol w="3154363">
                  <a:extLst>
                    <a:ext uri="{9D8B030D-6E8A-4147-A177-3AD203B41FA5}">
                      <a16:colId xmlns:a16="http://schemas.microsoft.com/office/drawing/2014/main" val="3514476374"/>
                    </a:ext>
                  </a:extLst>
                </a:gridCol>
                <a:gridCol w="3154363">
                  <a:extLst>
                    <a:ext uri="{9D8B030D-6E8A-4147-A177-3AD203B41FA5}">
                      <a16:colId xmlns:a16="http://schemas.microsoft.com/office/drawing/2014/main" val="128983543"/>
                    </a:ext>
                  </a:extLst>
                </a:gridCol>
              </a:tblGrid>
              <a:tr h="4514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5821F"/>
                          </a:solidFill>
                          <a:effectLst/>
                          <a:latin typeface="Segoe UI" panose="020B0502040204020203" pitchFamily="34" charset="0"/>
                          <a:hlinkClick r:id="rId3" tooltip="Event Query Tool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Events</a:t>
                      </a:r>
                      <a:endParaRPr lang="en-US" sz="1600" b="0" i="0" u="none" strike="noStrike" dirty="0">
                        <a:solidFill>
                          <a:srgbClr val="F5821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5821F"/>
                          </a:solidFill>
                          <a:effectLst/>
                          <a:latin typeface="Segoe UI" panose="020B0502040204020203" pitchFamily="34" charset="0"/>
                        </a:rPr>
                        <a:t>Delay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92190"/>
                  </a:ext>
                </a:extLst>
              </a:tr>
              <a:tr h="35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TRAFFIC CONGESTION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TRAFFIC INCIDENTS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WEATHER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454922"/>
                  </a:ext>
                </a:extLst>
              </a:tr>
              <a:tr h="82671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1F4E78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1F4E78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1F4E78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572779"/>
                  </a:ext>
                </a:extLst>
              </a:tr>
              <a:tr h="82671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1F4E78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1F4E78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1F4E78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2739236"/>
                  </a:ext>
                </a:extLst>
              </a:tr>
            </a:tbl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id="{CDE372FA-4026-3ADE-AEDD-603B9255E971}"/>
              </a:ext>
            </a:extLst>
          </p:cNvPr>
          <p:cNvGrpSpPr/>
          <p:nvPr/>
        </p:nvGrpSpPr>
        <p:grpSpPr>
          <a:xfrm>
            <a:off x="2772199" y="4554927"/>
            <a:ext cx="659496" cy="729480"/>
            <a:chOff x="2772199" y="4554927"/>
            <a:chExt cx="659496" cy="729480"/>
          </a:xfrm>
        </p:grpSpPr>
        <p:pic>
          <p:nvPicPr>
            <p:cNvPr id="15" name="Graphic 14" descr="Car Mechanic with solid fill">
              <a:extLst>
                <a:ext uri="{FF2B5EF4-FFF2-40B4-BE49-F238E27FC236}">
                  <a16:creationId xmlns:a16="http://schemas.microsoft.com/office/drawing/2014/main" id="{509189BF-4955-4CA1-A878-7C30101DB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0000" t="27788" r="10000"/>
            <a:stretch/>
          </p:blipFill>
          <p:spPr>
            <a:xfrm>
              <a:off x="2942522" y="4554927"/>
              <a:ext cx="480914" cy="456726"/>
            </a:xfrm>
            <a:prstGeom prst="rect">
              <a:avLst/>
            </a:prstGeom>
          </p:spPr>
        </p:pic>
        <p:pic>
          <p:nvPicPr>
            <p:cNvPr id="16" name="Graphic 15" descr="Car Mechanic with solid fill">
              <a:extLst>
                <a:ext uri="{FF2B5EF4-FFF2-40B4-BE49-F238E27FC236}">
                  <a16:creationId xmlns:a16="http://schemas.microsoft.com/office/drawing/2014/main" id="{91BF4318-2C99-C3B7-448C-25A2AEE0C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0000" t="27788" r="10000"/>
            <a:stretch/>
          </p:blipFill>
          <p:spPr>
            <a:xfrm>
              <a:off x="2772199" y="4691307"/>
              <a:ext cx="480914" cy="456726"/>
            </a:xfrm>
            <a:prstGeom prst="rect">
              <a:avLst/>
            </a:prstGeom>
          </p:spPr>
        </p:pic>
        <p:pic>
          <p:nvPicPr>
            <p:cNvPr id="17" name="Graphic 16" descr="Car Mechanic with solid fill">
              <a:extLst>
                <a:ext uri="{FF2B5EF4-FFF2-40B4-BE49-F238E27FC236}">
                  <a16:creationId xmlns:a16="http://schemas.microsoft.com/office/drawing/2014/main" id="{208C375C-DDD4-7A88-0C71-9A1D77D34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0000" t="27788" r="10000"/>
            <a:stretch/>
          </p:blipFill>
          <p:spPr>
            <a:xfrm>
              <a:off x="2950781" y="4827681"/>
              <a:ext cx="480914" cy="45672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8957680-359C-7B32-3F95-A4862613032A}"/>
              </a:ext>
            </a:extLst>
          </p:cNvPr>
          <p:cNvGrpSpPr/>
          <p:nvPr/>
        </p:nvGrpSpPr>
        <p:grpSpPr>
          <a:xfrm>
            <a:off x="5926133" y="4553549"/>
            <a:ext cx="718980" cy="732236"/>
            <a:chOff x="5926133" y="4553549"/>
            <a:chExt cx="718980" cy="732236"/>
          </a:xfrm>
        </p:grpSpPr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93F78C3A-835F-4EAA-1175-E07564452E7D}"/>
                </a:ext>
              </a:extLst>
            </p:cNvPr>
            <p:cNvSpPr/>
            <p:nvPr/>
          </p:nvSpPr>
          <p:spPr>
            <a:xfrm>
              <a:off x="5926133" y="4553549"/>
              <a:ext cx="718980" cy="732236"/>
            </a:xfrm>
            <a:prstGeom prst="diamond">
              <a:avLst/>
            </a:prstGeom>
            <a:solidFill>
              <a:srgbClr val="243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Graphic 28" descr="Car Mechanic with solid fill">
              <a:extLst>
                <a:ext uri="{FF2B5EF4-FFF2-40B4-BE49-F238E27FC236}">
                  <a16:creationId xmlns:a16="http://schemas.microsoft.com/office/drawing/2014/main" id="{6AB2760E-8D7C-7A85-4EA2-7A7A33E28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0000" t="27788" r="10000"/>
            <a:stretch/>
          </p:blipFill>
          <p:spPr>
            <a:xfrm rot="13388204">
              <a:off x="6087437" y="4734855"/>
              <a:ext cx="396375" cy="369627"/>
            </a:xfrm>
            <a:prstGeom prst="rect">
              <a:avLst/>
            </a:prstGeom>
          </p:spPr>
        </p:pic>
      </p:grpSp>
      <p:pic>
        <p:nvPicPr>
          <p:cNvPr id="32" name="Graphic 31" descr="Cloud With Lightning And Rain with solid fill">
            <a:extLst>
              <a:ext uri="{FF2B5EF4-FFF2-40B4-BE49-F238E27FC236}">
                <a16:creationId xmlns:a16="http://schemas.microsoft.com/office/drawing/2014/main" id="{84A12F83-07BE-04C6-F665-6F49DF6BDD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15557" y="4452991"/>
            <a:ext cx="933352" cy="93335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56A84AE-F207-45B0-C149-9ADD6F3A1734}"/>
              </a:ext>
            </a:extLst>
          </p:cNvPr>
          <p:cNvGraphicFramePr>
            <a:graphicFrameLocks noGrp="1"/>
          </p:cNvGraphicFramePr>
          <p:nvPr/>
        </p:nvGraphicFramePr>
        <p:xfrm>
          <a:off x="2507304" y="851629"/>
          <a:ext cx="9463090" cy="2319356"/>
        </p:xfrm>
        <a:graphic>
          <a:graphicData uri="http://schemas.openxmlformats.org/drawingml/2006/table">
            <a:tbl>
              <a:tblPr/>
              <a:tblGrid>
                <a:gridCol w="392415">
                  <a:extLst>
                    <a:ext uri="{9D8B030D-6E8A-4147-A177-3AD203B41FA5}">
                      <a16:colId xmlns:a16="http://schemas.microsoft.com/office/drawing/2014/main" val="3750377104"/>
                    </a:ext>
                  </a:extLst>
                </a:gridCol>
                <a:gridCol w="1087518">
                  <a:extLst>
                    <a:ext uri="{9D8B030D-6E8A-4147-A177-3AD203B41FA5}">
                      <a16:colId xmlns:a16="http://schemas.microsoft.com/office/drawing/2014/main" val="3007036594"/>
                    </a:ext>
                  </a:extLst>
                </a:gridCol>
                <a:gridCol w="1140451">
                  <a:extLst>
                    <a:ext uri="{9D8B030D-6E8A-4147-A177-3AD203B41FA5}">
                      <a16:colId xmlns:a16="http://schemas.microsoft.com/office/drawing/2014/main" val="1655646905"/>
                    </a:ext>
                  </a:extLst>
                </a:gridCol>
                <a:gridCol w="1140451">
                  <a:extLst>
                    <a:ext uri="{9D8B030D-6E8A-4147-A177-3AD203B41FA5}">
                      <a16:colId xmlns:a16="http://schemas.microsoft.com/office/drawing/2014/main" val="3491021661"/>
                    </a:ext>
                  </a:extLst>
                </a:gridCol>
                <a:gridCol w="1140451">
                  <a:extLst>
                    <a:ext uri="{9D8B030D-6E8A-4147-A177-3AD203B41FA5}">
                      <a16:colId xmlns:a16="http://schemas.microsoft.com/office/drawing/2014/main" val="468282229"/>
                    </a:ext>
                  </a:extLst>
                </a:gridCol>
                <a:gridCol w="1140451">
                  <a:extLst>
                    <a:ext uri="{9D8B030D-6E8A-4147-A177-3AD203B41FA5}">
                      <a16:colId xmlns:a16="http://schemas.microsoft.com/office/drawing/2014/main" val="592264828"/>
                    </a:ext>
                  </a:extLst>
                </a:gridCol>
                <a:gridCol w="1140451">
                  <a:extLst>
                    <a:ext uri="{9D8B030D-6E8A-4147-A177-3AD203B41FA5}">
                      <a16:colId xmlns:a16="http://schemas.microsoft.com/office/drawing/2014/main" val="1821388478"/>
                    </a:ext>
                  </a:extLst>
                </a:gridCol>
                <a:gridCol w="1140451">
                  <a:extLst>
                    <a:ext uri="{9D8B030D-6E8A-4147-A177-3AD203B41FA5}">
                      <a16:colId xmlns:a16="http://schemas.microsoft.com/office/drawing/2014/main" val="1045303519"/>
                    </a:ext>
                  </a:extLst>
                </a:gridCol>
                <a:gridCol w="1140451">
                  <a:extLst>
                    <a:ext uri="{9D8B030D-6E8A-4147-A177-3AD203B41FA5}">
                      <a16:colId xmlns:a16="http://schemas.microsoft.com/office/drawing/2014/main" val="1024957160"/>
                    </a:ext>
                  </a:extLst>
                </a:gridCol>
              </a:tblGrid>
              <a:tr h="37381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3" marR="5903" marT="59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5821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14" tooltip="Performance Chart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Speed</a:t>
                      </a:r>
                      <a:r>
                        <a:rPr lang="en-US" sz="1400" b="1" i="0" u="none" strike="noStrike" dirty="0">
                          <a:solidFill>
                            <a:srgbClr val="0563C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14" tooltip="Performance Chart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F5821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5821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14" tooltip="Performance Chart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Travel Time </a:t>
                      </a:r>
                      <a:endParaRPr lang="en-US" sz="1400" b="1" i="0" u="none" strike="noStrike" dirty="0">
                        <a:solidFill>
                          <a:srgbClr val="F5821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5821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15" tooltip="Bottleneck Ranking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Queues </a:t>
                      </a:r>
                      <a:endParaRPr lang="en-US" sz="1400" b="1" i="0" u="none" strike="noStrike" dirty="0">
                        <a:solidFill>
                          <a:srgbClr val="F5821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5821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Delay (</a:t>
                      </a:r>
                      <a:r>
                        <a:rPr lang="en-US" sz="1400" b="1" i="0" u="none" strike="noStrike" dirty="0">
                          <a:solidFill>
                            <a:srgbClr val="F5821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16" tooltip="User Delay Cost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</a:t>
                      </a:r>
                      <a:r>
                        <a:rPr lang="en-US" sz="1400" b="1" i="0" u="none" strike="noStrike" dirty="0">
                          <a:solidFill>
                            <a:srgbClr val="F5821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en-US" sz="1400" b="1" i="0" u="none" strike="noStrike" dirty="0">
                          <a:solidFill>
                            <a:srgbClr val="F5821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17" tooltip="User Delay Cost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</a:t>
                      </a:r>
                      <a:r>
                        <a:rPr lang="en-US" sz="1400" b="1" i="0" u="none" strike="noStrike" dirty="0">
                          <a:solidFill>
                            <a:srgbClr val="F5821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37531"/>
                  </a:ext>
                </a:extLst>
              </a:tr>
              <a:tr h="373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AVERAGE</a:t>
                      </a: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SLOWEST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AVERAGE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LONGEST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MAX LENGTH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TOTAL DURATION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VEH-HR OF DELAY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USER DELAY COST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60571"/>
                  </a:ext>
                </a:extLst>
              </a:tr>
              <a:tr h="3738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NB</a:t>
                      </a: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72.2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mph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40.1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mph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3.5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19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$1.6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30590"/>
                  </a:ext>
                </a:extLst>
              </a:tr>
              <a:tr h="189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(8am to 5pm)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(12:10pm)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(8am to 5pm)</a:t>
                      </a: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(12:20pm)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(11:24am to 12:53pm)</a:t>
                      </a: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(11:24am to 12:53pm)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(8am to 5pm)</a:t>
                      </a: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(8am to 5pm)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17439"/>
                  </a:ext>
                </a:extLst>
              </a:tr>
              <a:tr h="258966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052414"/>
                  </a:ext>
                </a:extLst>
              </a:tr>
              <a:tr h="3738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SB</a:t>
                      </a: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71.4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mph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31.8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mph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$2.6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035111"/>
                  </a:ext>
                </a:extLst>
              </a:tr>
              <a:tr h="189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(8am to 5pm)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(11:30am)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(8am to 5pm)</a:t>
                      </a: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(11:30am)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(7:31am to 7:55am)</a:t>
                      </a: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(7:31am to 7:55am)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(8am to 5pm)</a:t>
                      </a:r>
                    </a:p>
                  </a:txBody>
                  <a:tcPr marL="5903" marR="5903" marT="5903" marB="0" anchor="ctr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(8am to 5pm)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316950"/>
                  </a:ext>
                </a:extLst>
              </a:tr>
              <a:tr h="18690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3" marR="5903" marT="5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3" marR="5903" marT="59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3" marR="5903" marT="5903" marB="0" anchor="b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3" marR="5903" marT="5903" marB="0" anchor="b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3" marR="5903" marT="5903" marB="0" anchor="b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3" marR="5903" marT="5903" marB="0" anchor="b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3" marR="5903" marT="5903" marB="0" anchor="b">
                    <a:lnL>
                      <a:noFill/>
                    </a:lnL>
                    <a:lnR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3" marR="5903" marT="5903" marB="0" anchor="b">
                    <a:lnL w="3175" cap="flat" cmpd="sng" algn="ctr">
                      <a:solidFill>
                        <a:srgbClr val="F582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3" marR="5903" marT="590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78126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6BD61BE7-0A6F-8258-E7C5-B20C8C99ADFA}"/>
              </a:ext>
            </a:extLst>
          </p:cNvPr>
          <p:cNvSpPr txBox="1"/>
          <p:nvPr/>
        </p:nvSpPr>
        <p:spPr>
          <a:xfrm>
            <a:off x="3610277" y="4273336"/>
            <a:ext cx="178233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SB off-ramp back-up to SR 884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(7:19am to 8:32am)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NB off-ramp back-up to SR 884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(7:52am to 8:10am)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5682B7-9FD4-2FAF-CF77-D30F1C581D08}"/>
              </a:ext>
            </a:extLst>
          </p:cNvPr>
          <p:cNvSpPr txBox="1"/>
          <p:nvPr/>
        </p:nvSpPr>
        <p:spPr>
          <a:xfrm>
            <a:off x="6830307" y="4173309"/>
            <a:ext cx="1782334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NB wrong way-facing  vehicle on shoulder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(12:37pm to 1:01pm)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NB crash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(4:47pm to 7:02pm)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NB Disabled vehicle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(5:03pm to 5:06pm)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AFE8D6E-D601-9C76-F324-57CB114199B6}"/>
              </a:ext>
            </a:extLst>
          </p:cNvPr>
          <p:cNvSpPr txBox="1"/>
          <p:nvPr/>
        </p:nvSpPr>
        <p:spPr>
          <a:xfrm>
            <a:off x="10009265" y="4511863"/>
            <a:ext cx="2049631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Heavy rain and gusty winds caused hazardous driving conditions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(11:00am to1:00pm)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76E865A-E4ED-CAB1-2127-1D6540C9CAC8}"/>
              </a:ext>
            </a:extLst>
          </p:cNvPr>
          <p:cNvSpPr/>
          <p:nvPr/>
        </p:nvSpPr>
        <p:spPr>
          <a:xfrm>
            <a:off x="2507305" y="5938779"/>
            <a:ext cx="9457070" cy="73971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NOTES: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Analysis indicates that the mid-day NB queue was most likely a result of heavy rain coupled with the wrong way-facing driver on the shoulder, potentially causing additional slowdown. The morning SB queue was most likely due to the impact of SR-884 off-ramp traffic slowing down to exit I-75, and possibly backing down the ramp, impacting mainline flow. The rainy weather seemed to have some affect on traffic flow later in the day: speeds dropped to 31mph @ 11:30am.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427B293-622B-FA17-D026-823E1A668E7C}"/>
              </a:ext>
            </a:extLst>
          </p:cNvPr>
          <p:cNvGrpSpPr/>
          <p:nvPr/>
        </p:nvGrpSpPr>
        <p:grpSpPr>
          <a:xfrm>
            <a:off x="347139" y="767572"/>
            <a:ext cx="1672138" cy="5836558"/>
            <a:chOff x="2707503" y="757295"/>
            <a:chExt cx="1672138" cy="5836558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7E00CA0-BDFB-F46C-04EC-926F3645F07D}"/>
                </a:ext>
              </a:extLst>
            </p:cNvPr>
            <p:cNvGrpSpPr/>
            <p:nvPr/>
          </p:nvGrpSpPr>
          <p:grpSpPr>
            <a:xfrm>
              <a:off x="2707503" y="757295"/>
              <a:ext cx="1672138" cy="5836558"/>
              <a:chOff x="2417571" y="757295"/>
              <a:chExt cx="1672138" cy="5836558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7BE7C26-96BF-9503-5AE7-D1755D8FED00}"/>
                  </a:ext>
                </a:extLst>
              </p:cNvPr>
              <p:cNvSpPr/>
              <p:nvPr/>
            </p:nvSpPr>
            <p:spPr>
              <a:xfrm flipH="1">
                <a:off x="2607848" y="1134686"/>
                <a:ext cx="574673" cy="545419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DD31CF20-25BA-03C8-8855-2E976524B44F}"/>
                  </a:ext>
                </a:extLst>
              </p:cNvPr>
              <p:cNvCxnSpPr/>
              <p:nvPr/>
            </p:nvCxnSpPr>
            <p:spPr>
              <a:xfrm flipH="1">
                <a:off x="3094254" y="1130465"/>
                <a:ext cx="0" cy="5458417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60C6AB4-834D-0ED4-87EF-D24B0A02B2FA}"/>
                  </a:ext>
                </a:extLst>
              </p:cNvPr>
              <p:cNvCxnSpPr/>
              <p:nvPr/>
            </p:nvCxnSpPr>
            <p:spPr>
              <a:xfrm flipH="1">
                <a:off x="2994279" y="1130465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AABB293-B18A-0FE1-811E-E96E1B23F598}"/>
                  </a:ext>
                </a:extLst>
              </p:cNvPr>
              <p:cNvCxnSpPr/>
              <p:nvPr/>
            </p:nvCxnSpPr>
            <p:spPr>
              <a:xfrm flipH="1">
                <a:off x="2894304" y="1130465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9BDB606-9C76-5D1D-C154-5AE1719CE970}"/>
                  </a:ext>
                </a:extLst>
              </p:cNvPr>
              <p:cNvCxnSpPr/>
              <p:nvPr/>
            </p:nvCxnSpPr>
            <p:spPr>
              <a:xfrm flipH="1">
                <a:off x="2794329" y="1130465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9A7117F6-DD54-1E85-1FF9-2988BE8EE05B}"/>
                  </a:ext>
                </a:extLst>
              </p:cNvPr>
              <p:cNvCxnSpPr/>
              <p:nvPr/>
            </p:nvCxnSpPr>
            <p:spPr>
              <a:xfrm flipH="1">
                <a:off x="2694355" y="1130465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D64840A-2F95-F451-D532-D3D27BE95904}"/>
                  </a:ext>
                </a:extLst>
              </p:cNvPr>
              <p:cNvSpPr/>
              <p:nvPr/>
            </p:nvSpPr>
            <p:spPr>
              <a:xfrm>
                <a:off x="3242450" y="1139658"/>
                <a:ext cx="574673" cy="545419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6F82A7FD-0FA6-7453-9136-42EB593DFDE1}"/>
                  </a:ext>
                </a:extLst>
              </p:cNvPr>
              <p:cNvCxnSpPr/>
              <p:nvPr/>
            </p:nvCxnSpPr>
            <p:spPr>
              <a:xfrm>
                <a:off x="3330717" y="1135436"/>
                <a:ext cx="0" cy="5458417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4EB3E877-8866-8C08-9BE5-CE2DECD9BDEF}"/>
                  </a:ext>
                </a:extLst>
              </p:cNvPr>
              <p:cNvCxnSpPr/>
              <p:nvPr/>
            </p:nvCxnSpPr>
            <p:spPr>
              <a:xfrm>
                <a:off x="3430692" y="1135436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2DB80FF-B3A8-0F53-CDD3-FFAF110EC2C4}"/>
                  </a:ext>
                </a:extLst>
              </p:cNvPr>
              <p:cNvCxnSpPr/>
              <p:nvPr/>
            </p:nvCxnSpPr>
            <p:spPr>
              <a:xfrm>
                <a:off x="3530667" y="1135436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E3B5C67-3C3C-1F83-C1AD-44808430387F}"/>
                  </a:ext>
                </a:extLst>
              </p:cNvPr>
              <p:cNvCxnSpPr/>
              <p:nvPr/>
            </p:nvCxnSpPr>
            <p:spPr>
              <a:xfrm>
                <a:off x="3630642" y="1135436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C5BB068D-C9EE-E4B3-14BC-7960DD02FE0D}"/>
                  </a:ext>
                </a:extLst>
              </p:cNvPr>
              <p:cNvSpPr/>
              <p:nvPr/>
            </p:nvSpPr>
            <p:spPr>
              <a:xfrm>
                <a:off x="2600614" y="1970263"/>
                <a:ext cx="1222667" cy="2334142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DB211F78-6501-FB34-87AB-6CBADA3D9A4E}"/>
                  </a:ext>
                </a:extLst>
              </p:cNvPr>
              <p:cNvCxnSpPr/>
              <p:nvPr/>
            </p:nvCxnSpPr>
            <p:spPr>
              <a:xfrm>
                <a:off x="3730616" y="1135436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78441821-83E1-9280-89B4-E33670F608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9741" y="1420437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4D58C76-A378-676D-CE9E-4054D62515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9742" y="3924756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8DB09CBC-8303-5691-740B-D16E58D8AA32}"/>
                  </a:ext>
                </a:extLst>
              </p:cNvPr>
              <p:cNvSpPr/>
              <p:nvPr/>
            </p:nvSpPr>
            <p:spPr>
              <a:xfrm>
                <a:off x="3897123" y="2755218"/>
                <a:ext cx="186570" cy="151349"/>
              </a:xfrm>
              <a:prstGeom prst="roundRect">
                <a:avLst>
                  <a:gd name="adj" fmla="val 7905"/>
                </a:avLst>
              </a:prstGeom>
              <a:solidFill>
                <a:srgbClr val="FF99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ZONE</a:t>
                </a:r>
              </a:p>
            </p:txBody>
          </p:sp>
          <p:pic>
            <p:nvPicPr>
              <p:cNvPr id="143" name="Picture 14">
                <a:extLst>
                  <a:ext uri="{FF2B5EF4-FFF2-40B4-BE49-F238E27FC236}">
                    <a16:creationId xmlns:a16="http://schemas.microsoft.com/office/drawing/2014/main" id="{4DB69CF9-4B61-1446-17A9-D42EB24678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914" y="894532"/>
                <a:ext cx="189571" cy="187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AA9E14C-615F-1733-7C59-83F662E7A055}"/>
                  </a:ext>
                </a:extLst>
              </p:cNvPr>
              <p:cNvSpPr txBox="1"/>
              <p:nvPr/>
            </p:nvSpPr>
            <p:spPr>
              <a:xfrm>
                <a:off x="3377061" y="936694"/>
                <a:ext cx="369781" cy="221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NB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AF763B13-37CD-C3E3-4E12-21B2D0D05BE2}"/>
                  </a:ext>
                </a:extLst>
              </p:cNvPr>
              <p:cNvGrpSpPr/>
              <p:nvPr/>
            </p:nvGrpSpPr>
            <p:grpSpPr>
              <a:xfrm>
                <a:off x="2570624" y="4011689"/>
                <a:ext cx="1276192" cy="246570"/>
                <a:chOff x="2570624" y="3461861"/>
                <a:chExt cx="1276192" cy="246570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CA1D90C5-0BDE-A567-6F18-A6F9E7477688}"/>
                    </a:ext>
                  </a:extLst>
                </p:cNvPr>
                <p:cNvGrpSpPr/>
                <p:nvPr/>
              </p:nvGrpSpPr>
              <p:grpSpPr>
                <a:xfrm>
                  <a:off x="3496934" y="3492685"/>
                  <a:ext cx="349882" cy="184922"/>
                  <a:chOff x="3981261" y="3968618"/>
                  <a:chExt cx="339799" cy="179593"/>
                </a:xfrm>
              </p:grpSpPr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98900F8E-0598-D48E-97D6-90E67D03A58E}"/>
                      </a:ext>
                    </a:extLst>
                  </p:cNvPr>
                  <p:cNvCxnSpPr>
                    <a:cxnSpLocks/>
                    <a:stCxn id="175" idx="1"/>
                    <a:endCxn id="171" idx="3"/>
                  </p:cNvCxnSpPr>
                  <p:nvPr/>
                </p:nvCxnSpPr>
                <p:spPr>
                  <a:xfrm flipH="1">
                    <a:off x="3981261" y="4058414"/>
                    <a:ext cx="29408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5" name="Left Bracket 174">
                    <a:extLst>
                      <a:ext uri="{FF2B5EF4-FFF2-40B4-BE49-F238E27FC236}">
                        <a16:creationId xmlns:a16="http://schemas.microsoft.com/office/drawing/2014/main" id="{FB78E7D3-0CF4-039A-691C-D1E35286548C}"/>
                      </a:ext>
                    </a:extLst>
                  </p:cNvPr>
                  <p:cNvSpPr/>
                  <p:nvPr/>
                </p:nvSpPr>
                <p:spPr>
                  <a:xfrm>
                    <a:off x="4275341" y="3968618"/>
                    <a:ext cx="45719" cy="179593"/>
                  </a:xfrm>
                  <a:prstGeom prst="leftBracket">
                    <a:avLst>
                      <a:gd name="adj" fmla="val 0"/>
                    </a:avLst>
                  </a:prstGeom>
                  <a:noFill/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BA5A567D-215A-58DB-BCE1-36F6A091B677}"/>
                    </a:ext>
                  </a:extLst>
                </p:cNvPr>
                <p:cNvGrpSpPr/>
                <p:nvPr/>
              </p:nvGrpSpPr>
              <p:grpSpPr>
                <a:xfrm flipH="1">
                  <a:off x="2570624" y="3492685"/>
                  <a:ext cx="363730" cy="184922"/>
                  <a:chOff x="3982526" y="3968618"/>
                  <a:chExt cx="353248" cy="179593"/>
                </a:xfrm>
              </p:grpSpPr>
              <p:sp>
                <p:nvSpPr>
                  <p:cNvPr id="172" name="Left Bracket 171">
                    <a:extLst>
                      <a:ext uri="{FF2B5EF4-FFF2-40B4-BE49-F238E27FC236}">
                        <a16:creationId xmlns:a16="http://schemas.microsoft.com/office/drawing/2014/main" id="{9A153ABB-E751-3122-02FC-C91A7257451C}"/>
                      </a:ext>
                    </a:extLst>
                  </p:cNvPr>
                  <p:cNvSpPr/>
                  <p:nvPr/>
                </p:nvSpPr>
                <p:spPr>
                  <a:xfrm>
                    <a:off x="4290055" y="3968618"/>
                    <a:ext cx="45719" cy="179593"/>
                  </a:xfrm>
                  <a:prstGeom prst="leftBracket">
                    <a:avLst>
                      <a:gd name="adj" fmla="val 0"/>
                    </a:avLst>
                  </a:prstGeom>
                  <a:noFill/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399A8DD3-7315-53FC-9BAB-2865D1B122A4}"/>
                      </a:ext>
                    </a:extLst>
                  </p:cNvPr>
                  <p:cNvCxnSpPr>
                    <a:cxnSpLocks/>
                    <a:stCxn id="172" idx="1"/>
                    <a:endCxn id="171" idx="1"/>
                  </p:cNvCxnSpPr>
                  <p:nvPr/>
                </p:nvCxnSpPr>
                <p:spPr>
                  <a:xfrm flipH="1">
                    <a:off x="3982526" y="4058414"/>
                    <a:ext cx="307529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7B7D878B-6793-B68E-1892-B6658DFEEB0B}"/>
                    </a:ext>
                  </a:extLst>
                </p:cNvPr>
                <p:cNvSpPr/>
                <p:nvPr/>
              </p:nvSpPr>
              <p:spPr>
                <a:xfrm>
                  <a:off x="2934354" y="3461861"/>
                  <a:ext cx="562580" cy="246570"/>
                </a:xfrm>
                <a:prstGeom prst="rect">
                  <a:avLst/>
                </a:prstGeom>
                <a:solidFill>
                  <a:srgbClr val="61AB7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SR 884/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Exit 136</a:t>
                  </a:r>
                </a:p>
              </p:txBody>
            </p:sp>
          </p:grp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5BED4C71-5927-2624-5222-EC44DBD7D998}"/>
                  </a:ext>
                </a:extLst>
              </p:cNvPr>
              <p:cNvSpPr txBox="1"/>
              <p:nvPr/>
            </p:nvSpPr>
            <p:spPr>
              <a:xfrm>
                <a:off x="2750802" y="757295"/>
                <a:ext cx="306694" cy="221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SB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4C0EE33-6065-2FF4-A639-A781A12160DA}"/>
                  </a:ext>
                </a:extLst>
              </p:cNvPr>
              <p:cNvSpPr txBox="1"/>
              <p:nvPr/>
            </p:nvSpPr>
            <p:spPr>
              <a:xfrm rot="16200000">
                <a:off x="1626933" y="2918233"/>
                <a:ext cx="1803114" cy="221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Helvetica Neue"/>
                    <a:ea typeface="+mn-ea"/>
                    <a:cs typeface="+mn-cs"/>
                  </a:rPr>
                  <a:t>Work Zone (~1.5 mi)</a:t>
                </a:r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2C8C3F03-1550-4D44-D947-71EF2B285139}"/>
                  </a:ext>
                </a:extLst>
              </p:cNvPr>
              <p:cNvGrpSpPr/>
              <p:nvPr/>
            </p:nvGrpSpPr>
            <p:grpSpPr>
              <a:xfrm>
                <a:off x="3496568" y="6351686"/>
                <a:ext cx="349882" cy="184922"/>
                <a:chOff x="3981261" y="3968618"/>
                <a:chExt cx="339799" cy="179593"/>
              </a:xfrm>
            </p:grpSpPr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A102D6CD-9879-A016-CD86-C1EC14A4952C}"/>
                    </a:ext>
                  </a:extLst>
                </p:cNvPr>
                <p:cNvCxnSpPr>
                  <a:cxnSpLocks/>
                  <a:stCxn id="168" idx="1"/>
                  <a:endCxn id="151" idx="3"/>
                </p:cNvCxnSpPr>
                <p:nvPr/>
              </p:nvCxnSpPr>
              <p:spPr>
                <a:xfrm flipH="1">
                  <a:off x="3981261" y="4058414"/>
                  <a:ext cx="294080" cy="0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Left Bracket 167">
                  <a:extLst>
                    <a:ext uri="{FF2B5EF4-FFF2-40B4-BE49-F238E27FC236}">
                      <a16:creationId xmlns:a16="http://schemas.microsoft.com/office/drawing/2014/main" id="{F66EF5B7-30AF-137D-A581-CF118793010D}"/>
                    </a:ext>
                  </a:extLst>
                </p:cNvPr>
                <p:cNvSpPr/>
                <p:nvPr/>
              </p:nvSpPr>
              <p:spPr>
                <a:xfrm>
                  <a:off x="4275341" y="3968618"/>
                  <a:ext cx="45719" cy="179593"/>
                </a:xfrm>
                <a:prstGeom prst="leftBracket">
                  <a:avLst>
                    <a:gd name="adj" fmla="val 0"/>
                  </a:avLst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C2CC9344-C348-C299-EE2F-07166DA41995}"/>
                  </a:ext>
                </a:extLst>
              </p:cNvPr>
              <p:cNvGrpSpPr/>
              <p:nvPr/>
            </p:nvGrpSpPr>
            <p:grpSpPr>
              <a:xfrm flipH="1">
                <a:off x="2576713" y="6351686"/>
                <a:ext cx="357274" cy="184922"/>
                <a:chOff x="3982527" y="3968618"/>
                <a:chExt cx="346978" cy="179593"/>
              </a:xfrm>
            </p:grpSpPr>
            <p:sp>
              <p:nvSpPr>
                <p:cNvPr id="165" name="Left Bracket 164">
                  <a:extLst>
                    <a:ext uri="{FF2B5EF4-FFF2-40B4-BE49-F238E27FC236}">
                      <a16:creationId xmlns:a16="http://schemas.microsoft.com/office/drawing/2014/main" id="{6D4E1967-4AEF-8F8C-CE87-F9660EC55B9C}"/>
                    </a:ext>
                  </a:extLst>
                </p:cNvPr>
                <p:cNvSpPr/>
                <p:nvPr/>
              </p:nvSpPr>
              <p:spPr>
                <a:xfrm>
                  <a:off x="4283786" y="3968618"/>
                  <a:ext cx="45719" cy="179593"/>
                </a:xfrm>
                <a:prstGeom prst="leftBracket">
                  <a:avLst>
                    <a:gd name="adj" fmla="val 0"/>
                  </a:avLst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7F385887-854A-D518-33A4-17739F6FC71A}"/>
                    </a:ext>
                  </a:extLst>
                </p:cNvPr>
                <p:cNvCxnSpPr>
                  <a:cxnSpLocks/>
                  <a:stCxn id="165" idx="1"/>
                  <a:endCxn id="151" idx="1"/>
                </p:cNvCxnSpPr>
                <p:nvPr/>
              </p:nvCxnSpPr>
              <p:spPr>
                <a:xfrm flipH="1">
                  <a:off x="3982527" y="4058414"/>
                  <a:ext cx="301259" cy="0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C27A3EDA-BDA8-0A47-0033-7D359BCDCAD8}"/>
                  </a:ext>
                </a:extLst>
              </p:cNvPr>
              <p:cNvSpPr/>
              <p:nvPr/>
            </p:nvSpPr>
            <p:spPr>
              <a:xfrm>
                <a:off x="2933988" y="6320862"/>
                <a:ext cx="562580" cy="246570"/>
              </a:xfrm>
              <a:prstGeom prst="rect">
                <a:avLst/>
              </a:prstGeom>
              <a:solidFill>
                <a:srgbClr val="61AB7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Daniels Pkwy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Exit 131</a:t>
                </a:r>
              </a:p>
            </p:txBody>
          </p:sp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9253FB3B-5830-6EE1-C663-271EE8644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1535" y="5336145"/>
                <a:ext cx="205107" cy="254003"/>
              </a:xfrm>
              <a:prstGeom prst="rect">
                <a:avLst/>
              </a:prstGeom>
            </p:spPr>
          </p:pic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CD3A2314-AF01-C43F-3835-6B9776B16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6889" t="19186" r="17236" b="17574"/>
              <a:stretch/>
            </p:blipFill>
            <p:spPr>
              <a:xfrm>
                <a:off x="3891074" y="2936060"/>
                <a:ext cx="198635" cy="247286"/>
              </a:xfrm>
              <a:prstGeom prst="roundRect">
                <a:avLst>
                  <a:gd name="adj" fmla="val 4865"/>
                </a:avLst>
              </a:prstGeom>
            </p:spPr>
          </p:pic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F26662E-279B-CE50-8563-ECEFF668C517}"/>
                  </a:ext>
                </a:extLst>
              </p:cNvPr>
              <p:cNvSpPr txBox="1"/>
              <p:nvPr/>
            </p:nvSpPr>
            <p:spPr>
              <a:xfrm>
                <a:off x="3380320" y="778075"/>
                <a:ext cx="3079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Symbol" panose="05050102010706020507" pitchFamily="18" charset="2"/>
                  </a:rPr>
                  <a:t>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3B151195-8142-5DE3-5EA3-A9AB7EE3A3FE}"/>
                  </a:ext>
                </a:extLst>
              </p:cNvPr>
              <p:cNvSpPr txBox="1"/>
              <p:nvPr/>
            </p:nvSpPr>
            <p:spPr>
              <a:xfrm flipV="1">
                <a:off x="2739663" y="834370"/>
                <a:ext cx="3079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Symbol" panose="05050102010706020507" pitchFamily="18" charset="2"/>
                  </a:rPr>
                  <a:t>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6" name="Picture 8">
                <a:extLst>
                  <a:ext uri="{FF2B5EF4-FFF2-40B4-BE49-F238E27FC236}">
                    <a16:creationId xmlns:a16="http://schemas.microsoft.com/office/drawing/2014/main" id="{830595C2-8973-4026-5DBF-6FAA3A1AB8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6378" y="2887900"/>
                <a:ext cx="411138" cy="406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956067B5-CA23-B1DE-929A-4456BF7D589F}"/>
                  </a:ext>
                </a:extLst>
              </p:cNvPr>
              <p:cNvGrpSpPr/>
              <p:nvPr/>
            </p:nvGrpSpPr>
            <p:grpSpPr>
              <a:xfrm>
                <a:off x="2579048" y="1846980"/>
                <a:ext cx="1267768" cy="246570"/>
                <a:chOff x="2579048" y="1297152"/>
                <a:chExt cx="1267768" cy="246570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92D22A27-EC12-31F1-2DA1-DD8123575ED7}"/>
                    </a:ext>
                  </a:extLst>
                </p:cNvPr>
                <p:cNvSpPr/>
                <p:nvPr/>
              </p:nvSpPr>
              <p:spPr>
                <a:xfrm>
                  <a:off x="2934354" y="1297152"/>
                  <a:ext cx="562580" cy="246570"/>
                </a:xfrm>
                <a:prstGeom prst="rect">
                  <a:avLst/>
                </a:prstGeom>
                <a:solidFill>
                  <a:srgbClr val="61AB7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SR 82/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Exit 138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E45947AB-3A32-8169-05B0-6A769CF57DEF}"/>
                    </a:ext>
                  </a:extLst>
                </p:cNvPr>
                <p:cNvGrpSpPr/>
                <p:nvPr/>
              </p:nvGrpSpPr>
              <p:grpSpPr>
                <a:xfrm>
                  <a:off x="3496934" y="1327970"/>
                  <a:ext cx="349882" cy="184919"/>
                  <a:chOff x="3981261" y="3968618"/>
                  <a:chExt cx="339799" cy="179593"/>
                </a:xfrm>
              </p:grpSpPr>
              <p:sp>
                <p:nvSpPr>
                  <p:cNvPr id="163" name="Left Bracket 162">
                    <a:extLst>
                      <a:ext uri="{FF2B5EF4-FFF2-40B4-BE49-F238E27FC236}">
                        <a16:creationId xmlns:a16="http://schemas.microsoft.com/office/drawing/2014/main" id="{B85E9E52-30C8-CF5B-2661-0EC5D7E5EE1B}"/>
                      </a:ext>
                    </a:extLst>
                  </p:cNvPr>
                  <p:cNvSpPr/>
                  <p:nvPr/>
                </p:nvSpPr>
                <p:spPr>
                  <a:xfrm>
                    <a:off x="4275341" y="3968618"/>
                    <a:ext cx="45719" cy="179593"/>
                  </a:xfrm>
                  <a:prstGeom prst="leftBracket">
                    <a:avLst>
                      <a:gd name="adj" fmla="val 0"/>
                    </a:avLst>
                  </a:prstGeom>
                  <a:noFill/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9E0A4C6C-4BB7-EEC1-F475-A75A014F9BF5}"/>
                      </a:ext>
                    </a:extLst>
                  </p:cNvPr>
                  <p:cNvCxnSpPr>
                    <a:cxnSpLocks/>
                    <a:stCxn id="163" idx="1"/>
                    <a:endCxn id="158" idx="3"/>
                  </p:cNvCxnSpPr>
                  <p:nvPr/>
                </p:nvCxnSpPr>
                <p:spPr>
                  <a:xfrm flipH="1">
                    <a:off x="3981261" y="4058414"/>
                    <a:ext cx="29408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F0B690D5-0F5F-095A-347D-4BC889570443}"/>
                    </a:ext>
                  </a:extLst>
                </p:cNvPr>
                <p:cNvGrpSpPr/>
                <p:nvPr/>
              </p:nvGrpSpPr>
              <p:grpSpPr>
                <a:xfrm flipH="1">
                  <a:off x="2579048" y="1327973"/>
                  <a:ext cx="355304" cy="184926"/>
                  <a:chOff x="4750162" y="3968618"/>
                  <a:chExt cx="376205" cy="179593"/>
                </a:xfrm>
              </p:grpSpPr>
              <p:sp>
                <p:nvSpPr>
                  <p:cNvPr id="161" name="Left Bracket 160">
                    <a:extLst>
                      <a:ext uri="{FF2B5EF4-FFF2-40B4-BE49-F238E27FC236}">
                        <a16:creationId xmlns:a16="http://schemas.microsoft.com/office/drawing/2014/main" id="{E0D2E4DA-6442-F5FF-F213-E9C20EFA1A04}"/>
                      </a:ext>
                    </a:extLst>
                  </p:cNvPr>
                  <p:cNvSpPr/>
                  <p:nvPr/>
                </p:nvSpPr>
                <p:spPr>
                  <a:xfrm>
                    <a:off x="5080648" y="3968618"/>
                    <a:ext cx="45719" cy="179593"/>
                  </a:xfrm>
                  <a:prstGeom prst="leftBracket">
                    <a:avLst>
                      <a:gd name="adj" fmla="val 0"/>
                    </a:avLst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8EF4C047-C22F-6DD7-1EE6-401EB82C2931}"/>
                      </a:ext>
                    </a:extLst>
                  </p:cNvPr>
                  <p:cNvCxnSpPr>
                    <a:cxnSpLocks/>
                    <a:stCxn id="161" idx="1"/>
                    <a:endCxn id="158" idx="1"/>
                  </p:cNvCxnSpPr>
                  <p:nvPr/>
                </p:nvCxnSpPr>
                <p:spPr>
                  <a:xfrm flipH="1">
                    <a:off x="4750176" y="4058415"/>
                    <a:ext cx="330472" cy="0"/>
                  </a:xfrm>
                  <a:prstGeom prst="lin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50BF7ECA-1AB9-BF07-66EA-84BE99E3F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168518" y="1383135"/>
              <a:ext cx="205107" cy="254003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FF9F7F-4039-B229-1790-A5C8BB634346}"/>
              </a:ext>
            </a:extLst>
          </p:cNvPr>
          <p:cNvSpPr/>
          <p:nvPr/>
        </p:nvSpPr>
        <p:spPr>
          <a:xfrm>
            <a:off x="0" y="-10022"/>
            <a:ext cx="12223428" cy="725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E8EA7B-D083-39AE-E0FB-0775DD4FB49D}"/>
              </a:ext>
            </a:extLst>
          </p:cNvPr>
          <p:cNvSpPr txBox="1"/>
          <p:nvPr/>
        </p:nvSpPr>
        <p:spPr>
          <a:xfrm>
            <a:off x="8938054" y="73688"/>
            <a:ext cx="32612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" descr="No photo description available.">
            <a:hlinkClick r:id="rId22"/>
            <a:extLst>
              <a:ext uri="{FF2B5EF4-FFF2-40B4-BE49-F238E27FC236}">
                <a16:creationId xmlns:a16="http://schemas.microsoft.com/office/drawing/2014/main" id="{7863EC3A-FA00-E692-1240-07EB00659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" y="85727"/>
            <a:ext cx="533895" cy="5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700DEC-B4F9-EA0B-D4B0-BDA914B15588}"/>
              </a:ext>
            </a:extLst>
          </p:cNvPr>
          <p:cNvSpPr txBox="1"/>
          <p:nvPr/>
        </p:nvSpPr>
        <p:spPr>
          <a:xfrm>
            <a:off x="8866849" y="121842"/>
            <a:ext cx="330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I-75/SR 93 &amp; SR 884/Colonial Blvd. Interchange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No. 413065-1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DF267C-A72E-953F-E62E-53EEE3C8B224}"/>
              </a:ext>
            </a:extLst>
          </p:cNvPr>
          <p:cNvGrpSpPr/>
          <p:nvPr/>
        </p:nvGrpSpPr>
        <p:grpSpPr>
          <a:xfrm>
            <a:off x="740455" y="121842"/>
            <a:ext cx="2088907" cy="461665"/>
            <a:chOff x="732827" y="140153"/>
            <a:chExt cx="2088907" cy="4616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E26551-8BAA-A564-16CE-8378A6CF14FE}"/>
                </a:ext>
              </a:extLst>
            </p:cNvPr>
            <p:cNvSpPr txBox="1"/>
            <p:nvPr/>
          </p:nvSpPr>
          <p:spPr>
            <a:xfrm>
              <a:off x="1727488" y="140153"/>
              <a:ext cx="10942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Brian Bollas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(813) 262-8549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1D35C78-67CD-137B-F0A8-CDF2AE90CAD4}"/>
                </a:ext>
              </a:extLst>
            </p:cNvPr>
            <p:cNvCxnSpPr>
              <a:cxnSpLocks/>
            </p:cNvCxnSpPr>
            <p:nvPr/>
          </p:nvCxnSpPr>
          <p:spPr>
            <a:xfrm>
              <a:off x="1656283" y="209696"/>
              <a:ext cx="0" cy="3201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BE8E11-D2EA-6157-56A8-B3CED6EB50E5}"/>
                </a:ext>
              </a:extLst>
            </p:cNvPr>
            <p:cNvSpPr txBox="1"/>
            <p:nvPr/>
          </p:nvSpPr>
          <p:spPr>
            <a:xfrm>
              <a:off x="732827" y="140153"/>
              <a:ext cx="8992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Construction PM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David Jones 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(863) 519-2345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6800D8D-E0BB-4D65-AC58-3103DD62457B}"/>
              </a:ext>
            </a:extLst>
          </p:cNvPr>
          <p:cNvSpPr txBox="1"/>
          <p:nvPr/>
        </p:nvSpPr>
        <p:spPr>
          <a:xfrm>
            <a:off x="2870140" y="44898"/>
            <a:ext cx="64517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     Daily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Work Zone Performance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Wednesday, April 12, 2023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 8 AM to 5 PM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D5F4CA-EB73-2F50-876E-A6891E1A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46" y="98495"/>
            <a:ext cx="514102" cy="5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92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hlinkClick r:id="rId3" tooltip="Trend Map (Comparative Speed) Results"/>
            <a:extLst>
              <a:ext uri="{FF2B5EF4-FFF2-40B4-BE49-F238E27FC236}">
                <a16:creationId xmlns:a16="http://schemas.microsoft.com/office/drawing/2014/main" id="{EF45FB38-CFC3-063E-D523-F6F4F6A81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58" t="27620" b="4413"/>
          <a:stretch/>
        </p:blipFill>
        <p:spPr>
          <a:xfrm>
            <a:off x="2451686" y="3027457"/>
            <a:ext cx="8116987" cy="3438348"/>
          </a:xfrm>
          <a:prstGeom prst="rect">
            <a:avLst/>
          </a:prstGeom>
        </p:spPr>
      </p:pic>
      <p:graphicFrame>
        <p:nvGraphicFramePr>
          <p:cNvPr id="16" name="Table 29">
            <a:extLst>
              <a:ext uri="{FF2B5EF4-FFF2-40B4-BE49-F238E27FC236}">
                <a16:creationId xmlns:a16="http://schemas.microsoft.com/office/drawing/2014/main" id="{659B676A-EED7-0F17-B4AE-B976A60CAA36}"/>
              </a:ext>
            </a:extLst>
          </p:cNvPr>
          <p:cNvGraphicFramePr>
            <a:graphicFrameLocks noGrp="1"/>
          </p:cNvGraphicFramePr>
          <p:nvPr/>
        </p:nvGraphicFramePr>
        <p:xfrm>
          <a:off x="90278" y="2678992"/>
          <a:ext cx="2125234" cy="4134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644">
                  <a:extLst>
                    <a:ext uri="{9D8B030D-6E8A-4147-A177-3AD203B41FA5}">
                      <a16:colId xmlns:a16="http://schemas.microsoft.com/office/drawing/2014/main" val="4233552656"/>
                    </a:ext>
                  </a:extLst>
                </a:gridCol>
                <a:gridCol w="1377590">
                  <a:extLst>
                    <a:ext uri="{9D8B030D-6E8A-4147-A177-3AD203B41FA5}">
                      <a16:colId xmlns:a16="http://schemas.microsoft.com/office/drawing/2014/main" val="3614943660"/>
                    </a:ext>
                  </a:extLst>
                </a:gridCol>
              </a:tblGrid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Limits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Approx. 1.5 mi, from SR 884/ Colonial Blvd to SR 82/Dr. Martin Luther King Jr. Blvd.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3680240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Lane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Construction is not closing any lanes on I-75 except at nighttime.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842683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Counter</a:t>
                      </a:r>
                    </a:p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Measures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Barrels, arrow boards.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225162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All lanes are open (3 thru lanes &amp; 1 aux lane) in both directions.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441074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Hours of 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Typical are 8am to 5pm, night work between 9pm and 6am.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55876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Police Presence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During lane closures are present before lane is closed and shortly after it is open.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263899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Posted Work Zone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65mph during lane closure operations.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9845843"/>
                  </a:ext>
                </a:extLst>
              </a:tr>
            </a:tbl>
          </a:graphicData>
        </a:graphic>
      </p:graphicFrame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31096E0-99DC-09D5-C0EE-27C61D0FF2E6}"/>
              </a:ext>
            </a:extLst>
          </p:cNvPr>
          <p:cNvSpPr/>
          <p:nvPr/>
        </p:nvSpPr>
        <p:spPr>
          <a:xfrm>
            <a:off x="8340533" y="1125461"/>
            <a:ext cx="3793774" cy="1709010"/>
          </a:xfrm>
          <a:prstGeom prst="roundRect">
            <a:avLst>
              <a:gd name="adj" fmla="val 49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C78C15-E9E3-A857-AC0B-D0307C1B5491}"/>
              </a:ext>
            </a:extLst>
          </p:cNvPr>
          <p:cNvSpPr txBox="1"/>
          <p:nvPr/>
        </p:nvSpPr>
        <p:spPr>
          <a:xfrm>
            <a:off x="8605648" y="723220"/>
            <a:ext cx="328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Contributing Factors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88BAE-0642-8385-B17B-B88404EA34C5}"/>
              </a:ext>
            </a:extLst>
          </p:cNvPr>
          <p:cNvSpPr/>
          <p:nvPr/>
        </p:nvSpPr>
        <p:spPr>
          <a:xfrm>
            <a:off x="0" y="-10022"/>
            <a:ext cx="12223428" cy="725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33757-C13F-777D-B7EA-DF648F9971AB}"/>
              </a:ext>
            </a:extLst>
          </p:cNvPr>
          <p:cNvSpPr txBox="1"/>
          <p:nvPr/>
        </p:nvSpPr>
        <p:spPr>
          <a:xfrm>
            <a:off x="8938054" y="73688"/>
            <a:ext cx="32612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No photo description available.">
            <a:hlinkClick r:id="rId5"/>
            <a:extLst>
              <a:ext uri="{FF2B5EF4-FFF2-40B4-BE49-F238E27FC236}">
                <a16:creationId xmlns:a16="http://schemas.microsoft.com/office/drawing/2014/main" id="{0A35667B-E21B-A87F-B38E-E4462C2F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" y="85727"/>
            <a:ext cx="533895" cy="5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5DB3AA-55C9-E0B1-D692-560642E197B0}"/>
              </a:ext>
            </a:extLst>
          </p:cNvPr>
          <p:cNvSpPr txBox="1"/>
          <p:nvPr/>
        </p:nvSpPr>
        <p:spPr>
          <a:xfrm>
            <a:off x="8866849" y="121842"/>
            <a:ext cx="330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I-75/SR 93 &amp; SR 884/Colonial Blvd. Interchange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No. 413065-1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455ADB-5ED4-BC99-EEA6-589B6C1C424A}"/>
              </a:ext>
            </a:extLst>
          </p:cNvPr>
          <p:cNvGrpSpPr/>
          <p:nvPr/>
        </p:nvGrpSpPr>
        <p:grpSpPr>
          <a:xfrm>
            <a:off x="740455" y="121842"/>
            <a:ext cx="2088907" cy="461665"/>
            <a:chOff x="732827" y="140153"/>
            <a:chExt cx="2088907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6E6AA9-BFF0-D256-D2A0-8EA3971226C8}"/>
                </a:ext>
              </a:extLst>
            </p:cNvPr>
            <p:cNvSpPr txBox="1"/>
            <p:nvPr/>
          </p:nvSpPr>
          <p:spPr>
            <a:xfrm>
              <a:off x="1727488" y="140153"/>
              <a:ext cx="10942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Brian Bollas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(813) 262-8549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BDB598-610E-E9BB-D661-8C11F96D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656283" y="209696"/>
              <a:ext cx="0" cy="3201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3B8337-63AE-B98D-4FF8-63421A5539C4}"/>
                </a:ext>
              </a:extLst>
            </p:cNvPr>
            <p:cNvSpPr txBox="1"/>
            <p:nvPr/>
          </p:nvSpPr>
          <p:spPr>
            <a:xfrm>
              <a:off x="732827" y="140153"/>
              <a:ext cx="8992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Construction PM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David Jones 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(863) 519-2345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0C1957C-FA14-9E6E-D1ED-387D6769EDA4}"/>
              </a:ext>
            </a:extLst>
          </p:cNvPr>
          <p:cNvSpPr txBox="1"/>
          <p:nvPr/>
        </p:nvSpPr>
        <p:spPr>
          <a:xfrm>
            <a:off x="2870140" y="44898"/>
            <a:ext cx="64517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     Weekly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Work Zone Performance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of April 9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April 15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 8 AM to 5 PM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B4B8D04-76D0-349E-B645-D305E652AE82}"/>
              </a:ext>
            </a:extLst>
          </p:cNvPr>
          <p:cNvCxnSpPr>
            <a:cxnSpLocks/>
          </p:cNvCxnSpPr>
          <p:nvPr/>
        </p:nvCxnSpPr>
        <p:spPr>
          <a:xfrm>
            <a:off x="1380364" y="41781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D28A8822-7702-C0B3-388E-5B1A8BB8046B}"/>
              </a:ext>
            </a:extLst>
          </p:cNvPr>
          <p:cNvSpPr txBox="1"/>
          <p:nvPr/>
        </p:nvSpPr>
        <p:spPr>
          <a:xfrm>
            <a:off x="4341455" y="3102049"/>
            <a:ext cx="4337448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Day-to-Day Comparative Speed Summary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4C9FD4-8259-2345-59A9-A86D8A32658D}"/>
              </a:ext>
            </a:extLst>
          </p:cNvPr>
          <p:cNvSpPr txBox="1"/>
          <p:nvPr/>
        </p:nvSpPr>
        <p:spPr>
          <a:xfrm>
            <a:off x="165678" y="723220"/>
            <a:ext cx="2088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Zone Details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1E04E1-B355-7422-00E8-8B0E87C54D4E}"/>
              </a:ext>
            </a:extLst>
          </p:cNvPr>
          <p:cNvGrpSpPr/>
          <p:nvPr/>
        </p:nvGrpSpPr>
        <p:grpSpPr>
          <a:xfrm>
            <a:off x="165681" y="1176558"/>
            <a:ext cx="1954930" cy="1437716"/>
            <a:chOff x="165201" y="1086751"/>
            <a:chExt cx="2297278" cy="168949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D48127-7E9D-D787-150A-C693867239A8}"/>
                </a:ext>
              </a:extLst>
            </p:cNvPr>
            <p:cNvGrpSpPr/>
            <p:nvPr/>
          </p:nvGrpSpPr>
          <p:grpSpPr>
            <a:xfrm>
              <a:off x="165201" y="1086751"/>
              <a:ext cx="2297278" cy="1689490"/>
              <a:chOff x="94161" y="1938966"/>
              <a:chExt cx="2297278" cy="168949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EBFCD5E-1B95-91F8-E75F-896407E89129}"/>
                  </a:ext>
                </a:extLst>
              </p:cNvPr>
              <p:cNvGrpSpPr/>
              <p:nvPr/>
            </p:nvGrpSpPr>
            <p:grpSpPr>
              <a:xfrm>
                <a:off x="94161" y="1990749"/>
                <a:ext cx="2297278" cy="1585925"/>
                <a:chOff x="181394" y="1047784"/>
                <a:chExt cx="2573125" cy="1776356"/>
              </a:xfrm>
            </p:grpSpPr>
            <p:pic>
              <p:nvPicPr>
                <p:cNvPr id="57" name="Picture 2" descr="Virtual Public Hearing for Infrastructure | Public Involvement | RDV System">
                  <a:extLst>
                    <a:ext uri="{FF2B5EF4-FFF2-40B4-BE49-F238E27FC236}">
                      <a16:creationId xmlns:a16="http://schemas.microsoft.com/office/drawing/2014/main" id="{D58F3F53-7FB7-B857-60D3-66D7EA4854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84" t="10155" r="2831" b="2976"/>
                <a:stretch/>
              </p:blipFill>
              <p:spPr bwMode="auto">
                <a:xfrm>
                  <a:off x="181394" y="1047784"/>
                  <a:ext cx="2573125" cy="17763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8">
                  <a:extLst>
                    <a:ext uri="{FF2B5EF4-FFF2-40B4-BE49-F238E27FC236}">
                      <a16:creationId xmlns:a16="http://schemas.microsoft.com/office/drawing/2014/main" id="{F5C0D28F-6AFD-D084-9C91-CCE1CF7C08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6370" y="1812461"/>
                  <a:ext cx="255462" cy="2523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00B6F1D-A522-BE84-DE89-EA631758C073}"/>
                  </a:ext>
                </a:extLst>
              </p:cNvPr>
              <p:cNvGrpSpPr/>
              <p:nvPr/>
            </p:nvGrpSpPr>
            <p:grpSpPr>
              <a:xfrm>
                <a:off x="94161" y="1938966"/>
                <a:ext cx="2297278" cy="1689490"/>
                <a:chOff x="58672" y="1953378"/>
                <a:chExt cx="2297278" cy="168949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FE163FB8-9459-0C06-4458-02B1439ECA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72" y="1953378"/>
                  <a:ext cx="22972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1220653-1403-0EB0-ED79-D37E0B18BA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72" y="3642868"/>
                  <a:ext cx="22972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4" name="Picture 2" descr="Virtual Public Hearing for Infrastructure | Public Involvement | RDV System">
              <a:extLst>
                <a:ext uri="{FF2B5EF4-FFF2-40B4-BE49-F238E27FC236}">
                  <a16:creationId xmlns:a16="http://schemas.microsoft.com/office/drawing/2014/main" id="{3E22E7B3-56A1-B75D-656F-C0EE421DE1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15" t="10155" r="33877" b="2976"/>
            <a:stretch/>
          </p:blipFill>
          <p:spPr bwMode="auto">
            <a:xfrm>
              <a:off x="1180476" y="1138534"/>
              <a:ext cx="536388" cy="158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8">
            <a:extLst>
              <a:ext uri="{FF2B5EF4-FFF2-40B4-BE49-F238E27FC236}">
                <a16:creationId xmlns:a16="http://schemas.microsoft.com/office/drawing/2014/main" id="{E4F0460C-AC96-9E26-603E-29C68CF14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86" y="1799568"/>
            <a:ext cx="194087" cy="1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9A0CCFE-7FDF-939F-B82A-719E7E86C180}"/>
              </a:ext>
            </a:extLst>
          </p:cNvPr>
          <p:cNvSpPr/>
          <p:nvPr/>
        </p:nvSpPr>
        <p:spPr>
          <a:xfrm>
            <a:off x="10326861" y="1237701"/>
            <a:ext cx="1714278" cy="1483533"/>
          </a:xfrm>
          <a:prstGeom prst="roundRect">
            <a:avLst>
              <a:gd name="adj" fmla="val 5618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Notable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Weather</a:t>
            </a:r>
          </a:p>
        </p:txBody>
      </p:sp>
      <p:pic>
        <p:nvPicPr>
          <p:cNvPr id="55" name="Graphic 54" descr="Rain">
            <a:extLst>
              <a:ext uri="{FF2B5EF4-FFF2-40B4-BE49-F238E27FC236}">
                <a16:creationId xmlns:a16="http://schemas.microsoft.com/office/drawing/2014/main" id="{44819FAB-A5D8-7B1A-54A5-4321C0710E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96876" y="1277180"/>
            <a:ext cx="529701" cy="529703"/>
          </a:xfrm>
          <a:prstGeom prst="rect">
            <a:avLst/>
          </a:prstGeom>
          <a:effectLst/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8D2B83B-722A-8F6B-DD42-6496C3C3FFE0}"/>
              </a:ext>
            </a:extLst>
          </p:cNvPr>
          <p:cNvSpPr txBox="1"/>
          <p:nvPr/>
        </p:nvSpPr>
        <p:spPr>
          <a:xfrm>
            <a:off x="10326022" y="1851762"/>
            <a:ext cx="169897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Heavy rain caused hazardous driving conditions on 4/12</a:t>
            </a:r>
          </a:p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(11:00am to 1:00pm)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2D6E56-5322-FD71-A6C0-F108E28BFAB4}"/>
              </a:ext>
            </a:extLst>
          </p:cNvPr>
          <p:cNvSpPr/>
          <p:nvPr/>
        </p:nvSpPr>
        <p:spPr>
          <a:xfrm>
            <a:off x="8449358" y="1237701"/>
            <a:ext cx="1714278" cy="1483533"/>
          </a:xfrm>
          <a:prstGeom prst="roundRect">
            <a:avLst>
              <a:gd name="adj" fmla="val 5618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Incidents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Events</a:t>
            </a:r>
          </a:p>
        </p:txBody>
      </p:sp>
      <p:sp>
        <p:nvSpPr>
          <p:cNvPr id="59" name="Diamond 58">
            <a:extLst>
              <a:ext uri="{FF2B5EF4-FFF2-40B4-BE49-F238E27FC236}">
                <a16:creationId xmlns:a16="http://schemas.microsoft.com/office/drawing/2014/main" id="{5D30E59F-D7A4-A2E3-65E4-26EBE927DA3A}"/>
              </a:ext>
            </a:extLst>
          </p:cNvPr>
          <p:cNvSpPr/>
          <p:nvPr/>
        </p:nvSpPr>
        <p:spPr>
          <a:xfrm>
            <a:off x="8539480" y="1305658"/>
            <a:ext cx="440302" cy="448420"/>
          </a:xfrm>
          <a:prstGeom prst="diamond">
            <a:avLst/>
          </a:prstGeom>
          <a:solidFill>
            <a:srgbClr val="24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559BFF-CE0E-1E93-0E0B-7164F2B9B492}"/>
              </a:ext>
            </a:extLst>
          </p:cNvPr>
          <p:cNvSpPr txBox="1"/>
          <p:nvPr/>
        </p:nvSpPr>
        <p:spPr>
          <a:xfrm>
            <a:off x="8599519" y="1345202"/>
            <a:ext cx="3202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09463-65FA-16D0-C45E-535F8C32D9D6}"/>
              </a:ext>
            </a:extLst>
          </p:cNvPr>
          <p:cNvSpPr txBox="1"/>
          <p:nvPr/>
        </p:nvSpPr>
        <p:spPr>
          <a:xfrm>
            <a:off x="2651457" y="723220"/>
            <a:ext cx="507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Zone Performance Metrics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C351CA8-452E-BADA-5A33-B2ED651F60E0}"/>
              </a:ext>
            </a:extLst>
          </p:cNvPr>
          <p:cNvSpPr/>
          <p:nvPr/>
        </p:nvSpPr>
        <p:spPr>
          <a:xfrm>
            <a:off x="4180526" y="1800934"/>
            <a:ext cx="2020381" cy="989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CONGESTED LENGTH  4.60mi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(occurred NB @ Exit 136 on Apr 12, 2023, from 11:34am to 12:53pm)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D59937A-C27B-2C37-5FE6-207084BC3EBC}"/>
              </a:ext>
            </a:extLst>
          </p:cNvPr>
          <p:cNvSpPr/>
          <p:nvPr/>
        </p:nvSpPr>
        <p:spPr>
          <a:xfrm>
            <a:off x="4303884" y="1168902"/>
            <a:ext cx="1879864" cy="1601210"/>
          </a:xfrm>
          <a:prstGeom prst="roundRect">
            <a:avLst>
              <a:gd name="adj" fmla="val 561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Queue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838EC4-6EF4-C194-4783-2D9A06C0E70B}"/>
              </a:ext>
            </a:extLst>
          </p:cNvPr>
          <p:cNvGrpSpPr/>
          <p:nvPr/>
        </p:nvGrpSpPr>
        <p:grpSpPr>
          <a:xfrm>
            <a:off x="4341455" y="1202485"/>
            <a:ext cx="518650" cy="560864"/>
            <a:chOff x="5608319" y="4574343"/>
            <a:chExt cx="1039021" cy="1055058"/>
          </a:xfrm>
          <a:solidFill>
            <a:srgbClr val="243C80"/>
          </a:solidFill>
        </p:grpSpPr>
        <p:pic>
          <p:nvPicPr>
            <p:cNvPr id="61" name="Graphic 60" descr="Car Mechanic with solid fill">
              <a:extLst>
                <a:ext uri="{FF2B5EF4-FFF2-40B4-BE49-F238E27FC236}">
                  <a16:creationId xmlns:a16="http://schemas.microsoft.com/office/drawing/2014/main" id="{16BC66F6-73E1-6E27-5AD4-FCCA78D481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0000" t="27788" r="10000"/>
            <a:stretch/>
          </p:blipFill>
          <p:spPr>
            <a:xfrm>
              <a:off x="5915820" y="4574343"/>
              <a:ext cx="731520" cy="660302"/>
            </a:xfrm>
            <a:prstGeom prst="rect">
              <a:avLst/>
            </a:prstGeom>
          </p:spPr>
        </p:pic>
        <p:pic>
          <p:nvPicPr>
            <p:cNvPr id="62" name="Graphic 61" descr="Car Mechanic with solid fill">
              <a:extLst>
                <a:ext uri="{FF2B5EF4-FFF2-40B4-BE49-F238E27FC236}">
                  <a16:creationId xmlns:a16="http://schemas.microsoft.com/office/drawing/2014/main" id="{F0029894-7D30-FE86-D1F2-DB63F5ABF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0000" t="27788" r="10000"/>
            <a:stretch/>
          </p:blipFill>
          <p:spPr>
            <a:xfrm>
              <a:off x="5608319" y="4780244"/>
              <a:ext cx="731520" cy="660302"/>
            </a:xfrm>
            <a:prstGeom prst="rect">
              <a:avLst/>
            </a:prstGeom>
          </p:spPr>
        </p:pic>
        <p:pic>
          <p:nvPicPr>
            <p:cNvPr id="64" name="Graphic 63" descr="Car Mechanic with solid fill">
              <a:extLst>
                <a:ext uri="{FF2B5EF4-FFF2-40B4-BE49-F238E27FC236}">
                  <a16:creationId xmlns:a16="http://schemas.microsoft.com/office/drawing/2014/main" id="{FB3E05AA-9BF5-62DE-3E01-B72BAE808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0000" t="27788" r="10000"/>
            <a:stretch/>
          </p:blipFill>
          <p:spPr>
            <a:xfrm>
              <a:off x="5907111" y="4969099"/>
              <a:ext cx="731520" cy="660302"/>
            </a:xfrm>
            <a:prstGeom prst="rect">
              <a:avLst/>
            </a:prstGeom>
          </p:spPr>
        </p:pic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E31F565-D9CD-2065-23EF-077D6B404A85}"/>
              </a:ext>
            </a:extLst>
          </p:cNvPr>
          <p:cNvSpPr/>
          <p:nvPr/>
        </p:nvSpPr>
        <p:spPr>
          <a:xfrm>
            <a:off x="6339340" y="1178912"/>
            <a:ext cx="1879865" cy="1601110"/>
          </a:xfrm>
          <a:prstGeom prst="roundRect">
            <a:avLst>
              <a:gd name="adj" fmla="val 561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Avg. Daily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Veh.-hr. of Delay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4684B7A-06A6-686A-B314-ABD6B5E6137F}"/>
              </a:ext>
            </a:extLst>
          </p:cNvPr>
          <p:cNvSpPr/>
          <p:nvPr/>
        </p:nvSpPr>
        <p:spPr>
          <a:xfrm>
            <a:off x="6338552" y="2032734"/>
            <a:ext cx="1741818" cy="691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AVG. DAILY DELAY COST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A8A3A12-9CA6-D97D-B487-738BAE5C953E}"/>
              </a:ext>
            </a:extLst>
          </p:cNvPr>
          <p:cNvGrpSpPr/>
          <p:nvPr/>
        </p:nvGrpSpPr>
        <p:grpSpPr>
          <a:xfrm>
            <a:off x="6332146" y="1275148"/>
            <a:ext cx="408993" cy="435559"/>
            <a:chOff x="9486740" y="2722824"/>
            <a:chExt cx="366321" cy="366321"/>
          </a:xfrm>
          <a:solidFill>
            <a:srgbClr val="243C80"/>
          </a:solidFill>
        </p:grpSpPr>
        <p:pic>
          <p:nvPicPr>
            <p:cNvPr id="76" name="Graphic 75" descr="Hourglass 30% with solid fill">
              <a:extLst>
                <a:ext uri="{FF2B5EF4-FFF2-40B4-BE49-F238E27FC236}">
                  <a16:creationId xmlns:a16="http://schemas.microsoft.com/office/drawing/2014/main" id="{C0035D8F-7F41-E642-0D9D-C86DA8E56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486740" y="2722824"/>
              <a:ext cx="366321" cy="366321"/>
            </a:xfrm>
            <a:prstGeom prst="rect">
              <a:avLst/>
            </a:prstGeom>
          </p:spPr>
        </p:pic>
        <p:pic>
          <p:nvPicPr>
            <p:cNvPr id="77" name="Graphic 76" descr="Hourglass 30% with solid fill">
              <a:extLst>
                <a:ext uri="{FF2B5EF4-FFF2-40B4-BE49-F238E27FC236}">
                  <a16:creationId xmlns:a16="http://schemas.microsoft.com/office/drawing/2014/main" id="{1C465A44-9897-238E-073E-DFC0DB290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37196" t="65916" r="37513" b="14645"/>
            <a:stretch/>
          </p:blipFill>
          <p:spPr>
            <a:xfrm>
              <a:off x="9594156" y="2919821"/>
              <a:ext cx="150410" cy="118974"/>
            </a:xfrm>
            <a:prstGeom prst="rect">
              <a:avLst/>
            </a:prstGeom>
          </p:spPr>
        </p:pic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FAD88E7-6775-D6BB-335A-567A04E424C9}"/>
              </a:ext>
            </a:extLst>
          </p:cNvPr>
          <p:cNvCxnSpPr>
            <a:cxnSpLocks/>
          </p:cNvCxnSpPr>
          <p:nvPr/>
        </p:nvCxnSpPr>
        <p:spPr>
          <a:xfrm>
            <a:off x="2315064" y="127824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B30865C-9612-4434-4D69-DB826FFE3621}"/>
              </a:ext>
            </a:extLst>
          </p:cNvPr>
          <p:cNvGrpSpPr/>
          <p:nvPr/>
        </p:nvGrpSpPr>
        <p:grpSpPr>
          <a:xfrm>
            <a:off x="2293469" y="1178862"/>
            <a:ext cx="1879864" cy="1601211"/>
            <a:chOff x="1380363" y="1340387"/>
            <a:chExt cx="2001968" cy="1601211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1A619B15-17D1-0B01-65E2-7E7139D4C1CE}"/>
                </a:ext>
              </a:extLst>
            </p:cNvPr>
            <p:cNvSpPr/>
            <p:nvPr/>
          </p:nvSpPr>
          <p:spPr>
            <a:xfrm>
              <a:off x="1380363" y="1340387"/>
              <a:ext cx="2001968" cy="1601211"/>
            </a:xfrm>
            <a:prstGeom prst="roundRect">
              <a:avLst>
                <a:gd name="adj" fmla="val 2227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Avg. Daily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Vehicle Speed</a:t>
              </a:r>
            </a:p>
          </p:txBody>
        </p:sp>
        <p:pic>
          <p:nvPicPr>
            <p:cNvPr id="88" name="Graphic 87" descr="Gauge">
              <a:extLst>
                <a:ext uri="{FF2B5EF4-FFF2-40B4-BE49-F238E27FC236}">
                  <a16:creationId xmlns:a16="http://schemas.microsoft.com/office/drawing/2014/main" id="{2E24C87B-6F41-4649-9CB9-1052147D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449145" y="1418614"/>
              <a:ext cx="471579" cy="471579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4687AE6-1D92-6096-7ECC-5F19FDA12C35}"/>
              </a:ext>
            </a:extLst>
          </p:cNvPr>
          <p:cNvSpPr txBox="1"/>
          <p:nvPr/>
        </p:nvSpPr>
        <p:spPr>
          <a:xfrm>
            <a:off x="2189440" y="1820490"/>
            <a:ext cx="2001967" cy="97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582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72.2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</a:p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(1.94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Travel Time)</a:t>
            </a:r>
          </a:p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865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582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71.4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</a:p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(1.85min Travel Time)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B112AF-784E-8EE7-9FDA-CE3715584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46" y="98495"/>
            <a:ext cx="514102" cy="5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2B3DDA9-E9B8-7F25-FB7B-C46AD7A04BDF}"/>
              </a:ext>
            </a:extLst>
          </p:cNvPr>
          <p:cNvSpPr/>
          <p:nvPr/>
        </p:nvSpPr>
        <p:spPr>
          <a:xfrm>
            <a:off x="8399025" y="1947692"/>
            <a:ext cx="1814944" cy="691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DURATIONS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2hr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DURATIONS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2hr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BAE66F-BC22-CD74-AC53-7AF967617CEA}"/>
              </a:ext>
            </a:extLst>
          </p:cNvPr>
          <p:cNvGrpSpPr/>
          <p:nvPr/>
        </p:nvGrpSpPr>
        <p:grpSpPr>
          <a:xfrm>
            <a:off x="10661726" y="3356130"/>
            <a:ext cx="1446858" cy="2781003"/>
            <a:chOff x="10661726" y="3684802"/>
            <a:chExt cx="1446858" cy="278100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88E136B-FF75-43FB-9F27-25BEE5A51751}"/>
                </a:ext>
              </a:extLst>
            </p:cNvPr>
            <p:cNvGrpSpPr/>
            <p:nvPr/>
          </p:nvGrpSpPr>
          <p:grpSpPr>
            <a:xfrm>
              <a:off x="10661726" y="6052192"/>
              <a:ext cx="1446858" cy="413613"/>
              <a:chOff x="9628328" y="2785595"/>
              <a:chExt cx="1431765" cy="40862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413E9A9-3353-8382-2562-FDFDBC6397E2}"/>
                  </a:ext>
                </a:extLst>
              </p:cNvPr>
              <p:cNvSpPr/>
              <p:nvPr/>
            </p:nvSpPr>
            <p:spPr>
              <a:xfrm>
                <a:off x="10196522" y="3085988"/>
                <a:ext cx="165908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B20CC64-966C-D067-7CAC-DF06AE83543E}"/>
                  </a:ext>
                </a:extLst>
              </p:cNvPr>
              <p:cNvSpPr/>
              <p:nvPr/>
            </p:nvSpPr>
            <p:spPr>
              <a:xfrm>
                <a:off x="10395516" y="3085988"/>
                <a:ext cx="129770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70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242247B-CECC-0746-4261-FC3A8312C534}"/>
                  </a:ext>
                </a:extLst>
              </p:cNvPr>
              <p:cNvSpPr/>
              <p:nvPr/>
            </p:nvSpPr>
            <p:spPr>
              <a:xfrm flipH="1">
                <a:off x="10558372" y="3085988"/>
                <a:ext cx="155749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195810-6DB2-6A53-24E8-15A79B337587}"/>
                  </a:ext>
                </a:extLst>
              </p:cNvPr>
              <p:cNvSpPr/>
              <p:nvPr/>
            </p:nvSpPr>
            <p:spPr>
              <a:xfrm>
                <a:off x="9891872" y="2996819"/>
                <a:ext cx="189816" cy="107478"/>
              </a:xfrm>
              <a:prstGeom prst="rect">
                <a:avLst/>
              </a:prstGeom>
              <a:solidFill>
                <a:srgbClr val="C127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B9A905C-B008-5F8F-C28A-E17059AE48CC}"/>
                  </a:ext>
                </a:extLst>
              </p:cNvPr>
              <p:cNvSpPr/>
              <p:nvPr/>
            </p:nvSpPr>
            <p:spPr>
              <a:xfrm>
                <a:off x="10264681" y="2996819"/>
                <a:ext cx="189816" cy="107478"/>
              </a:xfrm>
              <a:prstGeom prst="rect">
                <a:avLst/>
              </a:prstGeom>
              <a:solidFill>
                <a:srgbClr val="F7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2C99E83-1B8D-9464-1B48-A9DD7845D567}"/>
                  </a:ext>
                </a:extLst>
              </p:cNvPr>
              <p:cNvSpPr/>
              <p:nvPr/>
            </p:nvSpPr>
            <p:spPr>
              <a:xfrm>
                <a:off x="10454923" y="2996819"/>
                <a:ext cx="189816" cy="107478"/>
              </a:xfrm>
              <a:prstGeom prst="rect">
                <a:avLst/>
              </a:prstGeom>
              <a:solidFill>
                <a:srgbClr val="FCE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091A47A-FEC3-B364-7F78-41B8563D5760}"/>
                  </a:ext>
                </a:extLst>
              </p:cNvPr>
              <p:cNvSpPr/>
              <p:nvPr/>
            </p:nvSpPr>
            <p:spPr>
              <a:xfrm>
                <a:off x="10638891" y="2996819"/>
                <a:ext cx="189816" cy="107478"/>
              </a:xfrm>
              <a:prstGeom prst="rect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7EF151F-F6BB-7A5E-206F-083BECB3B33C}"/>
                  </a:ext>
                </a:extLst>
              </p:cNvPr>
              <p:cNvSpPr/>
              <p:nvPr/>
            </p:nvSpPr>
            <p:spPr>
              <a:xfrm>
                <a:off x="9659084" y="2785595"/>
                <a:ext cx="1401009" cy="228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Comparative Speed (%)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7DAA99C-ADB3-E500-ECA6-DD541283359A}"/>
                  </a:ext>
                </a:extLst>
              </p:cNvPr>
              <p:cNvSpPr/>
              <p:nvPr/>
            </p:nvSpPr>
            <p:spPr>
              <a:xfrm>
                <a:off x="10825080" y="2996819"/>
                <a:ext cx="189816" cy="107478"/>
              </a:xfrm>
              <a:prstGeom prst="rect">
                <a:avLst/>
              </a:prstGeom>
              <a:solidFill>
                <a:srgbClr val="0092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6EBD474-80DB-91A5-9C31-FED066FAA7DF}"/>
                  </a:ext>
                </a:extLst>
              </p:cNvPr>
              <p:cNvSpPr/>
              <p:nvPr/>
            </p:nvSpPr>
            <p:spPr>
              <a:xfrm>
                <a:off x="10079087" y="2996819"/>
                <a:ext cx="189816" cy="107478"/>
              </a:xfrm>
              <a:prstGeom prst="rect">
                <a:avLst/>
              </a:prstGeom>
              <a:solidFill>
                <a:srgbClr val="F91D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FBD91A5-3B95-6958-219D-44C4A6F3DE77}"/>
                  </a:ext>
                </a:extLst>
              </p:cNvPr>
              <p:cNvSpPr/>
              <p:nvPr/>
            </p:nvSpPr>
            <p:spPr>
              <a:xfrm flipH="1">
                <a:off x="10007687" y="3085988"/>
                <a:ext cx="155749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50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6276C7-3476-FFB0-6B0B-6C85E208B732}"/>
                  </a:ext>
                </a:extLst>
              </p:cNvPr>
              <p:cNvSpPr/>
              <p:nvPr/>
            </p:nvSpPr>
            <p:spPr>
              <a:xfrm flipH="1">
                <a:off x="10747205" y="3085988"/>
                <a:ext cx="155749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95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F66F984-CD4A-0FE1-8F13-E5F58EB3C666}"/>
                  </a:ext>
                </a:extLst>
              </p:cNvPr>
              <p:cNvSpPr/>
              <p:nvPr/>
            </p:nvSpPr>
            <p:spPr>
              <a:xfrm flipH="1">
                <a:off x="9818852" y="3085988"/>
                <a:ext cx="155749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49673F7-B046-3636-BA60-06E8A4904FF9}"/>
                  </a:ext>
                </a:extLst>
              </p:cNvPr>
              <p:cNvSpPr/>
              <p:nvPr/>
            </p:nvSpPr>
            <p:spPr>
              <a:xfrm>
                <a:off x="9704127" y="2996819"/>
                <a:ext cx="189816" cy="107478"/>
              </a:xfrm>
              <a:prstGeom prst="rect">
                <a:avLst/>
              </a:prstGeom>
              <a:solidFill>
                <a:srgbClr val="932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67E36DA-74DC-20E1-57EF-F9E20DC5E3B4}"/>
                  </a:ext>
                </a:extLst>
              </p:cNvPr>
              <p:cNvSpPr/>
              <p:nvPr/>
            </p:nvSpPr>
            <p:spPr>
              <a:xfrm flipH="1">
                <a:off x="9628328" y="3086502"/>
                <a:ext cx="155749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B5C1141-F0E8-BA6D-39B4-2379FB0047C9}"/>
                </a:ext>
              </a:extLst>
            </p:cNvPr>
            <p:cNvSpPr txBox="1"/>
            <p:nvPr/>
          </p:nvSpPr>
          <p:spPr>
            <a:xfrm>
              <a:off x="10721805" y="3684802"/>
              <a:ext cx="1326701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Comparative Speed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 — Measured speed as a percentage of the historical average speed for this time of day and day of week.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Click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 tooltip="Trend Map (Comparative Speed) Results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here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to open Trend Map (Light) to explore results.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77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F79306-A6FA-D5C8-5E4E-28186BA5F769}"/>
              </a:ext>
            </a:extLst>
          </p:cNvPr>
          <p:cNvGrpSpPr/>
          <p:nvPr/>
        </p:nvGrpSpPr>
        <p:grpSpPr>
          <a:xfrm>
            <a:off x="138340" y="1034432"/>
            <a:ext cx="2296846" cy="1703012"/>
            <a:chOff x="164556" y="1200932"/>
            <a:chExt cx="2089593" cy="154934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79012F7-01AD-1122-946D-534DEABF1A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" t="3228" r="992" b="3245"/>
            <a:stretch/>
          </p:blipFill>
          <p:spPr bwMode="auto">
            <a:xfrm>
              <a:off x="164556" y="1225068"/>
              <a:ext cx="2088470" cy="149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C75F047-5A16-9509-1E47-9E38041825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04" t="3228" r="30890" b="3245"/>
            <a:stretch/>
          </p:blipFill>
          <p:spPr bwMode="auto">
            <a:xfrm>
              <a:off x="1067236" y="1225068"/>
              <a:ext cx="549339" cy="149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6C507C-30C9-9E05-5CD2-907165DF9C4E}"/>
                </a:ext>
              </a:extLst>
            </p:cNvPr>
            <p:cNvGrpSpPr/>
            <p:nvPr/>
          </p:nvGrpSpPr>
          <p:grpSpPr>
            <a:xfrm>
              <a:off x="165680" y="1200932"/>
              <a:ext cx="2088469" cy="1549343"/>
              <a:chOff x="102164" y="1069890"/>
              <a:chExt cx="2297278" cy="170425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52CCCC0-BB59-041C-C574-C4DB3E520406}"/>
                  </a:ext>
                </a:extLst>
              </p:cNvPr>
              <p:cNvGrpSpPr/>
              <p:nvPr/>
            </p:nvGrpSpPr>
            <p:grpSpPr>
              <a:xfrm>
                <a:off x="102164" y="1069890"/>
                <a:ext cx="2297278" cy="1704251"/>
                <a:chOff x="58672" y="1990843"/>
                <a:chExt cx="2297278" cy="1704251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26763405-1B38-BBBF-FD7C-994EEBAB10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72" y="1990843"/>
                  <a:ext cx="22972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5C5FE433-B5EB-92A8-2673-E201D2ADA1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72" y="3695094"/>
                  <a:ext cx="22972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34E4DD2F-AA3F-9D7C-3A54-98C75B29B2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893" y="1877853"/>
                <a:ext cx="196141" cy="19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EAEDE8B1-D74D-7088-FC4A-A97520C122BD}"/>
              </a:ext>
            </a:extLst>
          </p:cNvPr>
          <p:cNvSpPr txBox="1"/>
          <p:nvPr/>
        </p:nvSpPr>
        <p:spPr>
          <a:xfrm>
            <a:off x="24606" y="725393"/>
            <a:ext cx="2088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Zone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Details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F7D3123-7D27-FCA7-40DB-071DB726ECD7}"/>
              </a:ext>
            </a:extLst>
          </p:cNvPr>
          <p:cNvGrpSpPr/>
          <p:nvPr/>
        </p:nvGrpSpPr>
        <p:grpSpPr>
          <a:xfrm>
            <a:off x="10501442" y="5895566"/>
            <a:ext cx="1271863" cy="615553"/>
            <a:chOff x="10507686" y="5593360"/>
            <a:chExt cx="1271863" cy="615553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318B712-4FDF-11C0-DF23-3270CD5493AA}"/>
                </a:ext>
              </a:extLst>
            </p:cNvPr>
            <p:cNvSpPr txBox="1"/>
            <p:nvPr/>
          </p:nvSpPr>
          <p:spPr>
            <a:xfrm>
              <a:off x="10928150" y="5593360"/>
              <a:ext cx="85139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Weather Event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5" action="ppaction://hlinksldjump"/>
                </a:rPr>
                <a:t>Rain, wind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5" name="Graphic 94" descr="Cloud With Lightning And Rain with solid fill">
              <a:extLst>
                <a:ext uri="{FF2B5EF4-FFF2-40B4-BE49-F238E27FC236}">
                  <a16:creationId xmlns:a16="http://schemas.microsoft.com/office/drawing/2014/main" id="{E84E74CF-D064-B03E-0EF3-87C606555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07686" y="5687821"/>
              <a:ext cx="426630" cy="426630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15F9964-11E8-36F8-383C-07376B0DBC7A}"/>
              </a:ext>
            </a:extLst>
          </p:cNvPr>
          <p:cNvGrpSpPr/>
          <p:nvPr/>
        </p:nvGrpSpPr>
        <p:grpSpPr>
          <a:xfrm>
            <a:off x="8759394" y="5894527"/>
            <a:ext cx="1400110" cy="601203"/>
            <a:chOff x="8679626" y="5894527"/>
            <a:chExt cx="1400110" cy="60120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BC10FAB-2F3B-DC84-37BC-60E1DA8139C5}"/>
                </a:ext>
              </a:extLst>
            </p:cNvPr>
            <p:cNvSpPr txBox="1"/>
            <p:nvPr/>
          </p:nvSpPr>
          <p:spPr>
            <a:xfrm>
              <a:off x="9013008" y="5910955"/>
              <a:ext cx="1066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Events</a:t>
              </a:r>
            </a:p>
            <a:p>
              <a:pPr marL="171450" marR="0" lvl="0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5" action="ppaction://hlinksldjump"/>
                </a:rPr>
                <a:t>2 congestion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5" action="ppaction://hlinksldjump"/>
                </a:rPr>
                <a:t>3 Incidents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937D99E-1357-544A-505D-C9B71744117E}"/>
                </a:ext>
              </a:extLst>
            </p:cNvPr>
            <p:cNvGrpSpPr/>
            <p:nvPr/>
          </p:nvGrpSpPr>
          <p:grpSpPr>
            <a:xfrm>
              <a:off x="8679626" y="5894527"/>
              <a:ext cx="267010" cy="579109"/>
              <a:chOff x="8720137" y="5865765"/>
              <a:chExt cx="267010" cy="579109"/>
            </a:xfrm>
          </p:grpSpPr>
          <p:sp>
            <p:nvSpPr>
              <p:cNvPr id="91" name="Diamond 90">
                <a:extLst>
                  <a:ext uri="{FF2B5EF4-FFF2-40B4-BE49-F238E27FC236}">
                    <a16:creationId xmlns:a16="http://schemas.microsoft.com/office/drawing/2014/main" id="{F0205EF4-B2AB-E207-B094-6AC2E046F02A}"/>
                  </a:ext>
                </a:extLst>
              </p:cNvPr>
              <p:cNvSpPr/>
              <p:nvPr/>
            </p:nvSpPr>
            <p:spPr>
              <a:xfrm>
                <a:off x="8733729" y="6194801"/>
                <a:ext cx="250073" cy="250073"/>
              </a:xfrm>
              <a:prstGeom prst="diamond">
                <a:avLst/>
              </a:prstGeom>
              <a:solidFill>
                <a:srgbClr val="243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74483E3-A779-CF49-BE0E-3E1C6AA11935}"/>
                  </a:ext>
                </a:extLst>
              </p:cNvPr>
              <p:cNvGrpSpPr/>
              <p:nvPr/>
            </p:nvGrpSpPr>
            <p:grpSpPr>
              <a:xfrm>
                <a:off x="8720137" y="5865765"/>
                <a:ext cx="267010" cy="289994"/>
                <a:chOff x="3861036" y="4925980"/>
                <a:chExt cx="226945" cy="246481"/>
              </a:xfrm>
            </p:grpSpPr>
            <p:pic>
              <p:nvPicPr>
                <p:cNvPr id="134" name="Graphic 133" descr="Car Mechanic with solid fill">
                  <a:extLst>
                    <a:ext uri="{FF2B5EF4-FFF2-40B4-BE49-F238E27FC236}">
                      <a16:creationId xmlns:a16="http://schemas.microsoft.com/office/drawing/2014/main" id="{791982AE-E0C2-F431-ECDB-7607C04487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 l="10000" t="27788" r="10000"/>
                <a:stretch/>
              </p:blipFill>
              <p:spPr>
                <a:xfrm>
                  <a:off x="3919647" y="4925980"/>
                  <a:ext cx="165491" cy="154322"/>
                </a:xfrm>
                <a:prstGeom prst="rect">
                  <a:avLst/>
                </a:prstGeom>
              </p:spPr>
            </p:pic>
            <p:pic>
              <p:nvPicPr>
                <p:cNvPr id="135" name="Graphic 134" descr="Car Mechanic with solid fill">
                  <a:extLst>
                    <a:ext uri="{FF2B5EF4-FFF2-40B4-BE49-F238E27FC236}">
                      <a16:creationId xmlns:a16="http://schemas.microsoft.com/office/drawing/2014/main" id="{683E2C1C-38B9-BD8E-7352-FC6BEBF3C7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 l="10000" t="27788" r="10000"/>
                <a:stretch/>
              </p:blipFill>
              <p:spPr>
                <a:xfrm>
                  <a:off x="3861036" y="4972061"/>
                  <a:ext cx="165491" cy="154322"/>
                </a:xfrm>
                <a:prstGeom prst="rect">
                  <a:avLst/>
                </a:prstGeom>
              </p:spPr>
            </p:pic>
            <p:pic>
              <p:nvPicPr>
                <p:cNvPr id="136" name="Graphic 135" descr="Car Mechanic with solid fill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95305A53-B0AC-B329-D9F8-4D7CA1674E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l="10000" t="27788" r="10000"/>
                <a:stretch/>
              </p:blipFill>
              <p:spPr>
                <a:xfrm>
                  <a:off x="3922490" y="5018139"/>
                  <a:ext cx="165491" cy="154322"/>
                </a:xfrm>
                <a:prstGeom prst="rect">
                  <a:avLst/>
                </a:prstGeom>
              </p:spPr>
            </p:pic>
          </p:grpSp>
        </p:grpSp>
      </p:grpSp>
      <p:graphicFrame>
        <p:nvGraphicFramePr>
          <p:cNvPr id="28" name="Table 29">
            <a:extLst>
              <a:ext uri="{FF2B5EF4-FFF2-40B4-BE49-F238E27FC236}">
                <a16:creationId xmlns:a16="http://schemas.microsoft.com/office/drawing/2014/main" id="{A2E94E12-4A5C-1E83-6516-AD1DF8F9EC07}"/>
              </a:ext>
            </a:extLst>
          </p:cNvPr>
          <p:cNvGraphicFramePr>
            <a:graphicFrameLocks noGrp="1"/>
          </p:cNvGraphicFramePr>
          <p:nvPr/>
        </p:nvGraphicFramePr>
        <p:xfrm>
          <a:off x="-31364" y="2749604"/>
          <a:ext cx="2549000" cy="4125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644">
                  <a:extLst>
                    <a:ext uri="{9D8B030D-6E8A-4147-A177-3AD203B41FA5}">
                      <a16:colId xmlns:a16="http://schemas.microsoft.com/office/drawing/2014/main" val="4233552656"/>
                    </a:ext>
                  </a:extLst>
                </a:gridCol>
                <a:gridCol w="1674356">
                  <a:extLst>
                    <a:ext uri="{9D8B030D-6E8A-4147-A177-3AD203B41FA5}">
                      <a16:colId xmlns:a16="http://schemas.microsoft.com/office/drawing/2014/main" val="3614943660"/>
                    </a:ext>
                  </a:extLst>
                </a:gridCol>
              </a:tblGrid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Limits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Approx. 1.5 mi, from SR 884/ Colonial Blvd to SR 82/Dr. Martin Luther King Jr. Blvd.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3680240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Lane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Construction is not closing any lanes on I-75 except at nighttime.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842683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Counter</a:t>
                      </a:r>
                    </a:p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Measures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Barrels, arrow boards.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225162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All lanes are open (3 thru lanes &amp; 1 aux lane) in both directions.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441074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Hours of 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Typical are 8am to 5pm, night work between 9pm and 6am.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55876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Police Enforcement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During lane closures are present before lane is closed and shortly after it is open.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263899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Posted Work Zone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65mph during Lane closure operations.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9845843"/>
                  </a:ext>
                </a:extLst>
              </a:tr>
            </a:tbl>
          </a:graphicData>
        </a:graphic>
      </p:graphicFrame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BBC942E-C012-18A4-6583-5D7BE2C866E2}"/>
              </a:ext>
            </a:extLst>
          </p:cNvPr>
          <p:cNvSpPr/>
          <p:nvPr/>
        </p:nvSpPr>
        <p:spPr>
          <a:xfrm>
            <a:off x="4614422" y="1172988"/>
            <a:ext cx="3356422" cy="2450642"/>
          </a:xfrm>
          <a:prstGeom prst="roundRect">
            <a:avLst>
              <a:gd name="adj" fmla="val 2271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83E404-E7FC-5CBF-9A79-A3C88F4D9E87}"/>
              </a:ext>
            </a:extLst>
          </p:cNvPr>
          <p:cNvSpPr txBox="1"/>
          <p:nvPr/>
        </p:nvSpPr>
        <p:spPr>
          <a:xfrm>
            <a:off x="5688645" y="1008909"/>
            <a:ext cx="1207976" cy="339090"/>
          </a:xfrm>
          <a:prstGeom prst="roundRect">
            <a:avLst>
              <a:gd name="adj" fmla="val 47262"/>
            </a:avLst>
          </a:prstGeom>
          <a:solidFill>
            <a:srgbClr val="E4E9F8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Speed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ABA3497-E1E5-290A-2D72-4A736207428E}"/>
              </a:ext>
            </a:extLst>
          </p:cNvPr>
          <p:cNvSpPr/>
          <p:nvPr/>
        </p:nvSpPr>
        <p:spPr>
          <a:xfrm>
            <a:off x="6376752" y="1367785"/>
            <a:ext cx="1567984" cy="2207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Slowest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speed  through Work Zone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operations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40.1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mph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Symbol" panose="05050102010706020507" pitchFamily="18" charset="2"/>
              </a:rPr>
              <a:t>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[12:10pm]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mph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Symbol" panose="05050102010706020507" pitchFamily="18" charset="2"/>
              </a:rPr>
              <a:t>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[11:30am]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5515A1C3-3F8F-AE1D-4CCA-C73CB56704FB}"/>
              </a:ext>
            </a:extLst>
          </p:cNvPr>
          <p:cNvSpPr/>
          <p:nvPr/>
        </p:nvSpPr>
        <p:spPr>
          <a:xfrm>
            <a:off x="8565867" y="1169553"/>
            <a:ext cx="3356422" cy="2450642"/>
          </a:xfrm>
          <a:prstGeom prst="roundRect">
            <a:avLst>
              <a:gd name="adj" fmla="val 2271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EA31001-7508-B52D-912A-F824CBC74883}"/>
              </a:ext>
            </a:extLst>
          </p:cNvPr>
          <p:cNvSpPr txBox="1"/>
          <p:nvPr/>
        </p:nvSpPr>
        <p:spPr>
          <a:xfrm>
            <a:off x="9568725" y="1005474"/>
            <a:ext cx="1350706" cy="339090"/>
          </a:xfrm>
          <a:prstGeom prst="roundRect">
            <a:avLst>
              <a:gd name="adj" fmla="val 47262"/>
            </a:avLst>
          </a:prstGeom>
          <a:solidFill>
            <a:srgbClr val="E4E9F8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Time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4E37D29-532A-DE25-FD2D-6EAE9B0CF367}"/>
              </a:ext>
            </a:extLst>
          </p:cNvPr>
          <p:cNvSpPr/>
          <p:nvPr/>
        </p:nvSpPr>
        <p:spPr>
          <a:xfrm>
            <a:off x="8659904" y="1364351"/>
            <a:ext cx="1584174" cy="220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A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 Work Zone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operations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min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Symbol" panose="05050102010706020507" pitchFamily="18" charset="2"/>
              </a:rPr>
              <a:t>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(8am to 5pm)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min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Symbol" panose="05050102010706020507" pitchFamily="18" charset="2"/>
              </a:rPr>
              <a:t>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(8am to 5pm)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0BF23ED-E883-14DE-BEAD-D2147971D0B3}"/>
              </a:ext>
            </a:extLst>
          </p:cNvPr>
          <p:cNvSpPr/>
          <p:nvPr/>
        </p:nvSpPr>
        <p:spPr>
          <a:xfrm>
            <a:off x="10361424" y="1364350"/>
            <a:ext cx="1551900" cy="2207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time  through Work Zone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operations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min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Symbol" panose="05050102010706020507" pitchFamily="18" charset="2"/>
              </a:rPr>
              <a:t>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(12:20pm)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min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Symbol" panose="05050102010706020507" pitchFamily="18" charset="2"/>
              </a:rPr>
              <a:t>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(11:45am)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2B26852-D7B9-86BA-6467-BF5778040E90}"/>
              </a:ext>
            </a:extLst>
          </p:cNvPr>
          <p:cNvGrpSpPr/>
          <p:nvPr/>
        </p:nvGrpSpPr>
        <p:grpSpPr>
          <a:xfrm>
            <a:off x="2636175" y="757295"/>
            <a:ext cx="1684463" cy="5836558"/>
            <a:chOff x="2536695" y="757295"/>
            <a:chExt cx="1684463" cy="5836558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9F5318D-92F3-3542-FCDB-089219E66327}"/>
                </a:ext>
              </a:extLst>
            </p:cNvPr>
            <p:cNvGrpSpPr/>
            <p:nvPr/>
          </p:nvGrpSpPr>
          <p:grpSpPr>
            <a:xfrm>
              <a:off x="2536695" y="757295"/>
              <a:ext cx="1678447" cy="5836558"/>
              <a:chOff x="2599732" y="757295"/>
              <a:chExt cx="1678447" cy="583655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B1D9A20-9821-60F1-37C0-AEA3CE2CF2FA}"/>
                  </a:ext>
                </a:extLst>
              </p:cNvPr>
              <p:cNvSpPr/>
              <p:nvPr/>
            </p:nvSpPr>
            <p:spPr>
              <a:xfrm flipH="1">
                <a:off x="2843285" y="1134686"/>
                <a:ext cx="574673" cy="545419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23EA13ED-56EA-4D87-D660-1E0C0E43473B}"/>
                  </a:ext>
                </a:extLst>
              </p:cNvPr>
              <p:cNvCxnSpPr/>
              <p:nvPr/>
            </p:nvCxnSpPr>
            <p:spPr>
              <a:xfrm flipH="1">
                <a:off x="3329691" y="1130465"/>
                <a:ext cx="0" cy="5458417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22E4160-805A-AC2C-EF08-D245446D29C2}"/>
                  </a:ext>
                </a:extLst>
              </p:cNvPr>
              <p:cNvCxnSpPr/>
              <p:nvPr/>
            </p:nvCxnSpPr>
            <p:spPr>
              <a:xfrm flipH="1">
                <a:off x="3229716" y="1130465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D4C28E0-0BF3-A0D9-42E0-B49F48FD8BCC}"/>
                  </a:ext>
                </a:extLst>
              </p:cNvPr>
              <p:cNvCxnSpPr/>
              <p:nvPr/>
            </p:nvCxnSpPr>
            <p:spPr>
              <a:xfrm flipH="1">
                <a:off x="3129741" y="1130465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B30FB1B-6CDB-2D23-0811-9FAE9D7C644C}"/>
                  </a:ext>
                </a:extLst>
              </p:cNvPr>
              <p:cNvCxnSpPr/>
              <p:nvPr/>
            </p:nvCxnSpPr>
            <p:spPr>
              <a:xfrm flipH="1">
                <a:off x="3029766" y="1130465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23DEB9B-4101-E053-1390-BD49E09407D4}"/>
                  </a:ext>
                </a:extLst>
              </p:cNvPr>
              <p:cNvCxnSpPr/>
              <p:nvPr/>
            </p:nvCxnSpPr>
            <p:spPr>
              <a:xfrm flipH="1">
                <a:off x="2929792" y="1130465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7784E12-6FD8-3582-F011-FFD80860FB40}"/>
                  </a:ext>
                </a:extLst>
              </p:cNvPr>
              <p:cNvSpPr/>
              <p:nvPr/>
            </p:nvSpPr>
            <p:spPr>
              <a:xfrm>
                <a:off x="3477887" y="1139658"/>
                <a:ext cx="574673" cy="545419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14557BB6-29C4-8ECD-6992-80447A593B8B}"/>
                  </a:ext>
                </a:extLst>
              </p:cNvPr>
              <p:cNvCxnSpPr/>
              <p:nvPr/>
            </p:nvCxnSpPr>
            <p:spPr>
              <a:xfrm>
                <a:off x="3566154" y="1135436"/>
                <a:ext cx="0" cy="5458417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D80A56B5-C6AF-08EC-AF45-251B97CE4617}"/>
                  </a:ext>
                </a:extLst>
              </p:cNvPr>
              <p:cNvCxnSpPr/>
              <p:nvPr/>
            </p:nvCxnSpPr>
            <p:spPr>
              <a:xfrm>
                <a:off x="3666129" y="1135436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FF9EECE3-03C0-EF2F-549F-37F031755EDC}"/>
                  </a:ext>
                </a:extLst>
              </p:cNvPr>
              <p:cNvCxnSpPr/>
              <p:nvPr/>
            </p:nvCxnSpPr>
            <p:spPr>
              <a:xfrm>
                <a:off x="3766104" y="1135436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035A8D28-0D93-A728-AD73-456FCAC4ED88}"/>
                  </a:ext>
                </a:extLst>
              </p:cNvPr>
              <p:cNvCxnSpPr/>
              <p:nvPr/>
            </p:nvCxnSpPr>
            <p:spPr>
              <a:xfrm>
                <a:off x="3866079" y="1135436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CDA9C02A-DAF2-FD87-2F08-4439343323C9}"/>
                  </a:ext>
                </a:extLst>
              </p:cNvPr>
              <p:cNvCxnSpPr/>
              <p:nvPr/>
            </p:nvCxnSpPr>
            <p:spPr>
              <a:xfrm>
                <a:off x="3966053" y="1135436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5" name="Rectangle 1034">
                <a:extLst>
                  <a:ext uri="{FF2B5EF4-FFF2-40B4-BE49-F238E27FC236}">
                    <a16:creationId xmlns:a16="http://schemas.microsoft.com/office/drawing/2014/main" id="{7E489C13-A1F0-6E9D-530F-2F7F001CA39F}"/>
                  </a:ext>
                </a:extLst>
              </p:cNvPr>
              <p:cNvSpPr/>
              <p:nvPr/>
            </p:nvSpPr>
            <p:spPr>
              <a:xfrm>
                <a:off x="3169791" y="1297152"/>
                <a:ext cx="562580" cy="246570"/>
              </a:xfrm>
              <a:prstGeom prst="rect">
                <a:avLst/>
              </a:prstGeom>
              <a:solidFill>
                <a:srgbClr val="61AB7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SR 82/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Exit 138</a:t>
                </a:r>
              </a:p>
            </p:txBody>
          </p:sp>
          <p:cxnSp>
            <p:nvCxnSpPr>
              <p:cNvPr id="1036" name="Straight Connector 1035">
                <a:extLst>
                  <a:ext uri="{FF2B5EF4-FFF2-40B4-BE49-F238E27FC236}">
                    <a16:creationId xmlns:a16="http://schemas.microsoft.com/office/drawing/2014/main" id="{19C1A9ED-C930-EA64-FDE5-67DE6E24A3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5178" y="1420437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DDFE37F2-73A0-9951-BF75-239CADF80D6F}"/>
                  </a:ext>
                </a:extLst>
              </p:cNvPr>
              <p:cNvGrpSpPr/>
              <p:nvPr/>
            </p:nvGrpSpPr>
            <p:grpSpPr>
              <a:xfrm>
                <a:off x="3732371" y="1327976"/>
                <a:ext cx="349882" cy="184922"/>
                <a:chOff x="3981261" y="3968618"/>
                <a:chExt cx="339799" cy="179593"/>
              </a:xfrm>
            </p:grpSpPr>
            <p:sp>
              <p:nvSpPr>
                <p:cNvPr id="1041" name="Left Bracket 1040">
                  <a:extLst>
                    <a:ext uri="{FF2B5EF4-FFF2-40B4-BE49-F238E27FC236}">
                      <a16:creationId xmlns:a16="http://schemas.microsoft.com/office/drawing/2014/main" id="{FA4CE352-E0CB-2431-E4A9-F70A1B98E59A}"/>
                    </a:ext>
                  </a:extLst>
                </p:cNvPr>
                <p:cNvSpPr/>
                <p:nvPr/>
              </p:nvSpPr>
              <p:spPr>
                <a:xfrm>
                  <a:off x="4275341" y="3968618"/>
                  <a:ext cx="45719" cy="179593"/>
                </a:xfrm>
                <a:prstGeom prst="leftBracket">
                  <a:avLst>
                    <a:gd name="adj" fmla="val 0"/>
                  </a:avLst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42" name="Straight Connector 1041">
                  <a:extLst>
                    <a:ext uri="{FF2B5EF4-FFF2-40B4-BE49-F238E27FC236}">
                      <a16:creationId xmlns:a16="http://schemas.microsoft.com/office/drawing/2014/main" id="{76D28800-05CA-09CB-A986-37682AA8ECA3}"/>
                    </a:ext>
                  </a:extLst>
                </p:cNvPr>
                <p:cNvCxnSpPr>
                  <a:cxnSpLocks/>
                  <a:stCxn id="1041" idx="1"/>
                  <a:endCxn id="1035" idx="3"/>
                </p:cNvCxnSpPr>
                <p:nvPr/>
              </p:nvCxnSpPr>
              <p:spPr>
                <a:xfrm flipH="1">
                  <a:off x="3981261" y="4058414"/>
                  <a:ext cx="294080" cy="0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8" name="Group 1037">
                <a:extLst>
                  <a:ext uri="{FF2B5EF4-FFF2-40B4-BE49-F238E27FC236}">
                    <a16:creationId xmlns:a16="http://schemas.microsoft.com/office/drawing/2014/main" id="{ABE53FC1-D0DA-B935-EFBD-C40C26E82019}"/>
                  </a:ext>
                </a:extLst>
              </p:cNvPr>
              <p:cNvGrpSpPr/>
              <p:nvPr/>
            </p:nvGrpSpPr>
            <p:grpSpPr>
              <a:xfrm flipH="1">
                <a:off x="2814497" y="1327976"/>
                <a:ext cx="394542" cy="184922"/>
                <a:chOff x="4743195" y="3968618"/>
                <a:chExt cx="383172" cy="179593"/>
              </a:xfrm>
            </p:grpSpPr>
            <p:sp>
              <p:nvSpPr>
                <p:cNvPr id="1039" name="Left Bracket 1038">
                  <a:extLst>
                    <a:ext uri="{FF2B5EF4-FFF2-40B4-BE49-F238E27FC236}">
                      <a16:creationId xmlns:a16="http://schemas.microsoft.com/office/drawing/2014/main" id="{479082D2-CE9E-3E84-8C24-78A5733F5105}"/>
                    </a:ext>
                  </a:extLst>
                </p:cNvPr>
                <p:cNvSpPr/>
                <p:nvPr/>
              </p:nvSpPr>
              <p:spPr>
                <a:xfrm>
                  <a:off x="5080648" y="3968618"/>
                  <a:ext cx="45719" cy="179593"/>
                </a:xfrm>
                <a:prstGeom prst="leftBracket">
                  <a:avLst>
                    <a:gd name="adj" fmla="val 0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40" name="Straight Connector 1039">
                  <a:extLst>
                    <a:ext uri="{FF2B5EF4-FFF2-40B4-BE49-F238E27FC236}">
                      <a16:creationId xmlns:a16="http://schemas.microsoft.com/office/drawing/2014/main" id="{160F8CE9-8EF1-3F2D-2E77-C51C580B148B}"/>
                    </a:ext>
                  </a:extLst>
                </p:cNvPr>
                <p:cNvCxnSpPr>
                  <a:cxnSpLocks/>
                  <a:stCxn id="1039" idx="1"/>
                </p:cNvCxnSpPr>
                <p:nvPr/>
              </p:nvCxnSpPr>
              <p:spPr>
                <a:xfrm flipH="1">
                  <a:off x="4743195" y="4058415"/>
                  <a:ext cx="337453" cy="0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8F70335-F1A0-9098-E7EE-BA9F6FD6DFA6}"/>
                  </a:ext>
                </a:extLst>
              </p:cNvPr>
              <p:cNvSpPr/>
              <p:nvPr/>
            </p:nvSpPr>
            <p:spPr>
              <a:xfrm>
                <a:off x="2836051" y="1124248"/>
                <a:ext cx="1222667" cy="2833721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C98FEED9-A6BE-B572-43FB-B3DF5867D5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5179" y="3924756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B839C349-460B-8F11-F9F1-6CC81AC15FD0}"/>
                  </a:ext>
                </a:extLst>
              </p:cNvPr>
              <p:cNvSpPr/>
              <p:nvPr/>
            </p:nvSpPr>
            <p:spPr>
              <a:xfrm>
                <a:off x="4091609" y="2205390"/>
                <a:ext cx="186570" cy="151349"/>
              </a:xfrm>
              <a:prstGeom prst="roundRect">
                <a:avLst>
                  <a:gd name="adj" fmla="val 7905"/>
                </a:avLst>
              </a:prstGeom>
              <a:solidFill>
                <a:srgbClr val="FF99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ZONE</a:t>
                </a:r>
              </a:p>
            </p:txBody>
          </p:sp>
          <p:pic>
            <p:nvPicPr>
              <p:cNvPr id="170" name="Picture 14">
                <a:extLst>
                  <a:ext uri="{FF2B5EF4-FFF2-40B4-BE49-F238E27FC236}">
                    <a16:creationId xmlns:a16="http://schemas.microsoft.com/office/drawing/2014/main" id="{E401D639-58AB-940E-7D0D-0BDD8692D3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351" y="894532"/>
                <a:ext cx="189571" cy="187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4FAB15BD-DF5C-FBEF-E9FE-C3E243B91D9C}"/>
                  </a:ext>
                </a:extLst>
              </p:cNvPr>
              <p:cNvSpPr txBox="1"/>
              <p:nvPr/>
            </p:nvSpPr>
            <p:spPr>
              <a:xfrm>
                <a:off x="3612498" y="936694"/>
                <a:ext cx="369781" cy="221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NB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40DCABE2-44D1-3D9A-1FDF-685F109BCEF1}"/>
                  </a:ext>
                </a:extLst>
              </p:cNvPr>
              <p:cNvGrpSpPr/>
              <p:nvPr/>
            </p:nvGrpSpPr>
            <p:grpSpPr>
              <a:xfrm>
                <a:off x="3732371" y="3492685"/>
                <a:ext cx="349882" cy="184922"/>
                <a:chOff x="3981261" y="3968618"/>
                <a:chExt cx="339799" cy="179593"/>
              </a:xfrm>
            </p:grpSpPr>
            <p:cxnSp>
              <p:nvCxnSpPr>
                <p:cNvPr id="1033" name="Straight Connector 1032">
                  <a:extLst>
                    <a:ext uri="{FF2B5EF4-FFF2-40B4-BE49-F238E27FC236}">
                      <a16:creationId xmlns:a16="http://schemas.microsoft.com/office/drawing/2014/main" id="{703A2FF8-0747-C6FE-3B8D-827782DBF173}"/>
                    </a:ext>
                  </a:extLst>
                </p:cNvPr>
                <p:cNvCxnSpPr>
                  <a:cxnSpLocks/>
                  <a:stCxn id="1034" idx="1"/>
                  <a:endCxn id="1030" idx="3"/>
                </p:cNvCxnSpPr>
                <p:nvPr/>
              </p:nvCxnSpPr>
              <p:spPr>
                <a:xfrm flipH="1">
                  <a:off x="3981261" y="4058414"/>
                  <a:ext cx="294080" cy="0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4" name="Left Bracket 1033">
                  <a:extLst>
                    <a:ext uri="{FF2B5EF4-FFF2-40B4-BE49-F238E27FC236}">
                      <a16:creationId xmlns:a16="http://schemas.microsoft.com/office/drawing/2014/main" id="{4813CF57-C2C7-C1DD-2BD2-2C8F58EB651C}"/>
                    </a:ext>
                  </a:extLst>
                </p:cNvPr>
                <p:cNvSpPr/>
                <p:nvPr/>
              </p:nvSpPr>
              <p:spPr>
                <a:xfrm>
                  <a:off x="4275341" y="3968618"/>
                  <a:ext cx="45719" cy="179593"/>
                </a:xfrm>
                <a:prstGeom prst="leftBracket">
                  <a:avLst>
                    <a:gd name="adj" fmla="val 0"/>
                  </a:avLst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BEC0B761-3B1E-E22E-D924-E05DD51D1F6B}"/>
                  </a:ext>
                </a:extLst>
              </p:cNvPr>
              <p:cNvGrpSpPr/>
              <p:nvPr/>
            </p:nvGrpSpPr>
            <p:grpSpPr>
              <a:xfrm flipH="1">
                <a:off x="2812516" y="3492685"/>
                <a:ext cx="357274" cy="184922"/>
                <a:chOff x="3982527" y="3968618"/>
                <a:chExt cx="346978" cy="179593"/>
              </a:xfrm>
            </p:grpSpPr>
            <p:sp>
              <p:nvSpPr>
                <p:cNvPr id="1031" name="Left Bracket 1030">
                  <a:extLst>
                    <a:ext uri="{FF2B5EF4-FFF2-40B4-BE49-F238E27FC236}">
                      <a16:creationId xmlns:a16="http://schemas.microsoft.com/office/drawing/2014/main" id="{1AC3E73B-1555-7F33-6E6E-6E4C9B6F0511}"/>
                    </a:ext>
                  </a:extLst>
                </p:cNvPr>
                <p:cNvSpPr/>
                <p:nvPr/>
              </p:nvSpPr>
              <p:spPr>
                <a:xfrm>
                  <a:off x="4283786" y="3968618"/>
                  <a:ext cx="45719" cy="179593"/>
                </a:xfrm>
                <a:prstGeom prst="leftBracket">
                  <a:avLst>
                    <a:gd name="adj" fmla="val 0"/>
                  </a:avLst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2" name="Straight Connector 1031">
                  <a:extLst>
                    <a:ext uri="{FF2B5EF4-FFF2-40B4-BE49-F238E27FC236}">
                      <a16:creationId xmlns:a16="http://schemas.microsoft.com/office/drawing/2014/main" id="{F1F95F2E-252D-60A1-F68E-B93E15DA59DB}"/>
                    </a:ext>
                  </a:extLst>
                </p:cNvPr>
                <p:cNvCxnSpPr>
                  <a:cxnSpLocks/>
                  <a:stCxn id="1031" idx="1"/>
                  <a:endCxn id="1030" idx="1"/>
                </p:cNvCxnSpPr>
                <p:nvPr/>
              </p:nvCxnSpPr>
              <p:spPr>
                <a:xfrm flipH="1">
                  <a:off x="3982527" y="4058414"/>
                  <a:ext cx="301259" cy="0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0" name="Rectangle 1029">
                <a:extLst>
                  <a:ext uri="{FF2B5EF4-FFF2-40B4-BE49-F238E27FC236}">
                    <a16:creationId xmlns:a16="http://schemas.microsoft.com/office/drawing/2014/main" id="{6A8FBCC8-42C7-6AAF-CA59-13F74A0999C3}"/>
                  </a:ext>
                </a:extLst>
              </p:cNvPr>
              <p:cNvSpPr/>
              <p:nvPr/>
            </p:nvSpPr>
            <p:spPr>
              <a:xfrm>
                <a:off x="3169791" y="3461861"/>
                <a:ext cx="562580" cy="246570"/>
              </a:xfrm>
              <a:prstGeom prst="rect">
                <a:avLst/>
              </a:prstGeom>
              <a:solidFill>
                <a:srgbClr val="61AB7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SR 884/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Exit 136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8E52526-DB5E-ED8F-BAA1-D2ECDDAECAA1}"/>
                  </a:ext>
                </a:extLst>
              </p:cNvPr>
              <p:cNvSpPr txBox="1"/>
              <p:nvPr/>
            </p:nvSpPr>
            <p:spPr>
              <a:xfrm>
                <a:off x="2986239" y="757295"/>
                <a:ext cx="306694" cy="221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SB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B2797032-7251-338C-CD06-D2F8B10F84F6}"/>
                  </a:ext>
                </a:extLst>
              </p:cNvPr>
              <p:cNvSpPr txBox="1"/>
              <p:nvPr/>
            </p:nvSpPr>
            <p:spPr>
              <a:xfrm rot="16200000">
                <a:off x="1809094" y="2368405"/>
                <a:ext cx="1803114" cy="221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Helvetica Neue"/>
                    <a:ea typeface="+mn-ea"/>
                    <a:cs typeface="+mn-cs"/>
                  </a:rPr>
                  <a:t>Work Zone (1.5 mi)</a:t>
                </a:r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04EE3577-E949-5AAB-BAD4-C3F7C1F97255}"/>
                  </a:ext>
                </a:extLst>
              </p:cNvPr>
              <p:cNvGrpSpPr/>
              <p:nvPr/>
            </p:nvGrpSpPr>
            <p:grpSpPr>
              <a:xfrm>
                <a:off x="3732005" y="6351686"/>
                <a:ext cx="349882" cy="184922"/>
                <a:chOff x="3981261" y="3968618"/>
                <a:chExt cx="339799" cy="179593"/>
              </a:xfrm>
            </p:grpSpPr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1CE9CCD7-3CF6-8D7E-0036-A29AF532271D}"/>
                    </a:ext>
                  </a:extLst>
                </p:cNvPr>
                <p:cNvCxnSpPr>
                  <a:cxnSpLocks/>
                  <a:stCxn id="132" idx="1"/>
                  <a:endCxn id="128" idx="3"/>
                </p:cNvCxnSpPr>
                <p:nvPr/>
              </p:nvCxnSpPr>
              <p:spPr>
                <a:xfrm flipH="1">
                  <a:off x="3981261" y="4058414"/>
                  <a:ext cx="294080" cy="0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Left Bracket 131">
                  <a:extLst>
                    <a:ext uri="{FF2B5EF4-FFF2-40B4-BE49-F238E27FC236}">
                      <a16:creationId xmlns:a16="http://schemas.microsoft.com/office/drawing/2014/main" id="{28183DE8-FF4F-07C7-0D34-918DF323969F}"/>
                    </a:ext>
                  </a:extLst>
                </p:cNvPr>
                <p:cNvSpPr/>
                <p:nvPr/>
              </p:nvSpPr>
              <p:spPr>
                <a:xfrm>
                  <a:off x="4275341" y="3968618"/>
                  <a:ext cx="45719" cy="179593"/>
                </a:xfrm>
                <a:prstGeom prst="leftBracket">
                  <a:avLst>
                    <a:gd name="adj" fmla="val 0"/>
                  </a:avLst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B79DEEAB-8C67-60B8-4BBA-4ADF5526D667}"/>
                  </a:ext>
                </a:extLst>
              </p:cNvPr>
              <p:cNvGrpSpPr/>
              <p:nvPr/>
            </p:nvGrpSpPr>
            <p:grpSpPr>
              <a:xfrm flipH="1">
                <a:off x="2812150" y="6351686"/>
                <a:ext cx="357274" cy="184922"/>
                <a:chOff x="3982527" y="3968618"/>
                <a:chExt cx="346978" cy="179593"/>
              </a:xfrm>
            </p:grpSpPr>
            <p:sp>
              <p:nvSpPr>
                <p:cNvPr id="129" name="Left Bracket 128">
                  <a:extLst>
                    <a:ext uri="{FF2B5EF4-FFF2-40B4-BE49-F238E27FC236}">
                      <a16:creationId xmlns:a16="http://schemas.microsoft.com/office/drawing/2014/main" id="{4F75BD07-97BF-5058-028E-045653671C2A}"/>
                    </a:ext>
                  </a:extLst>
                </p:cNvPr>
                <p:cNvSpPr/>
                <p:nvPr/>
              </p:nvSpPr>
              <p:spPr>
                <a:xfrm>
                  <a:off x="4283786" y="3968618"/>
                  <a:ext cx="45719" cy="179593"/>
                </a:xfrm>
                <a:prstGeom prst="leftBracket">
                  <a:avLst>
                    <a:gd name="adj" fmla="val 0"/>
                  </a:avLst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1B382977-7EA4-8D51-92DE-A59F97FE9284}"/>
                    </a:ext>
                  </a:extLst>
                </p:cNvPr>
                <p:cNvCxnSpPr>
                  <a:cxnSpLocks/>
                  <a:stCxn id="129" idx="1"/>
                  <a:endCxn id="128" idx="1"/>
                </p:cNvCxnSpPr>
                <p:nvPr/>
              </p:nvCxnSpPr>
              <p:spPr>
                <a:xfrm flipH="1">
                  <a:off x="3982527" y="4058414"/>
                  <a:ext cx="301259" cy="0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F64811F-E310-A4EE-D5C0-B929FC96495E}"/>
                  </a:ext>
                </a:extLst>
              </p:cNvPr>
              <p:cNvSpPr/>
              <p:nvPr/>
            </p:nvSpPr>
            <p:spPr>
              <a:xfrm>
                <a:off x="3169425" y="6320862"/>
                <a:ext cx="562580" cy="246570"/>
              </a:xfrm>
              <a:prstGeom prst="rect">
                <a:avLst/>
              </a:prstGeom>
              <a:solidFill>
                <a:srgbClr val="61AB7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Daniels Pkwy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Exit 131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8E386A0-596E-05D1-5AAD-609A2FCDE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12984" y="5093860"/>
              <a:ext cx="205107" cy="25400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429F7A-1591-B788-80B9-C9A109701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66889" t="19186" r="17236" b="17574"/>
            <a:stretch/>
          </p:blipFill>
          <p:spPr>
            <a:xfrm>
              <a:off x="4022523" y="2386232"/>
              <a:ext cx="198635" cy="247286"/>
            </a:xfrm>
            <a:prstGeom prst="roundRect">
              <a:avLst>
                <a:gd name="adj" fmla="val 4865"/>
              </a:avLst>
            </a:prstGeom>
          </p:spPr>
        </p:pic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54392BF-F22A-C40F-46CB-128C059B9033}"/>
              </a:ext>
            </a:extLst>
          </p:cNvPr>
          <p:cNvSpPr/>
          <p:nvPr/>
        </p:nvSpPr>
        <p:spPr>
          <a:xfrm>
            <a:off x="4623496" y="4110824"/>
            <a:ext cx="3356422" cy="2450642"/>
          </a:xfrm>
          <a:prstGeom prst="roundRect">
            <a:avLst>
              <a:gd name="adj" fmla="val 2271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71AAEB-4B0D-E5A8-34D1-7E7D2EFE6C97}"/>
              </a:ext>
            </a:extLst>
          </p:cNvPr>
          <p:cNvSpPr txBox="1"/>
          <p:nvPr/>
        </p:nvSpPr>
        <p:spPr>
          <a:xfrm>
            <a:off x="5617280" y="3949537"/>
            <a:ext cx="1350706" cy="339090"/>
          </a:xfrm>
          <a:prstGeom prst="roundRect">
            <a:avLst>
              <a:gd name="adj" fmla="val 47262"/>
            </a:avLst>
          </a:prstGeom>
          <a:solidFill>
            <a:srgbClr val="E4E9F8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Queues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334D2F9-20D8-6EB6-C5DD-C697A0B5B599}"/>
              </a:ext>
            </a:extLst>
          </p:cNvPr>
          <p:cNvSpPr/>
          <p:nvPr/>
        </p:nvSpPr>
        <p:spPr>
          <a:xfrm>
            <a:off x="4596502" y="4381330"/>
            <a:ext cx="1677750" cy="220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Queue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Symbol" panose="05050102010706020507" pitchFamily="18" charset="2"/>
              </a:rPr>
              <a:t>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[11:24am to 12:53pm]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Symbol" panose="05050102010706020507" pitchFamily="18" charset="2"/>
              </a:rPr>
              <a:t>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[7:31am to 7:55am]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4C7F9C-B29B-0BE9-240B-EC8EE7E4F203}"/>
              </a:ext>
            </a:extLst>
          </p:cNvPr>
          <p:cNvSpPr/>
          <p:nvPr/>
        </p:nvSpPr>
        <p:spPr>
          <a:xfrm>
            <a:off x="6319952" y="4381330"/>
            <a:ext cx="1667142" cy="2207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Symbol" panose="05050102010706020507" pitchFamily="18" charset="2"/>
              </a:rPr>
              <a:t>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[11:24am to 12:53pm]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Symbol" panose="05050102010706020507" pitchFamily="18" charset="2"/>
              </a:rPr>
              <a:t>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[7:31am to 7:55am]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BCC81E8-FF43-93E4-6161-8182574022C2}"/>
              </a:ext>
            </a:extLst>
          </p:cNvPr>
          <p:cNvSpPr/>
          <p:nvPr/>
        </p:nvSpPr>
        <p:spPr>
          <a:xfrm>
            <a:off x="8565867" y="5611763"/>
            <a:ext cx="3356422" cy="949703"/>
          </a:xfrm>
          <a:prstGeom prst="roundRect">
            <a:avLst>
              <a:gd name="adj" fmla="val 2271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2346AA2-FF2C-3B79-C7E7-5ADF98BFE330}"/>
              </a:ext>
            </a:extLst>
          </p:cNvPr>
          <p:cNvSpPr txBox="1"/>
          <p:nvPr/>
        </p:nvSpPr>
        <p:spPr>
          <a:xfrm>
            <a:off x="9097333" y="5447684"/>
            <a:ext cx="2293490" cy="339090"/>
          </a:xfrm>
          <a:prstGeom prst="roundRect">
            <a:avLst>
              <a:gd name="adj" fmla="val 47262"/>
            </a:avLst>
          </a:prstGeom>
          <a:solidFill>
            <a:srgbClr val="E4E9F8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Contributing Factors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7CB5A1D-AFAF-3594-E75B-8746D33D7EFC}"/>
              </a:ext>
            </a:extLst>
          </p:cNvPr>
          <p:cNvSpPr/>
          <p:nvPr/>
        </p:nvSpPr>
        <p:spPr>
          <a:xfrm>
            <a:off x="4665266" y="1368752"/>
            <a:ext cx="1534757" cy="220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A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 Work Zone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operations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72.2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mph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Symbol" panose="05050102010706020507" pitchFamily="18" charset="2"/>
              </a:rPr>
              <a:t>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[8am to 5pm]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71.4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mph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Symbol" panose="05050102010706020507" pitchFamily="18" charset="2"/>
              </a:rPr>
              <a:t>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[8am to 5pm]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0FB9A6E-F340-94AC-A0B0-622A96103AA4}"/>
              </a:ext>
            </a:extLst>
          </p:cNvPr>
          <p:cNvCxnSpPr>
            <a:cxnSpLocks/>
          </p:cNvCxnSpPr>
          <p:nvPr/>
        </p:nvCxnSpPr>
        <p:spPr>
          <a:xfrm>
            <a:off x="10244078" y="5941953"/>
            <a:ext cx="0" cy="505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5CFA116-29AA-41D2-40E9-295B006A1E4E}"/>
              </a:ext>
            </a:extLst>
          </p:cNvPr>
          <p:cNvCxnSpPr>
            <a:cxnSpLocks/>
          </p:cNvCxnSpPr>
          <p:nvPr/>
        </p:nvCxnSpPr>
        <p:spPr>
          <a:xfrm>
            <a:off x="6292633" y="1451437"/>
            <a:ext cx="0" cy="201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46D13EC-6EFF-2909-CBD3-BDE1E1F1CD31}"/>
              </a:ext>
            </a:extLst>
          </p:cNvPr>
          <p:cNvCxnSpPr>
            <a:cxnSpLocks/>
          </p:cNvCxnSpPr>
          <p:nvPr/>
        </p:nvCxnSpPr>
        <p:spPr>
          <a:xfrm>
            <a:off x="10244078" y="1451437"/>
            <a:ext cx="0" cy="201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D3BA03C-2CBC-8787-4CE6-F221467945D6}"/>
              </a:ext>
            </a:extLst>
          </p:cNvPr>
          <p:cNvCxnSpPr>
            <a:cxnSpLocks/>
          </p:cNvCxnSpPr>
          <p:nvPr/>
        </p:nvCxnSpPr>
        <p:spPr>
          <a:xfrm>
            <a:off x="6292633" y="4419303"/>
            <a:ext cx="0" cy="201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DD65F44-75A0-3E48-494A-25D2B97A7FF5}"/>
              </a:ext>
            </a:extLst>
          </p:cNvPr>
          <p:cNvSpPr/>
          <p:nvPr/>
        </p:nvSpPr>
        <p:spPr>
          <a:xfrm>
            <a:off x="8723813" y="4311208"/>
            <a:ext cx="1447828" cy="961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Vehicle-hours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Delay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0FFA35-4A9A-AC98-779E-E69271C15288}"/>
              </a:ext>
            </a:extLst>
          </p:cNvPr>
          <p:cNvSpPr/>
          <p:nvPr/>
        </p:nvSpPr>
        <p:spPr>
          <a:xfrm>
            <a:off x="10413460" y="4311206"/>
            <a:ext cx="1447828" cy="961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$4.2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14284E7-9584-FEAB-796C-859D80B05D00}"/>
              </a:ext>
            </a:extLst>
          </p:cNvPr>
          <p:cNvSpPr/>
          <p:nvPr/>
        </p:nvSpPr>
        <p:spPr>
          <a:xfrm>
            <a:off x="8565867" y="4116409"/>
            <a:ext cx="3356422" cy="1156283"/>
          </a:xfrm>
          <a:prstGeom prst="roundRect">
            <a:avLst>
              <a:gd name="adj" fmla="val 2271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C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F92B1A-5059-7211-0F17-A9D660B4F17A}"/>
              </a:ext>
            </a:extLst>
          </p:cNvPr>
          <p:cNvSpPr txBox="1"/>
          <p:nvPr/>
        </p:nvSpPr>
        <p:spPr>
          <a:xfrm>
            <a:off x="9568725" y="3949537"/>
            <a:ext cx="1350706" cy="339090"/>
          </a:xfrm>
          <a:prstGeom prst="roundRect">
            <a:avLst>
              <a:gd name="adj" fmla="val 47262"/>
            </a:avLst>
          </a:prstGeom>
          <a:solidFill>
            <a:srgbClr val="E4E9F8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Delay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F6DE6F0-1B74-45D9-7B81-F385A73129A5}"/>
              </a:ext>
            </a:extLst>
          </p:cNvPr>
          <p:cNvCxnSpPr>
            <a:cxnSpLocks/>
          </p:cNvCxnSpPr>
          <p:nvPr/>
        </p:nvCxnSpPr>
        <p:spPr>
          <a:xfrm>
            <a:off x="10244078" y="4424888"/>
            <a:ext cx="0" cy="67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05B70C73-940A-039D-6C50-96ED59374D68}"/>
              </a:ext>
            </a:extLst>
          </p:cNvPr>
          <p:cNvSpPr txBox="1"/>
          <p:nvPr/>
        </p:nvSpPr>
        <p:spPr>
          <a:xfrm>
            <a:off x="3652200" y="778075"/>
            <a:ext cx="307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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EAB2C13-C1EC-22FD-4F8C-0A757BFF2281}"/>
              </a:ext>
            </a:extLst>
          </p:cNvPr>
          <p:cNvSpPr txBox="1"/>
          <p:nvPr/>
        </p:nvSpPr>
        <p:spPr>
          <a:xfrm flipV="1">
            <a:off x="3011543" y="834370"/>
            <a:ext cx="307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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F6659-D608-0A3D-DB88-6405805BF07D}"/>
              </a:ext>
            </a:extLst>
          </p:cNvPr>
          <p:cNvSpPr/>
          <p:nvPr/>
        </p:nvSpPr>
        <p:spPr>
          <a:xfrm>
            <a:off x="0" y="-10022"/>
            <a:ext cx="12223428" cy="725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177A81-4F32-6521-E714-941338A93622}"/>
              </a:ext>
            </a:extLst>
          </p:cNvPr>
          <p:cNvSpPr txBox="1"/>
          <p:nvPr/>
        </p:nvSpPr>
        <p:spPr>
          <a:xfrm>
            <a:off x="8938054" y="73688"/>
            <a:ext cx="32612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 descr="No photo description available.">
            <a:hlinkClick r:id="rId18"/>
            <a:extLst>
              <a:ext uri="{FF2B5EF4-FFF2-40B4-BE49-F238E27FC236}">
                <a16:creationId xmlns:a16="http://schemas.microsoft.com/office/drawing/2014/main" id="{5908FD11-4F40-41C8-31CC-CBF498777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" y="85727"/>
            <a:ext cx="533895" cy="5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9DE22E-E7F4-05AC-F077-0ABAAC3B1452}"/>
              </a:ext>
            </a:extLst>
          </p:cNvPr>
          <p:cNvSpPr txBox="1"/>
          <p:nvPr/>
        </p:nvSpPr>
        <p:spPr>
          <a:xfrm>
            <a:off x="8866849" y="121842"/>
            <a:ext cx="330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I-75/SR 93 &amp; SR 884/Colonial Blvd. Interchange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No. 413065-1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45A456-7BB6-D8C1-AEFE-2A433D584C6C}"/>
              </a:ext>
            </a:extLst>
          </p:cNvPr>
          <p:cNvGrpSpPr/>
          <p:nvPr/>
        </p:nvGrpSpPr>
        <p:grpSpPr>
          <a:xfrm>
            <a:off x="740455" y="121842"/>
            <a:ext cx="2088907" cy="461665"/>
            <a:chOff x="732827" y="140153"/>
            <a:chExt cx="2088907" cy="4616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DDA7AF-9966-273C-C7F4-FD616119CF6F}"/>
                </a:ext>
              </a:extLst>
            </p:cNvPr>
            <p:cNvSpPr txBox="1"/>
            <p:nvPr/>
          </p:nvSpPr>
          <p:spPr>
            <a:xfrm>
              <a:off x="1727488" y="140153"/>
              <a:ext cx="10942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Brian Bollas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(813) 262-8549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71E741-05FF-FF33-7D5D-A7B3E980F0EE}"/>
                </a:ext>
              </a:extLst>
            </p:cNvPr>
            <p:cNvCxnSpPr>
              <a:cxnSpLocks/>
            </p:cNvCxnSpPr>
            <p:nvPr/>
          </p:nvCxnSpPr>
          <p:spPr>
            <a:xfrm>
              <a:off x="1656283" y="209696"/>
              <a:ext cx="0" cy="3201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5AC1E9-7637-C663-2701-C27E1B5A286E}"/>
                </a:ext>
              </a:extLst>
            </p:cNvPr>
            <p:cNvSpPr txBox="1"/>
            <p:nvPr/>
          </p:nvSpPr>
          <p:spPr>
            <a:xfrm>
              <a:off x="732827" y="140153"/>
              <a:ext cx="8992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Construction PM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David Jones 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(863) 519-2345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DE30B6B-22DD-B1B9-FB3E-AFEA0871BF67}"/>
              </a:ext>
            </a:extLst>
          </p:cNvPr>
          <p:cNvSpPr txBox="1"/>
          <p:nvPr/>
        </p:nvSpPr>
        <p:spPr>
          <a:xfrm>
            <a:off x="2870140" y="44898"/>
            <a:ext cx="64517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     Daily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Work Zone Performance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Wednesday, April 12, 2023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 8 AM to 5 PM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5AF22F-9B85-0A37-EA61-C7D905F73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46" y="98495"/>
            <a:ext cx="514102" cy="5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9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8B8048-4C3D-7D76-9DA1-3D2CB9875B04}"/>
              </a:ext>
            </a:extLst>
          </p:cNvPr>
          <p:cNvGrpSpPr/>
          <p:nvPr/>
        </p:nvGrpSpPr>
        <p:grpSpPr>
          <a:xfrm>
            <a:off x="1529247" y="1939358"/>
            <a:ext cx="2297278" cy="1703332"/>
            <a:chOff x="164556" y="1200932"/>
            <a:chExt cx="2089593" cy="154934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F003410-FABF-5FE0-AEC5-4D4263CC86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" t="3228" r="992" b="3245"/>
            <a:stretch/>
          </p:blipFill>
          <p:spPr bwMode="auto">
            <a:xfrm>
              <a:off x="164556" y="1225068"/>
              <a:ext cx="2088470" cy="149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A80C85B-8556-C532-A394-3D1C4DCA71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04" t="3228" r="30890" b="3245"/>
            <a:stretch/>
          </p:blipFill>
          <p:spPr bwMode="auto">
            <a:xfrm>
              <a:off x="1067236" y="1225068"/>
              <a:ext cx="549339" cy="149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7C8EBC-02C5-47E3-8608-E810415F7B67}"/>
                </a:ext>
              </a:extLst>
            </p:cNvPr>
            <p:cNvGrpSpPr/>
            <p:nvPr/>
          </p:nvGrpSpPr>
          <p:grpSpPr>
            <a:xfrm>
              <a:off x="165680" y="1200932"/>
              <a:ext cx="2088469" cy="1549343"/>
              <a:chOff x="102164" y="1069890"/>
              <a:chExt cx="2297278" cy="170425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A5CCCD-A14D-9668-5D6F-387D8F810DE5}"/>
                  </a:ext>
                </a:extLst>
              </p:cNvPr>
              <p:cNvGrpSpPr/>
              <p:nvPr/>
            </p:nvGrpSpPr>
            <p:grpSpPr>
              <a:xfrm>
                <a:off x="102164" y="1069890"/>
                <a:ext cx="2297278" cy="1704251"/>
                <a:chOff x="58672" y="1990843"/>
                <a:chExt cx="2297278" cy="1704251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294A0A83-5755-1E03-F1FF-87B18DB122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72" y="1990843"/>
                  <a:ext cx="22972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6DF0830-1C46-DBA8-3021-BD3E99D01C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72" y="3695094"/>
                  <a:ext cx="22972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3410071C-76C6-264F-266B-630CEDDF83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893" y="1877853"/>
                <a:ext cx="196141" cy="19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A92DD6D-E242-0090-769E-9DC9BC4447D1}"/>
              </a:ext>
            </a:extLst>
          </p:cNvPr>
          <p:cNvCxnSpPr>
            <a:cxnSpLocks/>
          </p:cNvCxnSpPr>
          <p:nvPr/>
        </p:nvCxnSpPr>
        <p:spPr>
          <a:xfrm>
            <a:off x="4395934" y="3985336"/>
            <a:ext cx="77197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5F2F22E-4F42-C28F-F347-0C9CF35D473C}"/>
              </a:ext>
            </a:extLst>
          </p:cNvPr>
          <p:cNvSpPr/>
          <p:nvPr/>
        </p:nvSpPr>
        <p:spPr>
          <a:xfrm>
            <a:off x="7534664" y="4232203"/>
            <a:ext cx="1864368" cy="2556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2B067808-6BDD-2029-59AF-11D97232DE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447" t="43995" r="31618" b="8128"/>
          <a:stretch/>
        </p:blipFill>
        <p:spPr>
          <a:xfrm>
            <a:off x="9393053" y="4232204"/>
            <a:ext cx="2722584" cy="2556295"/>
          </a:xfrm>
          <a:prstGeom prst="rect">
            <a:avLst/>
          </a:prstGeom>
        </p:spPr>
      </p:pic>
      <p:pic>
        <p:nvPicPr>
          <p:cNvPr id="123" name="Picture 14">
            <a:extLst>
              <a:ext uri="{FF2B5EF4-FFF2-40B4-BE49-F238E27FC236}">
                <a16:creationId xmlns:a16="http://schemas.microsoft.com/office/drawing/2014/main" id="{CA6481E7-D4F4-919D-06F0-32D90844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689" y="4473603"/>
            <a:ext cx="187781" cy="1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4">
            <a:extLst>
              <a:ext uri="{FF2B5EF4-FFF2-40B4-BE49-F238E27FC236}">
                <a16:creationId xmlns:a16="http://schemas.microsoft.com/office/drawing/2014/main" id="{E3CB1BAD-74E5-BDF7-1A78-A3B988A8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262" y="5935290"/>
            <a:ext cx="187781" cy="1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5366E45-CC36-E8B4-0D7D-C15E892182C5}"/>
              </a:ext>
            </a:extLst>
          </p:cNvPr>
          <p:cNvCxnSpPr>
            <a:cxnSpLocks/>
          </p:cNvCxnSpPr>
          <p:nvPr/>
        </p:nvCxnSpPr>
        <p:spPr>
          <a:xfrm flipH="1">
            <a:off x="10115931" y="4671334"/>
            <a:ext cx="737608" cy="0"/>
          </a:xfrm>
          <a:prstGeom prst="line">
            <a:avLst/>
          </a:prstGeom>
          <a:ln w="28575">
            <a:solidFill>
              <a:srgbClr val="459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D4A5F5A-A38D-FDC1-1516-1CBC237CBB5B}"/>
              </a:ext>
            </a:extLst>
          </p:cNvPr>
          <p:cNvSpPr/>
          <p:nvPr/>
        </p:nvSpPr>
        <p:spPr>
          <a:xfrm>
            <a:off x="8027154" y="4713184"/>
            <a:ext cx="1362234" cy="703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 queue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most likely a result of the traffic backing up from Colonial Blvd down the off-ramp during the morning rush.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AD10238-58CC-0974-4CDF-04A32941C0B2}"/>
              </a:ext>
            </a:extLst>
          </p:cNvPr>
          <p:cNvCxnSpPr>
            <a:cxnSpLocks/>
          </p:cNvCxnSpPr>
          <p:nvPr/>
        </p:nvCxnSpPr>
        <p:spPr>
          <a:xfrm flipH="1">
            <a:off x="10439186" y="6179454"/>
            <a:ext cx="394556" cy="0"/>
          </a:xfrm>
          <a:prstGeom prst="line">
            <a:avLst/>
          </a:prstGeom>
          <a:ln w="28575">
            <a:solidFill>
              <a:srgbClr val="FFA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308B015-73DA-BC59-C522-11CBB2C18336}"/>
              </a:ext>
            </a:extLst>
          </p:cNvPr>
          <p:cNvSpPr/>
          <p:nvPr/>
        </p:nvSpPr>
        <p:spPr>
          <a:xfrm>
            <a:off x="8027154" y="5447854"/>
            <a:ext cx="1362234" cy="1340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N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queue wa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most likely due to the impact of the work zone area  lane closure, coupled with a rain event that occurred from 10 AM to 1 PM, and possible slowdown from rubber-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necking due to a vehicle stopped on the shoulder facing the wrong way.</a:t>
            </a:r>
          </a:p>
        </p:txBody>
      </p:sp>
      <p:pic>
        <p:nvPicPr>
          <p:cNvPr id="129" name="Picture 2" descr="Florida State Road 884 - Wikipedia">
            <a:extLst>
              <a:ext uri="{FF2B5EF4-FFF2-40B4-BE49-F238E27FC236}">
                <a16:creationId xmlns:a16="http://schemas.microsoft.com/office/drawing/2014/main" id="{5D361110-0F2D-0D3C-61CD-E0EED6BD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986" y="4756841"/>
            <a:ext cx="168057" cy="13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Florida State Road 884 - Wikipedia">
            <a:extLst>
              <a:ext uri="{FF2B5EF4-FFF2-40B4-BE49-F238E27FC236}">
                <a16:creationId xmlns:a16="http://schemas.microsoft.com/office/drawing/2014/main" id="{C38832EC-A77A-6E3D-0599-AB6470695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106" y="4922247"/>
            <a:ext cx="168057" cy="13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83ACBFBE-0D8D-E071-40BA-52FF0BCEBC7C}"/>
              </a:ext>
            </a:extLst>
          </p:cNvPr>
          <p:cNvSpPr txBox="1"/>
          <p:nvPr/>
        </p:nvSpPr>
        <p:spPr>
          <a:xfrm rot="18860366">
            <a:off x="9318437" y="5053275"/>
            <a:ext cx="515483" cy="14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Colonial Blvd.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0ACC5E4-6EED-E28F-2A71-A0351C3429BF}"/>
              </a:ext>
            </a:extLst>
          </p:cNvPr>
          <p:cNvSpPr txBox="1"/>
          <p:nvPr/>
        </p:nvSpPr>
        <p:spPr>
          <a:xfrm>
            <a:off x="10115931" y="4889626"/>
            <a:ext cx="515483" cy="14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Colonial Blvd.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95BED43-D6B9-16C2-62C2-E7051F0B2CE2}"/>
              </a:ext>
            </a:extLst>
          </p:cNvPr>
          <p:cNvSpPr/>
          <p:nvPr/>
        </p:nvSpPr>
        <p:spPr>
          <a:xfrm>
            <a:off x="10630992" y="4313832"/>
            <a:ext cx="1444491" cy="721527"/>
          </a:xfrm>
          <a:prstGeom prst="rect">
            <a:avLst/>
          </a:prstGeom>
          <a:solidFill>
            <a:srgbClr val="C6D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Wed, April 12, 2023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(07:31 AM to 07:55 AM)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Duration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24m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queue length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1.51 mi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E2041CB-4CB6-686E-6FC9-B561025E82D5}"/>
              </a:ext>
            </a:extLst>
          </p:cNvPr>
          <p:cNvSpPr txBox="1"/>
          <p:nvPr/>
        </p:nvSpPr>
        <p:spPr>
          <a:xfrm>
            <a:off x="7522644" y="4926195"/>
            <a:ext cx="4015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592C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SB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592C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8DDDEFF-1AD0-C583-CA6C-5CCF57705893}"/>
              </a:ext>
            </a:extLst>
          </p:cNvPr>
          <p:cNvGrpSpPr/>
          <p:nvPr/>
        </p:nvGrpSpPr>
        <p:grpSpPr>
          <a:xfrm>
            <a:off x="7888843" y="4793430"/>
            <a:ext cx="100046" cy="542528"/>
            <a:chOff x="4527701" y="5290346"/>
            <a:chExt cx="100053" cy="542528"/>
          </a:xfrm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373BB1E9-2623-404A-0277-ECB530DA203C}"/>
                </a:ext>
              </a:extLst>
            </p:cNvPr>
            <p:cNvSpPr/>
            <p:nvPr/>
          </p:nvSpPr>
          <p:spPr>
            <a:xfrm>
              <a:off x="4554867" y="5290346"/>
              <a:ext cx="45722" cy="529087"/>
            </a:xfrm>
            <a:prstGeom prst="roundRect">
              <a:avLst>
                <a:gd name="adj" fmla="val 18232"/>
              </a:avLst>
            </a:prstGeom>
            <a:solidFill>
              <a:srgbClr val="54A9DD"/>
            </a:solidFill>
            <a:ln>
              <a:solidFill>
                <a:srgbClr val="2E70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43E40B00-351F-AFCE-5128-380C1B72129F}"/>
                </a:ext>
              </a:extLst>
            </p:cNvPr>
            <p:cNvSpPr/>
            <p:nvPr/>
          </p:nvSpPr>
          <p:spPr>
            <a:xfrm>
              <a:off x="4527701" y="5732821"/>
              <a:ext cx="100053" cy="100053"/>
            </a:xfrm>
            <a:prstGeom prst="ellipse">
              <a:avLst/>
            </a:prstGeom>
            <a:solidFill>
              <a:srgbClr val="54A9DD"/>
            </a:solidFill>
            <a:ln>
              <a:solidFill>
                <a:srgbClr val="2E70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B9E40688-E1D3-23BD-8089-021CF8076119}"/>
              </a:ext>
            </a:extLst>
          </p:cNvPr>
          <p:cNvSpPr txBox="1"/>
          <p:nvPr/>
        </p:nvSpPr>
        <p:spPr>
          <a:xfrm>
            <a:off x="7520540" y="5979676"/>
            <a:ext cx="4057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6931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693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94A185F-8AB7-0C16-214F-3C00783EA135}"/>
              </a:ext>
            </a:extLst>
          </p:cNvPr>
          <p:cNvSpPr/>
          <p:nvPr/>
        </p:nvSpPr>
        <p:spPr>
          <a:xfrm>
            <a:off x="10615538" y="5833548"/>
            <a:ext cx="1459945" cy="721527"/>
          </a:xfrm>
          <a:prstGeom prst="rect">
            <a:avLst/>
          </a:prstGeom>
          <a:solidFill>
            <a:srgbClr val="FF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Wed, April 12, 2023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(11:34 AM to 12:53 PM)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Duration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1h 19m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queue length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4.60 mi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11DFF8-D6D2-2A69-2B3A-8B764FD236A9}"/>
              </a:ext>
            </a:extLst>
          </p:cNvPr>
          <p:cNvGrpSpPr/>
          <p:nvPr/>
        </p:nvGrpSpPr>
        <p:grpSpPr>
          <a:xfrm>
            <a:off x="7888843" y="5833548"/>
            <a:ext cx="100046" cy="569254"/>
            <a:chOff x="7887722" y="5786493"/>
            <a:chExt cx="100046" cy="569254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AF1B0C09-B5C4-8200-8E63-7564EB58F6DC}"/>
                </a:ext>
              </a:extLst>
            </p:cNvPr>
            <p:cNvSpPr/>
            <p:nvPr/>
          </p:nvSpPr>
          <p:spPr>
            <a:xfrm>
              <a:off x="7913812" y="5821436"/>
              <a:ext cx="45719" cy="534311"/>
            </a:xfrm>
            <a:prstGeom prst="roundRect">
              <a:avLst>
                <a:gd name="adj" fmla="val 18232"/>
              </a:avLst>
            </a:prstGeom>
            <a:solidFill>
              <a:srgbClr val="FFA92E"/>
            </a:solidFill>
            <a:ln>
              <a:solidFill>
                <a:srgbClr val="F69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25CA632-F916-7C11-7590-80E8E99DA864}"/>
                </a:ext>
              </a:extLst>
            </p:cNvPr>
            <p:cNvSpPr/>
            <p:nvPr/>
          </p:nvSpPr>
          <p:spPr>
            <a:xfrm>
              <a:off x="7887722" y="5786493"/>
              <a:ext cx="100046" cy="100053"/>
            </a:xfrm>
            <a:prstGeom prst="ellipse">
              <a:avLst/>
            </a:prstGeom>
            <a:solidFill>
              <a:srgbClr val="FFA92E"/>
            </a:solidFill>
            <a:ln>
              <a:solidFill>
                <a:srgbClr val="F69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43449316-FF14-4B4C-9773-6D2276631FDF}"/>
              </a:ext>
            </a:extLst>
          </p:cNvPr>
          <p:cNvSpPr txBox="1"/>
          <p:nvPr/>
        </p:nvSpPr>
        <p:spPr>
          <a:xfrm>
            <a:off x="7534664" y="4232200"/>
            <a:ext cx="1776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Longest Queues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Assessment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D728529-F78C-9351-5D31-10FC3B370ECC}"/>
              </a:ext>
            </a:extLst>
          </p:cNvPr>
          <p:cNvCxnSpPr>
            <a:cxnSpLocks/>
          </p:cNvCxnSpPr>
          <p:nvPr/>
        </p:nvCxnSpPr>
        <p:spPr>
          <a:xfrm>
            <a:off x="7098850" y="4231068"/>
            <a:ext cx="10675" cy="25501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E9EFEFB6-6FA3-8973-B17D-EB7E60BC93D2}"/>
              </a:ext>
            </a:extLst>
          </p:cNvPr>
          <p:cNvGrpSpPr/>
          <p:nvPr/>
        </p:nvGrpSpPr>
        <p:grpSpPr>
          <a:xfrm>
            <a:off x="4395934" y="5572912"/>
            <a:ext cx="2324790" cy="1109444"/>
            <a:chOff x="4988655" y="5669508"/>
            <a:chExt cx="2324790" cy="1109444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03DE0EE2-EB57-ABE0-C813-65A0A49E97FA}"/>
                </a:ext>
              </a:extLst>
            </p:cNvPr>
            <p:cNvSpPr/>
            <p:nvPr/>
          </p:nvSpPr>
          <p:spPr>
            <a:xfrm>
              <a:off x="4988655" y="5669508"/>
              <a:ext cx="2288951" cy="109551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CCF65F31-9C31-3376-BCC3-71E1B54A1074}"/>
                </a:ext>
              </a:extLst>
            </p:cNvPr>
            <p:cNvGrpSpPr/>
            <p:nvPr/>
          </p:nvGrpSpPr>
          <p:grpSpPr>
            <a:xfrm>
              <a:off x="4999610" y="6163399"/>
              <a:ext cx="2267041" cy="615553"/>
              <a:chOff x="4996306" y="6163399"/>
              <a:chExt cx="2267041" cy="615553"/>
            </a:xfrm>
          </p:grpSpPr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A08996C7-1745-4E3D-68B8-141083C0C521}"/>
                  </a:ext>
                </a:extLst>
              </p:cNvPr>
              <p:cNvSpPr txBox="1"/>
              <p:nvPr/>
            </p:nvSpPr>
            <p:spPr>
              <a:xfrm>
                <a:off x="6081455" y="6163399"/>
                <a:ext cx="118189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Northbound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3.5m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@ 12:20 PM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5935C6CD-D90A-DE73-8752-EBB7ECDBA469}"/>
                  </a:ext>
                </a:extLst>
              </p:cNvPr>
              <p:cNvSpPr txBox="1"/>
              <p:nvPr/>
            </p:nvSpPr>
            <p:spPr>
              <a:xfrm>
                <a:off x="4996306" y="6163399"/>
                <a:ext cx="1226885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Southbound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4.2m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@ 11:30 AM</a:t>
                </a:r>
              </a:p>
            </p:txBody>
          </p: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C5426F4-85BC-C8CB-CAE0-51B3AAC325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2323" y="6280858"/>
                <a:ext cx="0" cy="380635"/>
              </a:xfrm>
              <a:prstGeom prst="line">
                <a:avLst/>
              </a:prstGeom>
              <a:ln>
                <a:solidFill>
                  <a:srgbClr val="243C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A50C56CA-06C9-4ECD-DAE1-84E5945912FC}"/>
                </a:ext>
              </a:extLst>
            </p:cNvPr>
            <p:cNvGrpSpPr/>
            <p:nvPr/>
          </p:nvGrpSpPr>
          <p:grpSpPr>
            <a:xfrm>
              <a:off x="5049707" y="5726482"/>
              <a:ext cx="425287" cy="431102"/>
              <a:chOff x="9519292" y="3760505"/>
              <a:chExt cx="539363" cy="546738"/>
            </a:xfrm>
          </p:grpSpPr>
          <p:pic>
            <p:nvPicPr>
              <p:cNvPr id="1024" name="Graphic 1023" descr="Route (Two Pins With A Path) with solid fill">
                <a:extLst>
                  <a:ext uri="{FF2B5EF4-FFF2-40B4-BE49-F238E27FC236}">
                    <a16:creationId xmlns:a16="http://schemas.microsoft.com/office/drawing/2014/main" id="{D3964571-EF1A-3F8B-D9CD-72A5FFDD4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519292" y="3767880"/>
                <a:ext cx="539363" cy="539363"/>
              </a:xfrm>
              <a:prstGeom prst="rect">
                <a:avLst/>
              </a:prstGeom>
            </p:spPr>
          </p:pic>
          <p:pic>
            <p:nvPicPr>
              <p:cNvPr id="1025" name="Graphic 1024" descr="Route (Two Pins With A Path) with solid fill">
                <a:extLst>
                  <a:ext uri="{FF2B5EF4-FFF2-40B4-BE49-F238E27FC236}">
                    <a16:creationId xmlns:a16="http://schemas.microsoft.com/office/drawing/2014/main" id="{E8FA95C4-9168-AD05-5D2B-6FDB881B74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66321" r="7743" b="55161"/>
              <a:stretch/>
            </p:blipFill>
            <p:spPr>
              <a:xfrm>
                <a:off x="9875538" y="3760505"/>
                <a:ext cx="144761" cy="250267"/>
              </a:xfrm>
              <a:prstGeom prst="ellipse">
                <a:avLst/>
              </a:prstGeom>
            </p:spPr>
          </p:pic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F25970D-D47B-A143-C1C1-2C58223459EA}"/>
                </a:ext>
              </a:extLst>
            </p:cNvPr>
            <p:cNvSpPr txBox="1"/>
            <p:nvPr/>
          </p:nvSpPr>
          <p:spPr>
            <a:xfrm>
              <a:off x="5360103" y="5803293"/>
              <a:ext cx="19533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Slowest Travel Time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BFE5D2F9-7C7B-5963-99C3-C32103A1E467}"/>
              </a:ext>
            </a:extLst>
          </p:cNvPr>
          <p:cNvSpPr txBox="1"/>
          <p:nvPr/>
        </p:nvSpPr>
        <p:spPr>
          <a:xfrm>
            <a:off x="7109525" y="3816822"/>
            <a:ext cx="223465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Zone Key Metrics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B64545-EBD1-2BDF-7415-A1C319979932}"/>
              </a:ext>
            </a:extLst>
          </p:cNvPr>
          <p:cNvGrpSpPr/>
          <p:nvPr/>
        </p:nvGrpSpPr>
        <p:grpSpPr>
          <a:xfrm>
            <a:off x="4395934" y="4240946"/>
            <a:ext cx="2288951" cy="1095515"/>
            <a:chOff x="4395934" y="4265144"/>
            <a:chExt cx="2288951" cy="1095515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A3E6F83-1546-E515-DC91-CC6976ADCC4B}"/>
                </a:ext>
              </a:extLst>
            </p:cNvPr>
            <p:cNvGrpSpPr/>
            <p:nvPr/>
          </p:nvGrpSpPr>
          <p:grpSpPr>
            <a:xfrm>
              <a:off x="4395934" y="4265144"/>
              <a:ext cx="2288951" cy="1095515"/>
              <a:chOff x="6419299" y="3994169"/>
              <a:chExt cx="2288951" cy="1095515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FE57921-DA92-D949-0083-AE3DD2D34E1B}"/>
                  </a:ext>
                </a:extLst>
              </p:cNvPr>
              <p:cNvSpPr/>
              <p:nvPr/>
            </p:nvSpPr>
            <p:spPr>
              <a:xfrm>
                <a:off x="6419299" y="3994169"/>
                <a:ext cx="2288951" cy="109551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E5178B2-B931-C2DB-DECC-F0F41B64EC8A}"/>
                  </a:ext>
                </a:extLst>
              </p:cNvPr>
              <p:cNvSpPr txBox="1"/>
              <p:nvPr/>
            </p:nvSpPr>
            <p:spPr>
              <a:xfrm>
                <a:off x="6704672" y="4127954"/>
                <a:ext cx="198114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+mn-cs"/>
                  </a:rPr>
                  <a:t>Vehicle-hrs. of Delay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AF1D78A3-E0D8-1AD2-D675-F6AAFB8E08DE}"/>
                  </a:ext>
                </a:extLst>
              </p:cNvPr>
              <p:cNvGrpSpPr/>
              <p:nvPr/>
            </p:nvGrpSpPr>
            <p:grpSpPr>
              <a:xfrm>
                <a:off x="6492640" y="4077298"/>
                <a:ext cx="366321" cy="366321"/>
                <a:chOff x="6439312" y="4036523"/>
                <a:chExt cx="451968" cy="451968"/>
              </a:xfrm>
            </p:grpSpPr>
            <p:pic>
              <p:nvPicPr>
                <p:cNvPr id="163" name="Graphic 162" descr="Hourglass 30% with solid fill">
                  <a:extLst>
                    <a:ext uri="{FF2B5EF4-FFF2-40B4-BE49-F238E27FC236}">
                      <a16:creationId xmlns:a16="http://schemas.microsoft.com/office/drawing/2014/main" id="{322776A9-5B02-265C-D02F-ECD3EAAD18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39312" y="4036523"/>
                  <a:ext cx="451968" cy="451968"/>
                </a:xfrm>
                <a:prstGeom prst="rect">
                  <a:avLst/>
                </a:prstGeom>
              </p:spPr>
            </p:pic>
            <p:pic>
              <p:nvPicPr>
                <p:cNvPr id="164" name="Graphic 163" descr="Hourglass 30% with solid fill">
                  <a:extLst>
                    <a:ext uri="{FF2B5EF4-FFF2-40B4-BE49-F238E27FC236}">
                      <a16:creationId xmlns:a16="http://schemas.microsoft.com/office/drawing/2014/main" id="{11E2AE83-E95F-1908-F4C0-AD0B95ACB4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rcRect l="37196" t="65916" r="37513" b="14645"/>
                <a:stretch/>
              </p:blipFill>
              <p:spPr>
                <a:xfrm>
                  <a:off x="6571842" y="4279578"/>
                  <a:ext cx="185576" cy="146790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99CF55-638E-4D18-BBB4-37CF611360A2}"/>
                </a:ext>
              </a:extLst>
            </p:cNvPr>
            <p:cNvSpPr txBox="1"/>
            <p:nvPr/>
          </p:nvSpPr>
          <p:spPr>
            <a:xfrm>
              <a:off x="4643999" y="4601781"/>
              <a:ext cx="1792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142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(11am to 1pm)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$4.2K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Total Cost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EE0ECC3-C7B9-58FA-0F27-C5445B4A12AD}"/>
              </a:ext>
            </a:extLst>
          </p:cNvPr>
          <p:cNvGrpSpPr/>
          <p:nvPr/>
        </p:nvGrpSpPr>
        <p:grpSpPr>
          <a:xfrm>
            <a:off x="4114965" y="757679"/>
            <a:ext cx="8071404" cy="2379120"/>
            <a:chOff x="4114965" y="757679"/>
            <a:chExt cx="8071404" cy="2379120"/>
          </a:xfrm>
        </p:grpSpPr>
        <p:pic>
          <p:nvPicPr>
            <p:cNvPr id="100" name="Picture 4">
              <a:extLst>
                <a:ext uri="{FF2B5EF4-FFF2-40B4-BE49-F238E27FC236}">
                  <a16:creationId xmlns:a16="http://schemas.microsoft.com/office/drawing/2014/main" id="{969E988D-D826-5B69-6692-960DCC269C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" t="17653" b="5569"/>
            <a:stretch/>
          </p:blipFill>
          <p:spPr bwMode="auto">
            <a:xfrm>
              <a:off x="4114965" y="1094826"/>
              <a:ext cx="8071404" cy="2041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58B629-37A4-DF21-9928-15408690B1C5}"/>
                </a:ext>
              </a:extLst>
            </p:cNvPr>
            <p:cNvSpPr txBox="1"/>
            <p:nvPr/>
          </p:nvSpPr>
          <p:spPr>
            <a:xfrm>
              <a:off x="4295915" y="757679"/>
              <a:ext cx="28962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Notable Speed Drops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(6 AM to 6 PM)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5CC63A4-2ADD-0DD2-EB07-5E86F497C47B}"/>
                </a:ext>
              </a:extLst>
            </p:cNvPr>
            <p:cNvSpPr/>
            <p:nvPr/>
          </p:nvSpPr>
          <p:spPr>
            <a:xfrm>
              <a:off x="5582487" y="1134853"/>
              <a:ext cx="5423031" cy="1783024"/>
            </a:xfrm>
            <a:prstGeom prst="rect">
              <a:avLst/>
            </a:prstGeom>
            <a:solidFill>
              <a:srgbClr val="FF33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Callout: Line 69">
              <a:extLst>
                <a:ext uri="{FF2B5EF4-FFF2-40B4-BE49-F238E27FC236}">
                  <a16:creationId xmlns:a16="http://schemas.microsoft.com/office/drawing/2014/main" id="{0CAC2FF6-C2C4-596B-66BA-5B3021244233}"/>
                </a:ext>
              </a:extLst>
            </p:cNvPr>
            <p:cNvSpPr/>
            <p:nvPr/>
          </p:nvSpPr>
          <p:spPr>
            <a:xfrm>
              <a:off x="8561660" y="2016682"/>
              <a:ext cx="1014518" cy="409286"/>
            </a:xfrm>
            <a:prstGeom prst="borderCallout1">
              <a:avLst>
                <a:gd name="adj1" fmla="val 18750"/>
                <a:gd name="adj2" fmla="val -8333"/>
                <a:gd name="adj3" fmla="val 16492"/>
                <a:gd name="adj4" fmla="val -37366"/>
              </a:avLst>
            </a:prstGeom>
            <a:solidFill>
              <a:srgbClr val="243C80"/>
            </a:solidFill>
            <a:ln>
              <a:solidFill>
                <a:srgbClr val="243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40.1 mph 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@12:10 pm</a:t>
              </a:r>
            </a:p>
          </p:txBody>
        </p:sp>
        <p:sp>
          <p:nvSpPr>
            <p:cNvPr id="73" name="Callout: Line 72">
              <a:extLst>
                <a:ext uri="{FF2B5EF4-FFF2-40B4-BE49-F238E27FC236}">
                  <a16:creationId xmlns:a16="http://schemas.microsoft.com/office/drawing/2014/main" id="{686ABE00-BD35-6867-089F-0F954D5704D9}"/>
                </a:ext>
              </a:extLst>
            </p:cNvPr>
            <p:cNvSpPr/>
            <p:nvPr/>
          </p:nvSpPr>
          <p:spPr>
            <a:xfrm flipH="1">
              <a:off x="5885105" y="2156244"/>
              <a:ext cx="1014518" cy="419672"/>
            </a:xfrm>
            <a:prstGeom prst="borderCallout1">
              <a:avLst>
                <a:gd name="adj1" fmla="val 18750"/>
                <a:gd name="adj2" fmla="val -8333"/>
                <a:gd name="adj3" fmla="val 15230"/>
                <a:gd name="adj4" fmla="val -69390"/>
              </a:avLst>
            </a:prstGeom>
            <a:solidFill>
              <a:srgbClr val="7F97DB"/>
            </a:solidFill>
            <a:ln>
              <a:solidFill>
                <a:srgbClr val="7F97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31.8 mph 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@11:30 am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24FD3E7-FF20-6249-20B7-264553940D80}"/>
                </a:ext>
              </a:extLst>
            </p:cNvPr>
            <p:cNvCxnSpPr>
              <a:cxnSpLocks/>
            </p:cNvCxnSpPr>
            <p:nvPr/>
          </p:nvCxnSpPr>
          <p:spPr>
            <a:xfrm>
              <a:off x="4340888" y="1442550"/>
              <a:ext cx="7569999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28C557A-8D83-F10F-C954-CCF739B628B4}"/>
                </a:ext>
              </a:extLst>
            </p:cNvPr>
            <p:cNvGrpSpPr/>
            <p:nvPr/>
          </p:nvGrpSpPr>
          <p:grpSpPr>
            <a:xfrm>
              <a:off x="11156178" y="1931553"/>
              <a:ext cx="966892" cy="816978"/>
              <a:chOff x="10828304" y="2119408"/>
              <a:chExt cx="1026496" cy="867341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3A53C6F-31AA-A4AA-7EF0-225B1F7231BB}"/>
                  </a:ext>
                </a:extLst>
              </p:cNvPr>
              <p:cNvSpPr/>
              <p:nvPr/>
            </p:nvSpPr>
            <p:spPr>
              <a:xfrm>
                <a:off x="10898332" y="2571071"/>
                <a:ext cx="139180" cy="139180"/>
              </a:xfrm>
              <a:prstGeom prst="rect">
                <a:avLst/>
              </a:prstGeom>
              <a:solidFill>
                <a:srgbClr val="243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3347AB7-00EB-A426-1CF2-721CC80D2741}"/>
                  </a:ext>
                </a:extLst>
              </p:cNvPr>
              <p:cNvSpPr/>
              <p:nvPr/>
            </p:nvSpPr>
            <p:spPr>
              <a:xfrm>
                <a:off x="10896265" y="2810608"/>
                <a:ext cx="139180" cy="139180"/>
              </a:xfrm>
              <a:prstGeom prst="rect">
                <a:avLst/>
              </a:prstGeom>
              <a:solidFill>
                <a:srgbClr val="7F97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53A3D93-E8F8-A606-4925-54A23F17AE1E}"/>
                  </a:ext>
                </a:extLst>
              </p:cNvPr>
              <p:cNvSpPr txBox="1"/>
              <p:nvPr/>
            </p:nvSpPr>
            <p:spPr>
              <a:xfrm>
                <a:off x="11030497" y="2530834"/>
                <a:ext cx="824303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Northbound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3DF2902-4863-2193-DDD4-78289712B492}"/>
                  </a:ext>
                </a:extLst>
              </p:cNvPr>
              <p:cNvSpPr txBox="1"/>
              <p:nvPr/>
            </p:nvSpPr>
            <p:spPr>
              <a:xfrm>
                <a:off x="11030497" y="2771305"/>
                <a:ext cx="824303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Southbound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C694616-7BB9-996E-6F78-E863E4C808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49843" y="2295986"/>
                <a:ext cx="47969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9" name="Picture 4" descr="Seventy Mile Per Hour Sign - 18x24 - Official R2-1 MUTCD Compliant Reflective Rust-Free Heavy Gauge Aluminum Speed Limit Signs">
                <a:extLst>
                  <a:ext uri="{FF2B5EF4-FFF2-40B4-BE49-F238E27FC236}">
                    <a16:creationId xmlns:a16="http://schemas.microsoft.com/office/drawing/2014/main" id="{9B783A19-1F77-EB96-01AC-122A005206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8304" y="2119408"/>
                <a:ext cx="275102" cy="366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D49B560-DF95-7DF2-FD6B-DDBB0044634A}"/>
                </a:ext>
              </a:extLst>
            </p:cNvPr>
            <p:cNvCxnSpPr>
              <a:cxnSpLocks/>
            </p:cNvCxnSpPr>
            <p:nvPr/>
          </p:nvCxnSpPr>
          <p:spPr>
            <a:xfrm>
              <a:off x="5582487" y="2783575"/>
              <a:ext cx="5423031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84A7993-209D-212E-FD31-5140D806395C}"/>
                </a:ext>
              </a:extLst>
            </p:cNvPr>
            <p:cNvSpPr txBox="1"/>
            <p:nvPr/>
          </p:nvSpPr>
          <p:spPr>
            <a:xfrm>
              <a:off x="7410611" y="2675853"/>
              <a:ext cx="1751152" cy="215444"/>
            </a:xfrm>
            <a:prstGeom prst="rect">
              <a:avLst/>
            </a:prstGeom>
            <a:solidFill>
              <a:srgbClr val="FFEAE5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Active Work Zone (8 AM to 5 PM)</a:t>
              </a:r>
            </a:p>
          </p:txBody>
        </p:sp>
        <p:sp>
          <p:nvSpPr>
            <p:cNvPr id="11" name="Callout: Line 10">
              <a:extLst>
                <a:ext uri="{FF2B5EF4-FFF2-40B4-BE49-F238E27FC236}">
                  <a16:creationId xmlns:a16="http://schemas.microsoft.com/office/drawing/2014/main" id="{2DD4C09A-1FA0-66FC-7A01-6764DA0D54A2}"/>
                </a:ext>
              </a:extLst>
            </p:cNvPr>
            <p:cNvSpPr/>
            <p:nvPr/>
          </p:nvSpPr>
          <p:spPr>
            <a:xfrm flipH="1">
              <a:off x="4492660" y="2412599"/>
              <a:ext cx="1014518" cy="419672"/>
            </a:xfrm>
            <a:prstGeom prst="borderCallout1">
              <a:avLst>
                <a:gd name="adj1" fmla="val -12524"/>
                <a:gd name="adj2" fmla="val 46649"/>
                <a:gd name="adj3" fmla="val -71219"/>
                <a:gd name="adj4" fmla="val 25489"/>
              </a:avLst>
            </a:prstGeom>
            <a:solidFill>
              <a:srgbClr val="7F97DB"/>
            </a:solidFill>
            <a:ln>
              <a:solidFill>
                <a:srgbClr val="7F97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40.0 mph 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@7:30 am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582D267-7553-A329-24B9-60CBB63ACA3E}"/>
              </a:ext>
            </a:extLst>
          </p:cNvPr>
          <p:cNvSpPr/>
          <p:nvPr/>
        </p:nvSpPr>
        <p:spPr>
          <a:xfrm>
            <a:off x="0" y="-10022"/>
            <a:ext cx="12223428" cy="725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85E475-FE50-434B-2E72-B924F886836E}"/>
              </a:ext>
            </a:extLst>
          </p:cNvPr>
          <p:cNvSpPr txBox="1"/>
          <p:nvPr/>
        </p:nvSpPr>
        <p:spPr>
          <a:xfrm>
            <a:off x="8938054" y="73688"/>
            <a:ext cx="32612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" descr="No photo description available.">
            <a:hlinkClick r:id="rId18"/>
            <a:extLst>
              <a:ext uri="{FF2B5EF4-FFF2-40B4-BE49-F238E27FC236}">
                <a16:creationId xmlns:a16="http://schemas.microsoft.com/office/drawing/2014/main" id="{E3BF1854-E36D-53FA-5944-3F8E20EC2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" y="85727"/>
            <a:ext cx="533895" cy="5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BC17828-D312-D2F2-1CA1-BDC6838B18FA}"/>
              </a:ext>
            </a:extLst>
          </p:cNvPr>
          <p:cNvSpPr txBox="1"/>
          <p:nvPr/>
        </p:nvSpPr>
        <p:spPr>
          <a:xfrm>
            <a:off x="8866849" y="121842"/>
            <a:ext cx="330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I-75/SR 93 &amp; SR 884/Colonial Blvd. Interchange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No. 413065-1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1CCD3D-09F6-E0E9-5572-B9C0486E870A}"/>
              </a:ext>
            </a:extLst>
          </p:cNvPr>
          <p:cNvGrpSpPr/>
          <p:nvPr/>
        </p:nvGrpSpPr>
        <p:grpSpPr>
          <a:xfrm>
            <a:off x="740455" y="121842"/>
            <a:ext cx="2088907" cy="461665"/>
            <a:chOff x="732827" y="140153"/>
            <a:chExt cx="2088907" cy="4616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4BE677-D772-78D7-7FC0-0907AEF366E2}"/>
                </a:ext>
              </a:extLst>
            </p:cNvPr>
            <p:cNvSpPr txBox="1"/>
            <p:nvPr/>
          </p:nvSpPr>
          <p:spPr>
            <a:xfrm>
              <a:off x="1727488" y="140153"/>
              <a:ext cx="10942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Brian Bollas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(813) 262-8549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13652A5-1082-220B-0A4C-52FAA750C293}"/>
                </a:ext>
              </a:extLst>
            </p:cNvPr>
            <p:cNvCxnSpPr>
              <a:cxnSpLocks/>
            </p:cNvCxnSpPr>
            <p:nvPr/>
          </p:nvCxnSpPr>
          <p:spPr>
            <a:xfrm>
              <a:off x="1656283" y="209696"/>
              <a:ext cx="0" cy="3201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FDA6C4C-7481-43C5-8B63-409FB0BD9F55}"/>
                </a:ext>
              </a:extLst>
            </p:cNvPr>
            <p:cNvSpPr txBox="1"/>
            <p:nvPr/>
          </p:nvSpPr>
          <p:spPr>
            <a:xfrm>
              <a:off x="732827" y="140153"/>
              <a:ext cx="8992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Construction PM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David Jones 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(863) 519-2345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06675D0-6294-7846-ED2F-02B447CEE794}"/>
              </a:ext>
            </a:extLst>
          </p:cNvPr>
          <p:cNvSpPr txBox="1"/>
          <p:nvPr/>
        </p:nvSpPr>
        <p:spPr>
          <a:xfrm>
            <a:off x="2870140" y="44898"/>
            <a:ext cx="64517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     Daily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Work Zone Performance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Wednesday, April 12, 2023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 8 AM to 5 PM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AEEF5A1-61BA-A386-A7DC-7C49A1ED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46" y="98495"/>
            <a:ext cx="514102" cy="5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4753214-ED0F-4F4D-C530-145E7F985AB6}"/>
              </a:ext>
            </a:extLst>
          </p:cNvPr>
          <p:cNvGrpSpPr/>
          <p:nvPr/>
        </p:nvGrpSpPr>
        <p:grpSpPr>
          <a:xfrm>
            <a:off x="87733" y="828289"/>
            <a:ext cx="1065524" cy="6026295"/>
            <a:chOff x="36958" y="828289"/>
            <a:chExt cx="1065524" cy="602629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600C58-C322-0C68-59EE-2D99D274A73B}"/>
                </a:ext>
              </a:extLst>
            </p:cNvPr>
            <p:cNvSpPr/>
            <p:nvPr/>
          </p:nvSpPr>
          <p:spPr>
            <a:xfrm flipH="1">
              <a:off x="394574" y="1241078"/>
              <a:ext cx="389116" cy="54541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A9B69A-7803-C1E7-1BCC-5028D319E4F0}"/>
                </a:ext>
              </a:extLst>
            </p:cNvPr>
            <p:cNvCxnSpPr>
              <a:cxnSpLocks/>
            </p:cNvCxnSpPr>
            <p:nvPr/>
          </p:nvCxnSpPr>
          <p:spPr>
            <a:xfrm>
              <a:off x="589132" y="1241078"/>
              <a:ext cx="0" cy="5458417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14">
              <a:extLst>
                <a:ext uri="{FF2B5EF4-FFF2-40B4-BE49-F238E27FC236}">
                  <a16:creationId xmlns:a16="http://schemas.microsoft.com/office/drawing/2014/main" id="{E77DF596-7749-9B1B-D53F-34ED73156C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29" y="828289"/>
              <a:ext cx="189571" cy="18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789A43-1ED0-15A0-205D-ACA747A2A2AD}"/>
                </a:ext>
              </a:extLst>
            </p:cNvPr>
            <p:cNvSpPr txBox="1"/>
            <p:nvPr/>
          </p:nvSpPr>
          <p:spPr>
            <a:xfrm>
              <a:off x="524894" y="1071834"/>
              <a:ext cx="369781" cy="221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A44406F-4BCC-DE90-97F3-68F7AB20D2AD}"/>
                </a:ext>
              </a:extLst>
            </p:cNvPr>
            <p:cNvSpPr txBox="1"/>
            <p:nvPr/>
          </p:nvSpPr>
          <p:spPr>
            <a:xfrm>
              <a:off x="360128" y="950741"/>
              <a:ext cx="306694" cy="221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C19450B-2523-8D7B-CF66-72DA5D407ABE}"/>
                </a:ext>
              </a:extLst>
            </p:cNvPr>
            <p:cNvSpPr txBox="1"/>
            <p:nvPr/>
          </p:nvSpPr>
          <p:spPr>
            <a:xfrm rot="16200000">
              <a:off x="-737424" y="3105360"/>
              <a:ext cx="18873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F95D07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Work Zone Length ~1.5 mi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F95D07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Hours of Operation: 8 AM to 5 PM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F37959C-2E24-7B22-12FF-5269589EE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32104" y="5473448"/>
              <a:ext cx="205107" cy="254003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6CAFA78-9D63-E326-2FC7-6DCAE5CF7956}"/>
                </a:ext>
              </a:extLst>
            </p:cNvPr>
            <p:cNvGrpSpPr/>
            <p:nvPr/>
          </p:nvGrpSpPr>
          <p:grpSpPr>
            <a:xfrm>
              <a:off x="841643" y="3060573"/>
              <a:ext cx="198635" cy="428128"/>
              <a:chOff x="841643" y="2892521"/>
              <a:chExt cx="198635" cy="428128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655478FB-CAF6-E19D-0E8A-EE98DD9CC9EC}"/>
                  </a:ext>
                </a:extLst>
              </p:cNvPr>
              <p:cNvSpPr/>
              <p:nvPr/>
            </p:nvSpPr>
            <p:spPr>
              <a:xfrm>
                <a:off x="846039" y="2892521"/>
                <a:ext cx="189842" cy="151349"/>
              </a:xfrm>
              <a:prstGeom prst="roundRect">
                <a:avLst>
                  <a:gd name="adj" fmla="val 7905"/>
                </a:avLst>
              </a:prstGeom>
              <a:solidFill>
                <a:srgbClr val="FF99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ZONE</a:t>
                </a: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5EDFE454-9403-CDCE-0578-0B4715445E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/>
              <a:srcRect l="66889" t="19186" r="17236" b="17574"/>
              <a:stretch/>
            </p:blipFill>
            <p:spPr>
              <a:xfrm>
                <a:off x="841643" y="3073363"/>
                <a:ext cx="198635" cy="247286"/>
              </a:xfrm>
              <a:prstGeom prst="roundRect">
                <a:avLst>
                  <a:gd name="adj" fmla="val 4865"/>
                </a:avLst>
              </a:prstGeom>
            </p:spPr>
          </p:pic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4173508-5CD2-FBB4-293B-CE4F187AF015}"/>
                </a:ext>
              </a:extLst>
            </p:cNvPr>
            <p:cNvSpPr txBox="1"/>
            <p:nvPr/>
          </p:nvSpPr>
          <p:spPr>
            <a:xfrm>
              <a:off x="555811" y="975464"/>
              <a:ext cx="3079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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0E918D3-63AE-3C30-A6FC-77CFF8FB767A}"/>
                </a:ext>
              </a:extLst>
            </p:cNvPr>
            <p:cNvSpPr txBox="1"/>
            <p:nvPr/>
          </p:nvSpPr>
          <p:spPr>
            <a:xfrm flipV="1">
              <a:off x="327750" y="1019965"/>
              <a:ext cx="3079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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90F2EDE-99A0-C745-4FF9-27C290ADD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29155" y="1520438"/>
              <a:ext cx="205107" cy="254003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85BA199-A831-20BF-6CBB-6334EEBEB3D8}"/>
                </a:ext>
              </a:extLst>
            </p:cNvPr>
            <p:cNvGrpSpPr/>
            <p:nvPr/>
          </p:nvGrpSpPr>
          <p:grpSpPr>
            <a:xfrm>
              <a:off x="410515" y="1241078"/>
              <a:ext cx="357234" cy="5458417"/>
              <a:chOff x="400440" y="1241078"/>
              <a:chExt cx="357234" cy="5458417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2487DF3-FF6C-E995-9A91-FF1FC46AD1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0440" y="1241078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35968AF-1043-C843-19E3-CC1CFD348B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7674" y="1241078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D29728C-B3C7-023E-5113-665DA27CCCA8}"/>
                </a:ext>
              </a:extLst>
            </p:cNvPr>
            <p:cNvSpPr/>
            <p:nvPr/>
          </p:nvSpPr>
          <p:spPr>
            <a:xfrm>
              <a:off x="61575" y="1952399"/>
              <a:ext cx="1040907" cy="2489309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Picture 8">
              <a:extLst>
                <a:ext uri="{FF2B5EF4-FFF2-40B4-BE49-F238E27FC236}">
                  <a16:creationId xmlns:a16="http://schemas.microsoft.com/office/drawing/2014/main" id="{67D741AA-B94F-158E-2751-4451FB726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9" y="3115894"/>
              <a:ext cx="321446" cy="317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D2B5C31-51AB-457E-49E8-D2ECEFB06232}"/>
                </a:ext>
              </a:extLst>
            </p:cNvPr>
            <p:cNvSpPr/>
            <p:nvPr/>
          </p:nvSpPr>
          <p:spPr>
            <a:xfrm>
              <a:off x="307841" y="4148992"/>
              <a:ext cx="562580" cy="246570"/>
            </a:xfrm>
            <a:prstGeom prst="rect">
              <a:avLst/>
            </a:prstGeom>
            <a:solidFill>
              <a:srgbClr val="61AB7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SR 884/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 136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4F95565-7551-32B8-D037-A67456825E34}"/>
                </a:ext>
              </a:extLst>
            </p:cNvPr>
            <p:cNvSpPr/>
            <p:nvPr/>
          </p:nvSpPr>
          <p:spPr>
            <a:xfrm>
              <a:off x="307841" y="6458165"/>
              <a:ext cx="562580" cy="246570"/>
            </a:xfrm>
            <a:prstGeom prst="rect">
              <a:avLst/>
            </a:prstGeom>
            <a:solidFill>
              <a:srgbClr val="61AB7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Daniels Pkwy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 131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57D3A69-B8B1-4F55-638E-A57C43818341}"/>
                </a:ext>
              </a:extLst>
            </p:cNvPr>
            <p:cNvSpPr/>
            <p:nvPr/>
          </p:nvSpPr>
          <p:spPr>
            <a:xfrm>
              <a:off x="307841" y="1984283"/>
              <a:ext cx="562580" cy="246570"/>
            </a:xfrm>
            <a:prstGeom prst="rect">
              <a:avLst/>
            </a:prstGeom>
            <a:solidFill>
              <a:srgbClr val="61AB7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SR 82/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 138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1F7F6D4-9E7F-1FB5-564D-0F269E4053CF}"/>
                </a:ext>
              </a:extLst>
            </p:cNvPr>
            <p:cNvSpPr txBox="1"/>
            <p:nvPr/>
          </p:nvSpPr>
          <p:spPr>
            <a:xfrm>
              <a:off x="398759" y="6669918"/>
              <a:ext cx="38493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N.T.S.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8B675D41-648C-3C8A-45DE-C3826C9F8587}"/>
              </a:ext>
            </a:extLst>
          </p:cNvPr>
          <p:cNvSpPr txBox="1"/>
          <p:nvPr/>
        </p:nvSpPr>
        <p:spPr>
          <a:xfrm>
            <a:off x="4326814" y="3272900"/>
            <a:ext cx="69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7F9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off-ramp backups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1883932-50DE-8F13-5B4A-53D1F711A630}"/>
              </a:ext>
            </a:extLst>
          </p:cNvPr>
          <p:cNvSpPr txBox="1"/>
          <p:nvPr/>
        </p:nvSpPr>
        <p:spPr>
          <a:xfrm>
            <a:off x="7477370" y="3222448"/>
            <a:ext cx="698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Wrong way driver</a:t>
            </a:r>
          </a:p>
        </p:txBody>
      </p:sp>
      <p:pic>
        <p:nvPicPr>
          <p:cNvPr id="110" name="Graphic 109" descr="Cloud With Lightning And Rain with solid fill">
            <a:hlinkClick r:id="rId22" action="ppaction://hlinksldjump"/>
            <a:extLst>
              <a:ext uri="{FF2B5EF4-FFF2-40B4-BE49-F238E27FC236}">
                <a16:creationId xmlns:a16="http://schemas.microsoft.com/office/drawing/2014/main" id="{4B45A039-F5AE-6164-98D0-A624947275C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634719" y="3481428"/>
            <a:ext cx="308644" cy="308644"/>
          </a:xfrm>
          <a:prstGeom prst="rect">
            <a:avLst/>
          </a:prstGeom>
        </p:spPr>
      </p:pic>
      <p:sp>
        <p:nvSpPr>
          <p:cNvPr id="115" name="Diamond 114">
            <a:hlinkClick r:id="rId22" action="ppaction://hlinksldjump"/>
            <a:extLst>
              <a:ext uri="{FF2B5EF4-FFF2-40B4-BE49-F238E27FC236}">
                <a16:creationId xmlns:a16="http://schemas.microsoft.com/office/drawing/2014/main" id="{E90FDBFC-B6FF-B45F-270D-5D8EAC39A68D}"/>
              </a:ext>
            </a:extLst>
          </p:cNvPr>
          <p:cNvSpPr/>
          <p:nvPr/>
        </p:nvSpPr>
        <p:spPr>
          <a:xfrm>
            <a:off x="10862626" y="3530679"/>
            <a:ext cx="210142" cy="210142"/>
          </a:xfrm>
          <a:prstGeom prst="diamond">
            <a:avLst/>
          </a:prstGeom>
          <a:solidFill>
            <a:srgbClr val="24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BC3387B-BF12-BA8D-F49F-38BFCED19E15}"/>
              </a:ext>
            </a:extLst>
          </p:cNvPr>
          <p:cNvCxnSpPr>
            <a:cxnSpLocks/>
          </p:cNvCxnSpPr>
          <p:nvPr/>
        </p:nvCxnSpPr>
        <p:spPr>
          <a:xfrm>
            <a:off x="6943363" y="3635750"/>
            <a:ext cx="1516943" cy="0"/>
          </a:xfrm>
          <a:prstGeom prst="line">
            <a:avLst/>
          </a:prstGeom>
          <a:ln>
            <a:solidFill>
              <a:srgbClr val="243C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Diamond 161">
            <a:hlinkClick r:id="rId22" action="ppaction://hlinksldjump"/>
            <a:extLst>
              <a:ext uri="{FF2B5EF4-FFF2-40B4-BE49-F238E27FC236}">
                <a16:creationId xmlns:a16="http://schemas.microsoft.com/office/drawing/2014/main" id="{6C6C2409-3550-6474-1F78-BE2F07F74355}"/>
              </a:ext>
            </a:extLst>
          </p:cNvPr>
          <p:cNvSpPr/>
          <p:nvPr/>
        </p:nvSpPr>
        <p:spPr>
          <a:xfrm>
            <a:off x="8111731" y="3295672"/>
            <a:ext cx="213378" cy="213378"/>
          </a:xfrm>
          <a:prstGeom prst="diamond">
            <a:avLst/>
          </a:prstGeom>
          <a:solidFill>
            <a:srgbClr val="24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5140B135-6EEA-0B58-60BA-B797889B755F}"/>
              </a:ext>
            </a:extLst>
          </p:cNvPr>
          <p:cNvCxnSpPr>
            <a:cxnSpLocks/>
          </p:cNvCxnSpPr>
          <p:nvPr/>
        </p:nvCxnSpPr>
        <p:spPr>
          <a:xfrm>
            <a:off x="8365333" y="3402361"/>
            <a:ext cx="111628" cy="0"/>
          </a:xfrm>
          <a:prstGeom prst="line">
            <a:avLst/>
          </a:prstGeom>
          <a:ln>
            <a:solidFill>
              <a:srgbClr val="243C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0F8846BE-E31B-BEB7-866A-7D4FA755B884}"/>
              </a:ext>
            </a:extLst>
          </p:cNvPr>
          <p:cNvGrpSpPr/>
          <p:nvPr/>
        </p:nvGrpSpPr>
        <p:grpSpPr>
          <a:xfrm>
            <a:off x="10571654" y="3294687"/>
            <a:ext cx="210142" cy="210142"/>
            <a:chOff x="10325146" y="3365377"/>
            <a:chExt cx="210142" cy="210142"/>
          </a:xfrm>
        </p:grpSpPr>
        <p:sp>
          <p:nvSpPr>
            <p:cNvPr id="176" name="Diamond 175">
              <a:extLst>
                <a:ext uri="{FF2B5EF4-FFF2-40B4-BE49-F238E27FC236}">
                  <a16:creationId xmlns:a16="http://schemas.microsoft.com/office/drawing/2014/main" id="{6B87BB4D-D86E-6B90-3326-877D0711B5BF}"/>
                </a:ext>
              </a:extLst>
            </p:cNvPr>
            <p:cNvSpPr/>
            <p:nvPr/>
          </p:nvSpPr>
          <p:spPr>
            <a:xfrm>
              <a:off x="10325146" y="3365377"/>
              <a:ext cx="210142" cy="210142"/>
            </a:xfrm>
            <a:prstGeom prst="diamond">
              <a:avLst/>
            </a:prstGeom>
            <a:solidFill>
              <a:srgbClr val="243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7" name="Graphic 176" descr="Car Mechanic with solid fill">
              <a:hlinkClick r:id="rId22" action="ppaction://hlinksldjump"/>
              <a:extLst>
                <a:ext uri="{FF2B5EF4-FFF2-40B4-BE49-F238E27FC236}">
                  <a16:creationId xmlns:a16="http://schemas.microsoft.com/office/drawing/2014/main" id="{D5CE212D-1606-52CC-AEF6-3CEC484869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l="10000" t="27788" r="10000"/>
            <a:stretch/>
          </p:blipFill>
          <p:spPr>
            <a:xfrm rot="13388204">
              <a:off x="10381508" y="3425026"/>
              <a:ext cx="97419" cy="90845"/>
            </a:xfrm>
            <a:prstGeom prst="rect">
              <a:avLst/>
            </a:prstGeom>
          </p:spPr>
        </p:pic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18F9DF04-CB8F-984A-1399-752F39AC493D}"/>
              </a:ext>
            </a:extLst>
          </p:cNvPr>
          <p:cNvSpPr txBox="1"/>
          <p:nvPr/>
        </p:nvSpPr>
        <p:spPr>
          <a:xfrm>
            <a:off x="6018522" y="3466473"/>
            <a:ext cx="698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 w/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gusty winds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B8CC807-7F59-FF19-F74B-6AC66ADC19F9}"/>
              </a:ext>
            </a:extLst>
          </p:cNvPr>
          <p:cNvCxnSpPr>
            <a:cxnSpLocks/>
          </p:cNvCxnSpPr>
          <p:nvPr/>
        </p:nvCxnSpPr>
        <p:spPr>
          <a:xfrm>
            <a:off x="10833742" y="3399758"/>
            <a:ext cx="1191169" cy="0"/>
          </a:xfrm>
          <a:prstGeom prst="line">
            <a:avLst/>
          </a:prstGeom>
          <a:ln>
            <a:solidFill>
              <a:srgbClr val="243C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225EBA30-D38F-7F1F-88A4-34012BE3487B}"/>
              </a:ext>
            </a:extLst>
          </p:cNvPr>
          <p:cNvCxnSpPr>
            <a:cxnSpLocks/>
          </p:cNvCxnSpPr>
          <p:nvPr/>
        </p:nvCxnSpPr>
        <p:spPr>
          <a:xfrm>
            <a:off x="11105791" y="3635750"/>
            <a:ext cx="76107" cy="0"/>
          </a:xfrm>
          <a:prstGeom prst="line">
            <a:avLst/>
          </a:prstGeom>
          <a:ln>
            <a:solidFill>
              <a:srgbClr val="243C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9611984C-112A-454A-9A35-693F34A4ADE2}"/>
              </a:ext>
            </a:extLst>
          </p:cNvPr>
          <p:cNvSpPr txBox="1"/>
          <p:nvPr/>
        </p:nvSpPr>
        <p:spPr>
          <a:xfrm>
            <a:off x="10184169" y="3284521"/>
            <a:ext cx="429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Crash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57D0846-E365-4E71-88F1-2087A2DD3CA3}"/>
              </a:ext>
            </a:extLst>
          </p:cNvPr>
          <p:cNvSpPr txBox="1"/>
          <p:nvPr/>
        </p:nvSpPr>
        <p:spPr>
          <a:xfrm>
            <a:off x="10333225" y="3466473"/>
            <a:ext cx="595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Disabled Vehicle</a:t>
            </a:r>
          </a:p>
        </p:txBody>
      </p:sp>
      <p:pic>
        <p:nvPicPr>
          <p:cNvPr id="1029" name="Graphic 1028" descr="Car Mechanic with solid fill">
            <a:extLst>
              <a:ext uri="{FF2B5EF4-FFF2-40B4-BE49-F238E27FC236}">
                <a16:creationId xmlns:a16="http://schemas.microsoft.com/office/drawing/2014/main" id="{8B561C1A-BB5E-3647-429B-76AEBE31258D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10000" t="27788" r="10000"/>
          <a:stretch/>
        </p:blipFill>
        <p:spPr>
          <a:xfrm>
            <a:off x="4963480" y="3261889"/>
            <a:ext cx="165491" cy="154322"/>
          </a:xfrm>
          <a:prstGeom prst="rect">
            <a:avLst/>
          </a:prstGeom>
        </p:spPr>
      </p:pic>
      <p:pic>
        <p:nvPicPr>
          <p:cNvPr id="1043" name="Graphic 1042" descr="Car Mechanic with solid fill">
            <a:extLst>
              <a:ext uri="{FF2B5EF4-FFF2-40B4-BE49-F238E27FC236}">
                <a16:creationId xmlns:a16="http://schemas.microsoft.com/office/drawing/2014/main" id="{20648238-2E68-9124-077C-F260C5C2102F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10000" t="27788" r="10000"/>
          <a:stretch/>
        </p:blipFill>
        <p:spPr>
          <a:xfrm>
            <a:off x="4904869" y="3307970"/>
            <a:ext cx="165491" cy="154322"/>
          </a:xfrm>
          <a:prstGeom prst="rect">
            <a:avLst/>
          </a:prstGeom>
        </p:spPr>
      </p:pic>
      <p:pic>
        <p:nvPicPr>
          <p:cNvPr id="1044" name="Graphic 1043" descr="Car Mechanic with solid fill">
            <a:hlinkClick r:id="rId22" action="ppaction://hlinksldjump"/>
            <a:extLst>
              <a:ext uri="{FF2B5EF4-FFF2-40B4-BE49-F238E27FC236}">
                <a16:creationId xmlns:a16="http://schemas.microsoft.com/office/drawing/2014/main" id="{62D71123-8003-0281-91BE-5C1E0E6AFBC1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 l="10000" t="27788" r="10000"/>
          <a:stretch/>
        </p:blipFill>
        <p:spPr>
          <a:xfrm>
            <a:off x="4966322" y="3354051"/>
            <a:ext cx="165491" cy="154322"/>
          </a:xfrm>
          <a:prstGeom prst="rect">
            <a:avLst/>
          </a:prstGeom>
        </p:spPr>
      </p:pic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17ED7CF6-0879-6A53-70B8-C9AF041C27AA}"/>
              </a:ext>
            </a:extLst>
          </p:cNvPr>
          <p:cNvCxnSpPr>
            <a:cxnSpLocks/>
          </p:cNvCxnSpPr>
          <p:nvPr/>
        </p:nvCxnSpPr>
        <p:spPr>
          <a:xfrm>
            <a:off x="5157575" y="3377944"/>
            <a:ext cx="811146" cy="0"/>
          </a:xfrm>
          <a:prstGeom prst="line">
            <a:avLst/>
          </a:prstGeom>
          <a:ln>
            <a:solidFill>
              <a:srgbClr val="7F97D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Graphic 1045" descr="Car Mechanic with solid fill">
            <a:extLst>
              <a:ext uri="{FF2B5EF4-FFF2-40B4-BE49-F238E27FC236}">
                <a16:creationId xmlns:a16="http://schemas.microsoft.com/office/drawing/2014/main" id="{A1A3B753-CE81-331A-F285-2B243108E7F2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 l="10000" t="27788" r="10000"/>
          <a:stretch/>
        </p:blipFill>
        <p:spPr>
          <a:xfrm>
            <a:off x="5154292" y="3516057"/>
            <a:ext cx="165491" cy="154322"/>
          </a:xfrm>
          <a:prstGeom prst="rect">
            <a:avLst/>
          </a:prstGeom>
        </p:spPr>
      </p:pic>
      <p:pic>
        <p:nvPicPr>
          <p:cNvPr id="1047" name="Graphic 1046" descr="Car Mechanic with solid fill">
            <a:extLst>
              <a:ext uri="{FF2B5EF4-FFF2-40B4-BE49-F238E27FC236}">
                <a16:creationId xmlns:a16="http://schemas.microsoft.com/office/drawing/2014/main" id="{2D6ECB56-CB61-DCF9-D805-D7BB70C599B2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 l="10000" t="27788" r="10000"/>
          <a:stretch/>
        </p:blipFill>
        <p:spPr>
          <a:xfrm>
            <a:off x="5095681" y="3562138"/>
            <a:ext cx="165491" cy="154322"/>
          </a:xfrm>
          <a:prstGeom prst="rect">
            <a:avLst/>
          </a:prstGeom>
        </p:spPr>
      </p:pic>
      <p:pic>
        <p:nvPicPr>
          <p:cNvPr id="1048" name="Graphic 1047" descr="Car Mechanic with solid fill">
            <a:hlinkClick r:id="rId22" action="ppaction://hlinksldjump"/>
            <a:extLst>
              <a:ext uri="{FF2B5EF4-FFF2-40B4-BE49-F238E27FC236}">
                <a16:creationId xmlns:a16="http://schemas.microsoft.com/office/drawing/2014/main" id="{2C2A3D5A-FF9E-A74D-F9AF-38FFBF925AF6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 l="10000" t="27788" r="10000"/>
          <a:stretch/>
        </p:blipFill>
        <p:spPr>
          <a:xfrm>
            <a:off x="5157134" y="3608217"/>
            <a:ext cx="165491" cy="154322"/>
          </a:xfrm>
          <a:prstGeom prst="rect">
            <a:avLst/>
          </a:prstGeom>
        </p:spPr>
      </p:pic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43C64537-5ED5-98FE-D6FE-1989EC635B75}"/>
              </a:ext>
            </a:extLst>
          </p:cNvPr>
          <p:cNvCxnSpPr>
            <a:cxnSpLocks/>
          </p:cNvCxnSpPr>
          <p:nvPr/>
        </p:nvCxnSpPr>
        <p:spPr>
          <a:xfrm>
            <a:off x="5352269" y="3639298"/>
            <a:ext cx="281505" cy="0"/>
          </a:xfrm>
          <a:prstGeom prst="line">
            <a:avLst/>
          </a:prstGeom>
          <a:ln>
            <a:solidFill>
              <a:srgbClr val="243C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EE2A17CB-70FB-A40D-34AD-3F1F47AD545A}"/>
              </a:ext>
            </a:extLst>
          </p:cNvPr>
          <p:cNvGrpSpPr/>
          <p:nvPr/>
        </p:nvGrpSpPr>
        <p:grpSpPr>
          <a:xfrm>
            <a:off x="1416660" y="768246"/>
            <a:ext cx="2618540" cy="5948088"/>
            <a:chOff x="1543895" y="768246"/>
            <a:chExt cx="2618540" cy="5948088"/>
          </a:xfrm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5A15B97A-49D9-737A-04D6-DEFE3176D3A6}"/>
                </a:ext>
              </a:extLst>
            </p:cNvPr>
            <p:cNvGrpSpPr/>
            <p:nvPr/>
          </p:nvGrpSpPr>
          <p:grpSpPr>
            <a:xfrm>
              <a:off x="1656482" y="1940409"/>
              <a:ext cx="2297278" cy="1689490"/>
              <a:chOff x="94161" y="1938966"/>
              <a:chExt cx="2297278" cy="1689490"/>
            </a:xfrm>
          </p:grpSpPr>
          <p:pic>
            <p:nvPicPr>
              <p:cNvPr id="1065" name="Picture 8">
                <a:extLst>
                  <a:ext uri="{FF2B5EF4-FFF2-40B4-BE49-F238E27FC236}">
                    <a16:creationId xmlns:a16="http://schemas.microsoft.com/office/drawing/2014/main" id="{D915925D-DB99-E3EE-302E-4B187AAA78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241" y="2673450"/>
                <a:ext cx="228076" cy="225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1" name="Group 1060">
                <a:extLst>
                  <a:ext uri="{FF2B5EF4-FFF2-40B4-BE49-F238E27FC236}">
                    <a16:creationId xmlns:a16="http://schemas.microsoft.com/office/drawing/2014/main" id="{C41E9A5B-1343-7EE4-66D6-5D4D3ED2DCB6}"/>
                  </a:ext>
                </a:extLst>
              </p:cNvPr>
              <p:cNvGrpSpPr/>
              <p:nvPr/>
            </p:nvGrpSpPr>
            <p:grpSpPr>
              <a:xfrm>
                <a:off x="94161" y="1938966"/>
                <a:ext cx="2297278" cy="1689490"/>
                <a:chOff x="58672" y="1953378"/>
                <a:chExt cx="2297278" cy="1689490"/>
              </a:xfrm>
            </p:grpSpPr>
            <p:cxnSp>
              <p:nvCxnSpPr>
                <p:cNvPr id="1062" name="Straight Connector 1061">
                  <a:extLst>
                    <a:ext uri="{FF2B5EF4-FFF2-40B4-BE49-F238E27FC236}">
                      <a16:creationId xmlns:a16="http://schemas.microsoft.com/office/drawing/2014/main" id="{0E9CCF5B-03B3-A96F-A26D-199190A85C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72" y="1953378"/>
                  <a:ext cx="22972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3" name="Straight Connector 1062">
                  <a:extLst>
                    <a:ext uri="{FF2B5EF4-FFF2-40B4-BE49-F238E27FC236}">
                      <a16:creationId xmlns:a16="http://schemas.microsoft.com/office/drawing/2014/main" id="{68BC016B-BFF2-3C74-AD90-7692C9CC85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72" y="3642868"/>
                  <a:ext cx="22972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AEDE8B1-D74D-7088-FC4A-A97520C122BD}"/>
                </a:ext>
              </a:extLst>
            </p:cNvPr>
            <p:cNvSpPr txBox="1"/>
            <p:nvPr/>
          </p:nvSpPr>
          <p:spPr>
            <a:xfrm>
              <a:off x="1543895" y="768246"/>
              <a:ext cx="208846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 Zone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Details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6EF9AEE-5F3A-47A7-2394-C07B2CC889FB}"/>
                </a:ext>
              </a:extLst>
            </p:cNvPr>
            <p:cNvSpPr txBox="1"/>
            <p:nvPr/>
          </p:nvSpPr>
          <p:spPr>
            <a:xfrm>
              <a:off x="1583203" y="3649931"/>
              <a:ext cx="2579232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Operation: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 lanes are open (3 thru lanes &amp; 1 aux lane) in both directions.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Hours of Operation: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Typical are 8am to 5pm, night work between 9pm and 6am.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Police  Enforcement: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During lane closures are present before lane is closed and shortly after it is open.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Posted WZ speed: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65mph during Lane closure operations.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B5142A5-0AD6-EECC-166B-AB362DA65F7C}"/>
                </a:ext>
              </a:extLst>
            </p:cNvPr>
            <p:cNvSpPr txBox="1"/>
            <p:nvPr/>
          </p:nvSpPr>
          <p:spPr>
            <a:xfrm>
              <a:off x="1583202" y="1097564"/>
              <a:ext cx="2446097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Limits: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Approx. 1.5 mi  from Colonial Blvd to SR 82/Dr. Martin Luther King Jr. Blvd.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Lane Status: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Construction is not closing any lanes on I-75 except at nighttime.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Counter Measures: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Barrels, arrow boards.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8D2E236-7CD9-4D46-78A1-2E6A6AB563A0}"/>
                </a:ext>
              </a:extLst>
            </p:cNvPr>
            <p:cNvCxnSpPr>
              <a:cxnSpLocks/>
            </p:cNvCxnSpPr>
            <p:nvPr/>
          </p:nvCxnSpPr>
          <p:spPr>
            <a:xfrm>
              <a:off x="1661991" y="4824063"/>
              <a:ext cx="229727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C05AA4A-E4F8-587D-FF79-38789E7C1023}"/>
                </a:ext>
              </a:extLst>
            </p:cNvPr>
            <p:cNvSpPr txBox="1"/>
            <p:nvPr/>
          </p:nvSpPr>
          <p:spPr>
            <a:xfrm>
              <a:off x="1583202" y="4826192"/>
              <a:ext cx="23837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Possible Contributing Impacts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event detail, hover over icons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shown below the speed drop chart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BC10FAB-2F3B-DC84-37BC-60E1DA8139C5}"/>
                </a:ext>
              </a:extLst>
            </p:cNvPr>
            <p:cNvSpPr txBox="1"/>
            <p:nvPr/>
          </p:nvSpPr>
          <p:spPr>
            <a:xfrm>
              <a:off x="2318202" y="5426197"/>
              <a:ext cx="15190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Events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congestion; 3 Incidents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318B712-4FDF-11C0-DF23-3270CD5493AA}"/>
                </a:ext>
              </a:extLst>
            </p:cNvPr>
            <p:cNvSpPr txBox="1"/>
            <p:nvPr/>
          </p:nvSpPr>
          <p:spPr>
            <a:xfrm>
              <a:off x="2318202" y="5851703"/>
              <a:ext cx="15190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Weather Event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Rain, wind</a:t>
              </a:r>
            </a:p>
          </p:txBody>
        </p:sp>
        <p:pic>
          <p:nvPicPr>
            <p:cNvPr id="95" name="Graphic 94" descr="Cloud With Lightning And Rain with solid fill">
              <a:extLst>
                <a:ext uri="{FF2B5EF4-FFF2-40B4-BE49-F238E27FC236}">
                  <a16:creationId xmlns:a16="http://schemas.microsoft.com/office/drawing/2014/main" id="{E84E74CF-D064-B03E-0EF3-87C606555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765071" y="5853831"/>
              <a:ext cx="426630" cy="426630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073EDDD-1EF8-AE06-A9A9-41D3144E6137}"/>
                </a:ext>
              </a:extLst>
            </p:cNvPr>
            <p:cNvSpPr txBox="1"/>
            <p:nvPr/>
          </p:nvSpPr>
          <p:spPr>
            <a:xfrm>
              <a:off x="2318202" y="6285447"/>
              <a:ext cx="15739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Holiday/Special Event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None </a:t>
              </a:r>
            </a:p>
          </p:txBody>
        </p:sp>
        <p:pic>
          <p:nvPicPr>
            <p:cNvPr id="105" name="Graphic 104" descr="Monthly calendar with solid fill">
              <a:extLst>
                <a:ext uri="{FF2B5EF4-FFF2-40B4-BE49-F238E27FC236}">
                  <a16:creationId xmlns:a16="http://schemas.microsoft.com/office/drawing/2014/main" id="{CE548249-50DB-3E4E-B364-F12371992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1798021" y="6320525"/>
              <a:ext cx="360731" cy="36073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5EFF325-B2E6-B506-F421-8A2C2FC1BA51}"/>
                </a:ext>
              </a:extLst>
            </p:cNvPr>
            <p:cNvGrpSpPr/>
            <p:nvPr/>
          </p:nvGrpSpPr>
          <p:grpSpPr>
            <a:xfrm>
              <a:off x="1691542" y="5493614"/>
              <a:ext cx="573688" cy="294946"/>
              <a:chOff x="116322" y="5493614"/>
              <a:chExt cx="573688" cy="294946"/>
            </a:xfrm>
          </p:grpSpPr>
          <p:sp>
            <p:nvSpPr>
              <p:cNvPr id="91" name="Diamond 90">
                <a:extLst>
                  <a:ext uri="{FF2B5EF4-FFF2-40B4-BE49-F238E27FC236}">
                    <a16:creationId xmlns:a16="http://schemas.microsoft.com/office/drawing/2014/main" id="{F0205EF4-B2AB-E207-B094-6AC2E046F02A}"/>
                  </a:ext>
                </a:extLst>
              </p:cNvPr>
              <p:cNvSpPr/>
              <p:nvPr/>
            </p:nvSpPr>
            <p:spPr>
              <a:xfrm>
                <a:off x="395064" y="5493614"/>
                <a:ext cx="294946" cy="294946"/>
              </a:xfrm>
              <a:prstGeom prst="diamond">
                <a:avLst/>
              </a:prstGeom>
              <a:solidFill>
                <a:srgbClr val="243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74483E3-A779-CF49-BE0E-3E1C6AA11935}"/>
                  </a:ext>
                </a:extLst>
              </p:cNvPr>
              <p:cNvGrpSpPr/>
              <p:nvPr/>
            </p:nvGrpSpPr>
            <p:grpSpPr>
              <a:xfrm>
                <a:off x="116322" y="5496090"/>
                <a:ext cx="267008" cy="289995"/>
                <a:chOff x="3853035" y="5126033"/>
                <a:chExt cx="226944" cy="246482"/>
              </a:xfrm>
            </p:grpSpPr>
            <p:pic>
              <p:nvPicPr>
                <p:cNvPr id="13" name="Graphic 12" descr="Car Mechanic with solid fill">
                  <a:extLst>
                    <a:ext uri="{FF2B5EF4-FFF2-40B4-BE49-F238E27FC236}">
                      <a16:creationId xmlns:a16="http://schemas.microsoft.com/office/drawing/2014/main" id="{5770E850-329C-DD35-3351-21A2E7D61F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4"/>
                    </a:ext>
                  </a:extLst>
                </a:blip>
                <a:srcRect l="10000" t="27788" r="10000"/>
                <a:stretch/>
              </p:blipFill>
              <p:spPr>
                <a:xfrm>
                  <a:off x="3911646" y="5126033"/>
                  <a:ext cx="165491" cy="154322"/>
                </a:xfrm>
                <a:prstGeom prst="rect">
                  <a:avLst/>
                </a:prstGeom>
              </p:spPr>
            </p:pic>
            <p:pic>
              <p:nvPicPr>
                <p:cNvPr id="17" name="Graphic 16" descr="Car Mechanic with solid fill">
                  <a:extLst>
                    <a:ext uri="{FF2B5EF4-FFF2-40B4-BE49-F238E27FC236}">
                      <a16:creationId xmlns:a16="http://schemas.microsoft.com/office/drawing/2014/main" id="{A6D30C98-433C-7796-A183-DC6BBADC86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6"/>
                    </a:ext>
                  </a:extLst>
                </a:blip>
                <a:srcRect l="10000" t="27788" r="10000"/>
                <a:stretch/>
              </p:blipFill>
              <p:spPr>
                <a:xfrm>
                  <a:off x="3853035" y="5172114"/>
                  <a:ext cx="165491" cy="154322"/>
                </a:xfrm>
                <a:prstGeom prst="rect">
                  <a:avLst/>
                </a:prstGeom>
              </p:spPr>
            </p:pic>
            <p:pic>
              <p:nvPicPr>
                <p:cNvPr id="18" name="Graphic 17" descr="Car Mechanic with solid fill">
                  <a:hlinkClick r:id="rId22" action="ppaction://hlinksldjump"/>
                  <a:extLst>
                    <a:ext uri="{FF2B5EF4-FFF2-40B4-BE49-F238E27FC236}">
                      <a16:creationId xmlns:a16="http://schemas.microsoft.com/office/drawing/2014/main" id="{D7A16311-6359-6E66-6C71-60AF6F9572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8"/>
                    </a:ext>
                  </a:extLst>
                </a:blip>
                <a:srcRect l="10000" t="27788" r="10000"/>
                <a:stretch/>
              </p:blipFill>
              <p:spPr>
                <a:xfrm>
                  <a:off x="3914488" y="5218193"/>
                  <a:ext cx="165491" cy="15432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66" name="Picture 8">
              <a:extLst>
                <a:ext uri="{FF2B5EF4-FFF2-40B4-BE49-F238E27FC236}">
                  <a16:creationId xmlns:a16="http://schemas.microsoft.com/office/drawing/2014/main" id="{72D51FCF-AB01-56F6-F679-0F0A59DDA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561" y="2677003"/>
              <a:ext cx="228076" cy="225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157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350DA58A-3FE8-E817-DD40-BEB867377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14928" r="1695" b="4403"/>
          <a:stretch/>
        </p:blipFill>
        <p:spPr bwMode="auto">
          <a:xfrm>
            <a:off x="4004141" y="1037328"/>
            <a:ext cx="7929683" cy="238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D3358CF7-6DE0-31F6-DBAF-0B20C383B0D3}"/>
              </a:ext>
            </a:extLst>
          </p:cNvPr>
          <p:cNvSpPr txBox="1"/>
          <p:nvPr/>
        </p:nvSpPr>
        <p:spPr>
          <a:xfrm>
            <a:off x="7983" y="3723237"/>
            <a:ext cx="2482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Lanes Open.  3 Thru lanes each direction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Hours of Operation: 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ypical are 8am to 5pm, night work between 9pm and 6am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Police  Enforcement: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During lane closures are present before lane is closed and shortly after it is open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Posted WZ speed: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 mph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FFF0084-1251-89DF-3E2B-C5C64BE952FC}"/>
              </a:ext>
            </a:extLst>
          </p:cNvPr>
          <p:cNvSpPr txBox="1"/>
          <p:nvPr/>
        </p:nvSpPr>
        <p:spPr>
          <a:xfrm>
            <a:off x="7982" y="1091331"/>
            <a:ext cx="24544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Limits: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1.6 mi from just west of Colonial Gardens Cir to just east of Dynasty Dr I-75/SR 884 interchange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Lane Status: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lane closures during daytime operations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 Measures: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Barrels, arrow boards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418D040C-4006-88CE-3FBB-233970BEC079}"/>
              </a:ext>
            </a:extLst>
          </p:cNvPr>
          <p:cNvCxnSpPr>
            <a:cxnSpLocks/>
          </p:cNvCxnSpPr>
          <p:nvPr/>
        </p:nvCxnSpPr>
        <p:spPr>
          <a:xfrm>
            <a:off x="79382" y="4814788"/>
            <a:ext cx="22972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5F2F22E-4F42-C28F-F347-0C9CF35D473C}"/>
              </a:ext>
            </a:extLst>
          </p:cNvPr>
          <p:cNvSpPr/>
          <p:nvPr/>
        </p:nvSpPr>
        <p:spPr>
          <a:xfrm>
            <a:off x="7534664" y="4232203"/>
            <a:ext cx="1864368" cy="2556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E2041CB-4CB6-686E-6FC9-B561025E82D5}"/>
              </a:ext>
            </a:extLst>
          </p:cNvPr>
          <p:cNvSpPr txBox="1"/>
          <p:nvPr/>
        </p:nvSpPr>
        <p:spPr>
          <a:xfrm>
            <a:off x="7553713" y="4925860"/>
            <a:ext cx="4496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8DDDEFF-1AD0-C583-CA6C-5CCF57705893}"/>
              </a:ext>
            </a:extLst>
          </p:cNvPr>
          <p:cNvGrpSpPr/>
          <p:nvPr/>
        </p:nvGrpSpPr>
        <p:grpSpPr>
          <a:xfrm rot="16200000">
            <a:off x="7766194" y="4740301"/>
            <a:ext cx="100046" cy="332178"/>
            <a:chOff x="4527701" y="5603518"/>
            <a:chExt cx="100053" cy="332178"/>
          </a:xfrm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373BB1E9-2623-404A-0277-ECB530DA203C}"/>
                </a:ext>
              </a:extLst>
            </p:cNvPr>
            <p:cNvSpPr/>
            <p:nvPr/>
          </p:nvSpPr>
          <p:spPr>
            <a:xfrm>
              <a:off x="4554867" y="5603518"/>
              <a:ext cx="45722" cy="282901"/>
            </a:xfrm>
            <a:prstGeom prst="roundRect">
              <a:avLst>
                <a:gd name="adj" fmla="val 18232"/>
              </a:avLst>
            </a:prstGeom>
            <a:solidFill>
              <a:srgbClr val="54A9DD"/>
            </a:solidFill>
            <a:ln>
              <a:solidFill>
                <a:srgbClr val="2E70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43E40B00-351F-AFCE-5128-380C1B72129F}"/>
                </a:ext>
              </a:extLst>
            </p:cNvPr>
            <p:cNvSpPr/>
            <p:nvPr/>
          </p:nvSpPr>
          <p:spPr>
            <a:xfrm>
              <a:off x="4527701" y="5835643"/>
              <a:ext cx="100053" cy="100053"/>
            </a:xfrm>
            <a:prstGeom prst="ellipse">
              <a:avLst/>
            </a:prstGeom>
            <a:solidFill>
              <a:srgbClr val="54A9DD"/>
            </a:solidFill>
            <a:ln>
              <a:solidFill>
                <a:srgbClr val="2E70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D728529-F78C-9351-5D31-10FC3B370ECC}"/>
              </a:ext>
            </a:extLst>
          </p:cNvPr>
          <p:cNvCxnSpPr>
            <a:cxnSpLocks/>
          </p:cNvCxnSpPr>
          <p:nvPr/>
        </p:nvCxnSpPr>
        <p:spPr>
          <a:xfrm>
            <a:off x="7125327" y="4231069"/>
            <a:ext cx="10675" cy="25501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A3E6F83-1546-E515-DC91-CC6976ADCC4B}"/>
              </a:ext>
            </a:extLst>
          </p:cNvPr>
          <p:cNvGrpSpPr/>
          <p:nvPr/>
        </p:nvGrpSpPr>
        <p:grpSpPr>
          <a:xfrm>
            <a:off x="4395934" y="4233344"/>
            <a:ext cx="2288951" cy="1095515"/>
            <a:chOff x="6419299" y="3994169"/>
            <a:chExt cx="2288951" cy="1095515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FE57921-DA92-D949-0083-AE3DD2D34E1B}"/>
                </a:ext>
              </a:extLst>
            </p:cNvPr>
            <p:cNvSpPr/>
            <p:nvPr/>
          </p:nvSpPr>
          <p:spPr>
            <a:xfrm>
              <a:off x="6419299" y="3994169"/>
              <a:ext cx="2288951" cy="109551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E5178B2-B931-C2DB-DECC-F0F41B64EC8A}"/>
                </a:ext>
              </a:extLst>
            </p:cNvPr>
            <p:cNvSpPr txBox="1"/>
            <p:nvPr/>
          </p:nvSpPr>
          <p:spPr>
            <a:xfrm>
              <a:off x="6704672" y="4127954"/>
              <a:ext cx="198114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Vehicle-hrs. of Delay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51CECB7-4D4B-6B01-9621-0E8327950708}"/>
                </a:ext>
              </a:extLst>
            </p:cNvPr>
            <p:cNvSpPr txBox="1"/>
            <p:nvPr/>
          </p:nvSpPr>
          <p:spPr>
            <a:xfrm>
              <a:off x="6667364" y="4362606"/>
              <a:ext cx="1792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173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(4pm to 5pm)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$5.2K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Total Cost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AF1D78A3-E0D8-1AD2-D675-F6AAFB8E08DE}"/>
                </a:ext>
              </a:extLst>
            </p:cNvPr>
            <p:cNvGrpSpPr/>
            <p:nvPr/>
          </p:nvGrpSpPr>
          <p:grpSpPr>
            <a:xfrm>
              <a:off x="6492640" y="4077298"/>
              <a:ext cx="366321" cy="366321"/>
              <a:chOff x="6439312" y="4036523"/>
              <a:chExt cx="451968" cy="451968"/>
            </a:xfrm>
          </p:grpSpPr>
          <p:pic>
            <p:nvPicPr>
              <p:cNvPr id="163" name="Graphic 162" descr="Hourglass 30% with solid fill">
                <a:extLst>
                  <a:ext uri="{FF2B5EF4-FFF2-40B4-BE49-F238E27FC236}">
                    <a16:creationId xmlns:a16="http://schemas.microsoft.com/office/drawing/2014/main" id="{322776A9-5B02-265C-D02F-ECD3EAAD1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439312" y="4036523"/>
                <a:ext cx="451968" cy="451968"/>
              </a:xfrm>
              <a:prstGeom prst="rect">
                <a:avLst/>
              </a:prstGeom>
            </p:spPr>
          </p:pic>
          <p:pic>
            <p:nvPicPr>
              <p:cNvPr id="164" name="Graphic 163" descr="Hourglass 30% with solid fill">
                <a:extLst>
                  <a:ext uri="{FF2B5EF4-FFF2-40B4-BE49-F238E27FC236}">
                    <a16:creationId xmlns:a16="http://schemas.microsoft.com/office/drawing/2014/main" id="{11E2AE83-E95F-1908-F4C0-AD0B95ACB4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37196" t="65916" r="37513" b="14645"/>
              <a:stretch/>
            </p:blipFill>
            <p:spPr>
              <a:xfrm>
                <a:off x="6571842" y="4279578"/>
                <a:ext cx="185576" cy="146790"/>
              </a:xfrm>
              <a:prstGeom prst="rect">
                <a:avLst/>
              </a:prstGeom>
            </p:spPr>
          </p:pic>
        </p:grp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E9EFEFB6-6FA3-8973-B17D-EB7E60BC93D2}"/>
              </a:ext>
            </a:extLst>
          </p:cNvPr>
          <p:cNvGrpSpPr/>
          <p:nvPr/>
        </p:nvGrpSpPr>
        <p:grpSpPr>
          <a:xfrm>
            <a:off x="4395934" y="5566860"/>
            <a:ext cx="2324790" cy="1109444"/>
            <a:chOff x="4988655" y="5669508"/>
            <a:chExt cx="2324790" cy="1109444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03DE0EE2-EB57-ABE0-C813-65A0A49E97FA}"/>
                </a:ext>
              </a:extLst>
            </p:cNvPr>
            <p:cNvSpPr/>
            <p:nvPr/>
          </p:nvSpPr>
          <p:spPr>
            <a:xfrm>
              <a:off x="4988655" y="5669508"/>
              <a:ext cx="2288951" cy="109551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CCF65F31-9C31-3376-BCC3-71E1B54A1074}"/>
                </a:ext>
              </a:extLst>
            </p:cNvPr>
            <p:cNvGrpSpPr/>
            <p:nvPr/>
          </p:nvGrpSpPr>
          <p:grpSpPr>
            <a:xfrm>
              <a:off x="4999610" y="6163399"/>
              <a:ext cx="2267041" cy="615553"/>
              <a:chOff x="4996306" y="6163399"/>
              <a:chExt cx="2267041" cy="615553"/>
            </a:xfrm>
          </p:grpSpPr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A08996C7-1745-4E3D-68B8-141083C0C521}"/>
                  </a:ext>
                </a:extLst>
              </p:cNvPr>
              <p:cNvSpPr txBox="1"/>
              <p:nvPr/>
            </p:nvSpPr>
            <p:spPr>
              <a:xfrm>
                <a:off x="6081455" y="6163399"/>
                <a:ext cx="118189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Eastbound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13.8min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@ 4:30 PM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5935C6CD-D90A-DE73-8752-EBB7ECDBA469}"/>
                  </a:ext>
                </a:extLst>
              </p:cNvPr>
              <p:cNvSpPr txBox="1"/>
              <p:nvPr/>
            </p:nvSpPr>
            <p:spPr>
              <a:xfrm>
                <a:off x="4996306" y="6163399"/>
                <a:ext cx="1226885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Westbound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22.0 min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@ 7:45 AM</a:t>
                </a:r>
              </a:p>
            </p:txBody>
          </p: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C5426F4-85BC-C8CB-CAE0-51B3AAC325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2323" y="6280858"/>
                <a:ext cx="0" cy="380635"/>
              </a:xfrm>
              <a:prstGeom prst="line">
                <a:avLst/>
              </a:prstGeom>
              <a:ln>
                <a:solidFill>
                  <a:srgbClr val="243C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A50C56CA-06C9-4ECD-DAE1-84E5945912FC}"/>
                </a:ext>
              </a:extLst>
            </p:cNvPr>
            <p:cNvGrpSpPr/>
            <p:nvPr/>
          </p:nvGrpSpPr>
          <p:grpSpPr>
            <a:xfrm>
              <a:off x="5049707" y="5726482"/>
              <a:ext cx="425287" cy="431102"/>
              <a:chOff x="9519292" y="3760505"/>
              <a:chExt cx="539363" cy="546738"/>
            </a:xfrm>
          </p:grpSpPr>
          <p:pic>
            <p:nvPicPr>
              <p:cNvPr id="1024" name="Graphic 1023" descr="Route (Two Pins With A Path) with solid fill">
                <a:extLst>
                  <a:ext uri="{FF2B5EF4-FFF2-40B4-BE49-F238E27FC236}">
                    <a16:creationId xmlns:a16="http://schemas.microsoft.com/office/drawing/2014/main" id="{D3964571-EF1A-3F8B-D9CD-72A5FFDD4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519292" y="3767880"/>
                <a:ext cx="539363" cy="539363"/>
              </a:xfrm>
              <a:prstGeom prst="rect">
                <a:avLst/>
              </a:prstGeom>
            </p:spPr>
          </p:pic>
          <p:pic>
            <p:nvPicPr>
              <p:cNvPr id="1025" name="Graphic 1024" descr="Route (Two Pins With A Path) with solid fill">
                <a:extLst>
                  <a:ext uri="{FF2B5EF4-FFF2-40B4-BE49-F238E27FC236}">
                    <a16:creationId xmlns:a16="http://schemas.microsoft.com/office/drawing/2014/main" id="{E8FA95C4-9168-AD05-5D2B-6FDB881B74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66321" r="7743" b="55161"/>
              <a:stretch/>
            </p:blipFill>
            <p:spPr>
              <a:xfrm>
                <a:off x="9875538" y="3760505"/>
                <a:ext cx="144761" cy="250267"/>
              </a:xfrm>
              <a:prstGeom prst="ellipse">
                <a:avLst/>
              </a:prstGeom>
            </p:spPr>
          </p:pic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F25970D-D47B-A143-C1C1-2C58223459EA}"/>
                </a:ext>
              </a:extLst>
            </p:cNvPr>
            <p:cNvSpPr txBox="1"/>
            <p:nvPr/>
          </p:nvSpPr>
          <p:spPr>
            <a:xfrm>
              <a:off x="5360103" y="5803293"/>
              <a:ext cx="19533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Slowest Travel Time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CB42405-7FBB-0132-1C3C-830BDCCF6321}"/>
              </a:ext>
            </a:extLst>
          </p:cNvPr>
          <p:cNvGrpSpPr/>
          <p:nvPr/>
        </p:nvGrpSpPr>
        <p:grpSpPr>
          <a:xfrm>
            <a:off x="9399032" y="4230877"/>
            <a:ext cx="2753486" cy="2548102"/>
            <a:chOff x="8332389" y="1450982"/>
            <a:chExt cx="3703872" cy="3440728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0B4B254A-0C83-A5FA-E178-D22ADB7C6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55434" t="46340" r="29430" b="8668"/>
            <a:stretch/>
          </p:blipFill>
          <p:spPr>
            <a:xfrm>
              <a:off x="8332389" y="1450982"/>
              <a:ext cx="3703872" cy="3440728"/>
            </a:xfrm>
            <a:prstGeom prst="rect">
              <a:avLst/>
            </a:prstGeom>
          </p:spPr>
        </p:pic>
        <p:pic>
          <p:nvPicPr>
            <p:cNvPr id="175" name="Picture 14">
              <a:extLst>
                <a:ext uri="{FF2B5EF4-FFF2-40B4-BE49-F238E27FC236}">
                  <a16:creationId xmlns:a16="http://schemas.microsoft.com/office/drawing/2014/main" id="{E393CCB4-46D0-6F0F-AB02-B06400251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2116" y="2100403"/>
              <a:ext cx="255462" cy="25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14">
              <a:extLst>
                <a:ext uri="{FF2B5EF4-FFF2-40B4-BE49-F238E27FC236}">
                  <a16:creationId xmlns:a16="http://schemas.microsoft.com/office/drawing/2014/main" id="{4C693EC1-0867-8241-7AED-09FCD7029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8789" y="3231294"/>
              <a:ext cx="255462" cy="25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B23731F-E808-6CD1-A421-EFB39D31E078}"/>
                </a:ext>
              </a:extLst>
            </p:cNvPr>
            <p:cNvCxnSpPr>
              <a:cxnSpLocks/>
              <a:endCxn id="140" idx="2"/>
            </p:cNvCxnSpPr>
            <p:nvPr/>
          </p:nvCxnSpPr>
          <p:spPr>
            <a:xfrm flipH="1" flipV="1">
              <a:off x="9368565" y="2398061"/>
              <a:ext cx="16478" cy="818639"/>
            </a:xfrm>
            <a:prstGeom prst="line">
              <a:avLst/>
            </a:prstGeom>
            <a:ln w="28575">
              <a:solidFill>
                <a:srgbClr val="4592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BCF450E8-9F5E-72F6-6781-700BDDB428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70855" y="2986277"/>
              <a:ext cx="36900" cy="953345"/>
            </a:xfrm>
            <a:prstGeom prst="line">
              <a:avLst/>
            </a:prstGeom>
            <a:ln w="28575">
              <a:solidFill>
                <a:srgbClr val="FFA9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2" descr="Florida State Road 884 - Wikipedia">
              <a:extLst>
                <a:ext uri="{FF2B5EF4-FFF2-40B4-BE49-F238E27FC236}">
                  <a16:creationId xmlns:a16="http://schemas.microsoft.com/office/drawing/2014/main" id="{C8ECD7E3-286A-6793-2829-D45E0DA4C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9462" y="2631920"/>
              <a:ext cx="228629" cy="182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2" descr="Florida State Road 884 - Wikipedia">
              <a:extLst>
                <a:ext uri="{FF2B5EF4-FFF2-40B4-BE49-F238E27FC236}">
                  <a16:creationId xmlns:a16="http://schemas.microsoft.com/office/drawing/2014/main" id="{052B38F3-E38E-801A-2FB4-B1CBCCC00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533" y="3317010"/>
              <a:ext cx="228629" cy="182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D01DC6BA-60DD-CAED-9DDB-EC9CDA46EAE7}"/>
                </a:ext>
              </a:extLst>
            </p:cNvPr>
            <p:cNvSpPr txBox="1"/>
            <p:nvPr/>
          </p:nvSpPr>
          <p:spPr>
            <a:xfrm>
              <a:off x="10493138" y="2878019"/>
              <a:ext cx="701276" cy="197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Colonial Blvd.</a:t>
              </a:r>
            </a:p>
          </p:txBody>
        </p:sp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140EA630-0302-3A04-2CF2-894DF97299D6}"/>
                </a:ext>
              </a:extLst>
            </p:cNvPr>
            <p:cNvSpPr txBox="1"/>
            <p:nvPr/>
          </p:nvSpPr>
          <p:spPr>
            <a:xfrm>
              <a:off x="8553995" y="3568999"/>
              <a:ext cx="701276" cy="197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Colonial Blvd.</a:t>
              </a:r>
            </a:p>
          </p:txBody>
        </p:sp>
      </p:grpSp>
      <p:sp>
        <p:nvSpPr>
          <p:cNvPr id="1038" name="TextBox 1037">
            <a:extLst>
              <a:ext uri="{FF2B5EF4-FFF2-40B4-BE49-F238E27FC236}">
                <a16:creationId xmlns:a16="http://schemas.microsoft.com/office/drawing/2014/main" id="{B41A238E-6E3F-2128-429C-3018A1E0F933}"/>
              </a:ext>
            </a:extLst>
          </p:cNvPr>
          <p:cNvSpPr txBox="1"/>
          <p:nvPr/>
        </p:nvSpPr>
        <p:spPr>
          <a:xfrm>
            <a:off x="7558914" y="6022127"/>
            <a:ext cx="4496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WB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02777-98DA-3B77-DAA5-97F1C3818581}"/>
              </a:ext>
            </a:extLst>
          </p:cNvPr>
          <p:cNvSpPr txBox="1"/>
          <p:nvPr/>
        </p:nvSpPr>
        <p:spPr>
          <a:xfrm>
            <a:off x="-31325" y="768246"/>
            <a:ext cx="2088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Zone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4CF7C6-772A-4C23-B6EF-C49957C29112}"/>
              </a:ext>
            </a:extLst>
          </p:cNvPr>
          <p:cNvGrpSpPr/>
          <p:nvPr/>
        </p:nvGrpSpPr>
        <p:grpSpPr>
          <a:xfrm rot="5400000" flipH="1">
            <a:off x="7743115" y="5833179"/>
            <a:ext cx="100046" cy="332178"/>
            <a:chOff x="4527701" y="5603518"/>
            <a:chExt cx="100053" cy="332178"/>
          </a:xfrm>
          <a:solidFill>
            <a:srgbClr val="FFA92E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B8AD5F9-B106-F3D7-7DFC-8758E806ECEB}"/>
                </a:ext>
              </a:extLst>
            </p:cNvPr>
            <p:cNvSpPr/>
            <p:nvPr/>
          </p:nvSpPr>
          <p:spPr>
            <a:xfrm>
              <a:off x="4554867" y="5603518"/>
              <a:ext cx="45722" cy="282901"/>
            </a:xfrm>
            <a:prstGeom prst="roundRect">
              <a:avLst>
                <a:gd name="adj" fmla="val 18232"/>
              </a:avLst>
            </a:prstGeom>
            <a:grpFill/>
            <a:ln>
              <a:solidFill>
                <a:srgbClr val="F69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2388DE-1D9D-838C-0BC6-2F3C2346B527}"/>
                </a:ext>
              </a:extLst>
            </p:cNvPr>
            <p:cNvSpPr/>
            <p:nvPr/>
          </p:nvSpPr>
          <p:spPr>
            <a:xfrm>
              <a:off x="4527701" y="5835643"/>
              <a:ext cx="100053" cy="100053"/>
            </a:xfrm>
            <a:prstGeom prst="ellipse">
              <a:avLst/>
            </a:prstGeom>
            <a:grpFill/>
            <a:ln>
              <a:solidFill>
                <a:srgbClr val="F69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3FA9F0-352E-C1BF-F43F-FA0D3F901248}"/>
              </a:ext>
            </a:extLst>
          </p:cNvPr>
          <p:cNvSpPr txBox="1"/>
          <p:nvPr/>
        </p:nvSpPr>
        <p:spPr>
          <a:xfrm>
            <a:off x="7982" y="4810599"/>
            <a:ext cx="2383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Contributing Impacts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(for event detail, hover over icons shown below the speed drop chart)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F00762-13A4-F8B8-023B-865EEE828C71}"/>
              </a:ext>
            </a:extLst>
          </p:cNvPr>
          <p:cNvSpPr/>
          <p:nvPr/>
        </p:nvSpPr>
        <p:spPr>
          <a:xfrm>
            <a:off x="8034276" y="4828104"/>
            <a:ext cx="1413829" cy="890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 queue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most likely a result of the traffic back ups due to the construction area, coupled with the tail end of back-ups from the crash and congestion from evening rush hour traffic.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95DA62-DB18-F9DA-0E6D-9D2CDDF5981A}"/>
              </a:ext>
            </a:extLst>
          </p:cNvPr>
          <p:cNvSpPr/>
          <p:nvPr/>
        </p:nvSpPr>
        <p:spPr>
          <a:xfrm>
            <a:off x="8034276" y="5957146"/>
            <a:ext cx="1389006" cy="714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W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queue wa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most likely due to the impact of the work zone area  lane closure, coupled with the tail end of normal morning rush hour traffic.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95BED43-D6B9-16C2-62C2-E7051F0B2CE2}"/>
              </a:ext>
            </a:extLst>
          </p:cNvPr>
          <p:cNvSpPr/>
          <p:nvPr/>
        </p:nvSpPr>
        <p:spPr>
          <a:xfrm>
            <a:off x="10638899" y="6069510"/>
            <a:ext cx="1444491" cy="652955"/>
          </a:xfrm>
          <a:prstGeom prst="rect">
            <a:avLst/>
          </a:prstGeom>
          <a:solidFill>
            <a:srgbClr val="FF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Wed, April 12, 2023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(09:45 AM to 10:38 AM)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Duration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52m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queue length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2.85 mi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94A185F-8AB7-0C16-214F-3C00783EA135}"/>
              </a:ext>
            </a:extLst>
          </p:cNvPr>
          <p:cNvSpPr/>
          <p:nvPr/>
        </p:nvSpPr>
        <p:spPr>
          <a:xfrm>
            <a:off x="9439360" y="4279302"/>
            <a:ext cx="1459945" cy="652954"/>
          </a:xfrm>
          <a:prstGeom prst="rect">
            <a:avLst/>
          </a:prstGeom>
          <a:solidFill>
            <a:srgbClr val="C6D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Wed, April 12, 2023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(04:55 PM to 6:07 PM)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Duration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1h 12m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queue length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2.83 mi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CE8FC9-C1F5-6CC0-1916-8B22F863EEE3}"/>
              </a:ext>
            </a:extLst>
          </p:cNvPr>
          <p:cNvSpPr txBox="1"/>
          <p:nvPr/>
        </p:nvSpPr>
        <p:spPr>
          <a:xfrm>
            <a:off x="7538763" y="4245056"/>
            <a:ext cx="1776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Longest Queues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Assessment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964732-797F-C32F-5CEC-3F44D9D2BEEE}"/>
              </a:ext>
            </a:extLst>
          </p:cNvPr>
          <p:cNvSpPr/>
          <p:nvPr/>
        </p:nvSpPr>
        <p:spPr>
          <a:xfrm>
            <a:off x="11054723" y="2642014"/>
            <a:ext cx="143867" cy="143867"/>
          </a:xfrm>
          <a:prstGeom prst="rect">
            <a:avLst/>
          </a:prstGeom>
          <a:solidFill>
            <a:srgbClr val="009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0E8AD9-C50D-68FB-94D2-BE577684A508}"/>
              </a:ext>
            </a:extLst>
          </p:cNvPr>
          <p:cNvSpPr/>
          <p:nvPr/>
        </p:nvSpPr>
        <p:spPr>
          <a:xfrm>
            <a:off x="11052586" y="2889618"/>
            <a:ext cx="143867" cy="143867"/>
          </a:xfrm>
          <a:prstGeom prst="rect">
            <a:avLst/>
          </a:prstGeom>
          <a:solidFill>
            <a:srgbClr val="AA1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F83C92-7FF0-3FEC-ADB6-35F24AD4CBF0}"/>
              </a:ext>
            </a:extLst>
          </p:cNvPr>
          <p:cNvSpPr txBox="1"/>
          <p:nvPr/>
        </p:nvSpPr>
        <p:spPr>
          <a:xfrm>
            <a:off x="11191339" y="2600422"/>
            <a:ext cx="852063" cy="222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Eastbound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C199C8-4DE0-A764-9536-B5DF0131C977}"/>
              </a:ext>
            </a:extLst>
          </p:cNvPr>
          <p:cNvSpPr txBox="1"/>
          <p:nvPr/>
        </p:nvSpPr>
        <p:spPr>
          <a:xfrm>
            <a:off x="11191339" y="2848992"/>
            <a:ext cx="852063" cy="222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Westbound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E310E8-8FA2-A047-88C0-0371015DB594}"/>
              </a:ext>
            </a:extLst>
          </p:cNvPr>
          <p:cNvCxnSpPr>
            <a:cxnSpLocks/>
          </p:cNvCxnSpPr>
          <p:nvPr/>
        </p:nvCxnSpPr>
        <p:spPr>
          <a:xfrm>
            <a:off x="11314704" y="2357665"/>
            <a:ext cx="49585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5CA5BD8-41B0-7EEE-975F-B2044210025D}"/>
              </a:ext>
            </a:extLst>
          </p:cNvPr>
          <p:cNvCxnSpPr>
            <a:cxnSpLocks/>
          </p:cNvCxnSpPr>
          <p:nvPr/>
        </p:nvCxnSpPr>
        <p:spPr>
          <a:xfrm>
            <a:off x="4333342" y="1755854"/>
            <a:ext cx="747721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Thirty-Five Miles Per Hour Speed Limit Sign - 18x24 - Official R2-1 MUTCD Compliant Reflective Rust-Free Heavy Gauge Aluminum Speed Limit Signs">
            <a:extLst>
              <a:ext uri="{FF2B5EF4-FFF2-40B4-BE49-F238E27FC236}">
                <a16:creationId xmlns:a16="http://schemas.microsoft.com/office/drawing/2014/main" id="{E30FAE41-8B39-4261-392A-F2F509A35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36" y="2182237"/>
            <a:ext cx="284367" cy="37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CD82D4F-1147-95AC-E63B-941368C98695}"/>
              </a:ext>
            </a:extLst>
          </p:cNvPr>
          <p:cNvGrpSpPr/>
          <p:nvPr/>
        </p:nvGrpSpPr>
        <p:grpSpPr>
          <a:xfrm>
            <a:off x="6177390" y="1242959"/>
            <a:ext cx="4038595" cy="1946523"/>
            <a:chOff x="6209969" y="1219644"/>
            <a:chExt cx="4230094" cy="194652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9479D8-D117-348A-1E89-A3C8B67E5BCE}"/>
                </a:ext>
              </a:extLst>
            </p:cNvPr>
            <p:cNvSpPr/>
            <p:nvPr/>
          </p:nvSpPr>
          <p:spPr>
            <a:xfrm>
              <a:off x="6209969" y="1219644"/>
              <a:ext cx="4230094" cy="1946523"/>
            </a:xfrm>
            <a:prstGeom prst="rect">
              <a:avLst/>
            </a:prstGeom>
            <a:solidFill>
              <a:srgbClr val="FF3300">
                <a:alpha val="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F5B8DD4-286A-B012-F542-7B74CC2CB75F}"/>
                </a:ext>
              </a:extLst>
            </p:cNvPr>
            <p:cNvCxnSpPr>
              <a:cxnSpLocks/>
            </p:cNvCxnSpPr>
            <p:nvPr/>
          </p:nvCxnSpPr>
          <p:spPr>
            <a:xfrm>
              <a:off x="6209969" y="1425135"/>
              <a:ext cx="4230094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3201C5-A632-20A6-A23E-A085ABCCDD1B}"/>
                </a:ext>
              </a:extLst>
            </p:cNvPr>
            <p:cNvSpPr txBox="1"/>
            <p:nvPr/>
          </p:nvSpPr>
          <p:spPr>
            <a:xfrm>
              <a:off x="7234564" y="1306065"/>
              <a:ext cx="2270929" cy="238606"/>
            </a:xfrm>
            <a:prstGeom prst="rect">
              <a:avLst/>
            </a:prstGeom>
            <a:solidFill>
              <a:srgbClr val="FFF1ED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Active Work Zone (from 8 AM to 5 PM)</a:t>
              </a:r>
            </a:p>
          </p:txBody>
        </p:sp>
      </p:grpSp>
      <p:sp>
        <p:nvSpPr>
          <p:cNvPr id="38" name="Callout: Line 37">
            <a:extLst>
              <a:ext uri="{FF2B5EF4-FFF2-40B4-BE49-F238E27FC236}">
                <a16:creationId xmlns:a16="http://schemas.microsoft.com/office/drawing/2014/main" id="{A2E285AC-3E12-D60B-7625-9754FEC40927}"/>
              </a:ext>
            </a:extLst>
          </p:cNvPr>
          <p:cNvSpPr/>
          <p:nvPr/>
        </p:nvSpPr>
        <p:spPr>
          <a:xfrm flipH="1">
            <a:off x="4455208" y="2618379"/>
            <a:ext cx="1048684" cy="433805"/>
          </a:xfrm>
          <a:prstGeom prst="borderCallout1">
            <a:avLst>
              <a:gd name="adj1" fmla="val 52617"/>
              <a:gd name="adj2" fmla="val -2598"/>
              <a:gd name="adj3" fmla="val 50382"/>
              <a:gd name="adj4" fmla="val -46957"/>
            </a:avLst>
          </a:prstGeom>
          <a:solidFill>
            <a:srgbClr val="B01692"/>
          </a:solidFill>
          <a:ln>
            <a:solidFill>
              <a:srgbClr val="B01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9.6 mph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@7:45 am</a:t>
            </a:r>
          </a:p>
        </p:txBody>
      </p:sp>
      <p:sp>
        <p:nvSpPr>
          <p:cNvPr id="39" name="Callout: Line 38">
            <a:extLst>
              <a:ext uri="{FF2B5EF4-FFF2-40B4-BE49-F238E27FC236}">
                <a16:creationId xmlns:a16="http://schemas.microsoft.com/office/drawing/2014/main" id="{4EE6C232-6179-75DE-CBC4-BDF53E6A2ED1}"/>
              </a:ext>
            </a:extLst>
          </p:cNvPr>
          <p:cNvSpPr/>
          <p:nvPr/>
        </p:nvSpPr>
        <p:spPr>
          <a:xfrm flipH="1">
            <a:off x="6986434" y="2565286"/>
            <a:ext cx="1048684" cy="433805"/>
          </a:xfrm>
          <a:prstGeom prst="borderCallout1">
            <a:avLst>
              <a:gd name="adj1" fmla="val -12524"/>
              <a:gd name="adj2" fmla="val 46649"/>
              <a:gd name="adj3" fmla="val -60085"/>
              <a:gd name="adj4" fmla="val -1260"/>
            </a:avLst>
          </a:prstGeom>
          <a:solidFill>
            <a:srgbClr val="009AE0"/>
          </a:solidFill>
          <a:ln>
            <a:solidFill>
              <a:srgbClr val="009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25.1 mph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@12:15 pm</a:t>
            </a:r>
          </a:p>
        </p:txBody>
      </p:sp>
      <p:sp>
        <p:nvSpPr>
          <p:cNvPr id="40" name="Callout: Line 39">
            <a:extLst>
              <a:ext uri="{FF2B5EF4-FFF2-40B4-BE49-F238E27FC236}">
                <a16:creationId xmlns:a16="http://schemas.microsoft.com/office/drawing/2014/main" id="{8DEB47A6-9BD2-6B49-F0E0-A23671EEA311}"/>
              </a:ext>
            </a:extLst>
          </p:cNvPr>
          <p:cNvSpPr/>
          <p:nvPr/>
        </p:nvSpPr>
        <p:spPr>
          <a:xfrm flipH="1">
            <a:off x="8416923" y="2631378"/>
            <a:ext cx="1048684" cy="433805"/>
          </a:xfrm>
          <a:prstGeom prst="borderCallout1">
            <a:avLst>
              <a:gd name="adj1" fmla="val 53723"/>
              <a:gd name="adj2" fmla="val -3177"/>
              <a:gd name="adj3" fmla="val -196"/>
              <a:gd name="adj4" fmla="val -44055"/>
            </a:avLst>
          </a:prstGeom>
          <a:solidFill>
            <a:srgbClr val="009AE0"/>
          </a:solidFill>
          <a:ln>
            <a:solidFill>
              <a:srgbClr val="009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15.2 mph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@4:30 pm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984B6E-D63D-61B3-BA78-AF1C64EE129B}"/>
              </a:ext>
            </a:extLst>
          </p:cNvPr>
          <p:cNvSpPr txBox="1"/>
          <p:nvPr/>
        </p:nvSpPr>
        <p:spPr>
          <a:xfrm>
            <a:off x="2824790" y="968977"/>
            <a:ext cx="3591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C9373-2AD4-7402-A30F-1922300D5861}"/>
              </a:ext>
            </a:extLst>
          </p:cNvPr>
          <p:cNvSpPr txBox="1"/>
          <p:nvPr/>
        </p:nvSpPr>
        <p:spPr>
          <a:xfrm>
            <a:off x="4248070" y="757679"/>
            <a:ext cx="768575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Notable Speed Drops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 AM to 6 PM)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82091D5-5BB9-CFD6-9812-4198223A1642}"/>
              </a:ext>
            </a:extLst>
          </p:cNvPr>
          <p:cNvGrpSpPr/>
          <p:nvPr/>
        </p:nvGrpSpPr>
        <p:grpSpPr>
          <a:xfrm>
            <a:off x="2621429" y="1012393"/>
            <a:ext cx="1250785" cy="5581460"/>
            <a:chOff x="2548168" y="1012393"/>
            <a:chExt cx="1250785" cy="558146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EFCF970-733E-772C-0126-05ACE45B3E95}"/>
                </a:ext>
              </a:extLst>
            </p:cNvPr>
            <p:cNvGrpSpPr/>
            <p:nvPr/>
          </p:nvGrpSpPr>
          <p:grpSpPr>
            <a:xfrm>
              <a:off x="2771677" y="1290264"/>
              <a:ext cx="798154" cy="5303589"/>
              <a:chOff x="2771677" y="1290264"/>
              <a:chExt cx="798154" cy="530358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E6274E5-8A33-4680-1571-1C67A300A96F}"/>
                  </a:ext>
                </a:extLst>
              </p:cNvPr>
              <p:cNvGrpSpPr/>
              <p:nvPr/>
            </p:nvGrpSpPr>
            <p:grpSpPr>
              <a:xfrm>
                <a:off x="3199819" y="1292736"/>
                <a:ext cx="370012" cy="5301117"/>
                <a:chOff x="3287181" y="1292736"/>
                <a:chExt cx="370012" cy="5301117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1784B39-9B61-B97B-5199-883A2A73B9AC}"/>
                    </a:ext>
                  </a:extLst>
                </p:cNvPr>
                <p:cNvSpPr/>
                <p:nvPr/>
              </p:nvSpPr>
              <p:spPr>
                <a:xfrm>
                  <a:off x="3287181" y="1296836"/>
                  <a:ext cx="370012" cy="52970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FA9CB8B1-C49E-EAB9-6F35-894BFF6CAD62}"/>
                    </a:ext>
                  </a:extLst>
                </p:cNvPr>
                <p:cNvGrpSpPr/>
                <p:nvPr/>
              </p:nvGrpSpPr>
              <p:grpSpPr>
                <a:xfrm>
                  <a:off x="3329179" y="1292736"/>
                  <a:ext cx="286017" cy="5301117"/>
                  <a:chOff x="3321766" y="1292736"/>
                  <a:chExt cx="286017" cy="5301117"/>
                </a:xfrm>
              </p:grpSpPr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E85DE94C-CD61-98AB-4C9E-5692547E65FE}"/>
                      </a:ext>
                    </a:extLst>
                  </p:cNvPr>
                  <p:cNvCxnSpPr/>
                  <p:nvPr/>
                </p:nvCxnSpPr>
                <p:spPr>
                  <a:xfrm>
                    <a:off x="3321766" y="1292736"/>
                    <a:ext cx="0" cy="5301117"/>
                  </a:xfrm>
                  <a:prstGeom prst="line">
                    <a:avLst/>
                  </a:prstGeom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8A524764-5D34-7AC5-A177-EC484F85B76A}"/>
                      </a:ext>
                    </a:extLst>
                  </p:cNvPr>
                  <p:cNvCxnSpPr/>
                  <p:nvPr/>
                </p:nvCxnSpPr>
                <p:spPr>
                  <a:xfrm>
                    <a:off x="3417105" y="1292736"/>
                    <a:ext cx="0" cy="5301117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AFA55D2F-34FD-6C77-CDE3-BF8448F8181F}"/>
                      </a:ext>
                    </a:extLst>
                  </p:cNvPr>
                  <p:cNvCxnSpPr/>
                  <p:nvPr/>
                </p:nvCxnSpPr>
                <p:spPr>
                  <a:xfrm>
                    <a:off x="3512444" y="1292736"/>
                    <a:ext cx="0" cy="5301117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C3A553EF-D6D4-36BE-8651-0E6CBE28C6D5}"/>
                      </a:ext>
                    </a:extLst>
                  </p:cNvPr>
                  <p:cNvCxnSpPr/>
                  <p:nvPr/>
                </p:nvCxnSpPr>
                <p:spPr>
                  <a:xfrm>
                    <a:off x="3607783" y="1292736"/>
                    <a:ext cx="0" cy="5301117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82E54EE-414D-4CC5-406A-0B55DB615165}"/>
                  </a:ext>
                </a:extLst>
              </p:cNvPr>
              <p:cNvGrpSpPr/>
              <p:nvPr/>
            </p:nvGrpSpPr>
            <p:grpSpPr>
              <a:xfrm>
                <a:off x="2771677" y="1290264"/>
                <a:ext cx="370012" cy="5301117"/>
                <a:chOff x="3287181" y="1292736"/>
                <a:chExt cx="370012" cy="5301117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ED32D80-B025-0EDC-6E7B-B9A98667653F}"/>
                    </a:ext>
                  </a:extLst>
                </p:cNvPr>
                <p:cNvSpPr/>
                <p:nvPr/>
              </p:nvSpPr>
              <p:spPr>
                <a:xfrm>
                  <a:off x="3287181" y="1296836"/>
                  <a:ext cx="370012" cy="52970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50551E2-4CA9-7F59-A06A-5AF49776E2DB}"/>
                    </a:ext>
                  </a:extLst>
                </p:cNvPr>
                <p:cNvGrpSpPr/>
                <p:nvPr/>
              </p:nvGrpSpPr>
              <p:grpSpPr>
                <a:xfrm>
                  <a:off x="3329179" y="1292736"/>
                  <a:ext cx="286017" cy="5301117"/>
                  <a:chOff x="3321766" y="1292736"/>
                  <a:chExt cx="286017" cy="5301117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7772685C-1770-426F-4817-015945A3E477}"/>
                      </a:ext>
                    </a:extLst>
                  </p:cNvPr>
                  <p:cNvCxnSpPr/>
                  <p:nvPr/>
                </p:nvCxnSpPr>
                <p:spPr>
                  <a:xfrm>
                    <a:off x="3321766" y="1292736"/>
                    <a:ext cx="0" cy="5301117"/>
                  </a:xfrm>
                  <a:prstGeom prst="line">
                    <a:avLst/>
                  </a:prstGeom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C0A93CED-8B40-89CC-F3A4-45E3EFB54A39}"/>
                      </a:ext>
                    </a:extLst>
                  </p:cNvPr>
                  <p:cNvCxnSpPr/>
                  <p:nvPr/>
                </p:nvCxnSpPr>
                <p:spPr>
                  <a:xfrm>
                    <a:off x="3417105" y="1292736"/>
                    <a:ext cx="0" cy="5301117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2AA3F963-0FBC-9DF0-0F54-C595527DE82A}"/>
                      </a:ext>
                    </a:extLst>
                  </p:cNvPr>
                  <p:cNvCxnSpPr/>
                  <p:nvPr/>
                </p:nvCxnSpPr>
                <p:spPr>
                  <a:xfrm>
                    <a:off x="3512444" y="1292736"/>
                    <a:ext cx="0" cy="5301117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316EC400-FA43-74F2-1EF2-65C7F9282D55}"/>
                      </a:ext>
                    </a:extLst>
                  </p:cNvPr>
                  <p:cNvCxnSpPr/>
                  <p:nvPr/>
                </p:nvCxnSpPr>
                <p:spPr>
                  <a:xfrm>
                    <a:off x="3607783" y="1292736"/>
                    <a:ext cx="0" cy="5301117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666E2D8-CB42-6E96-925B-6AD5F748B4C6}"/>
                </a:ext>
              </a:extLst>
            </p:cNvPr>
            <p:cNvSpPr txBox="1"/>
            <p:nvPr/>
          </p:nvSpPr>
          <p:spPr>
            <a:xfrm rot="16200000">
              <a:off x="1780314" y="3571879"/>
              <a:ext cx="175115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Work Zone (1.6 mi)</a:t>
              </a:r>
            </a:p>
          </p:txBody>
        </p:sp>
        <p:pic>
          <p:nvPicPr>
            <p:cNvPr id="46" name="Picture 2" descr="Thirty-Five Miles Per Hour Speed Limit Sign - 18x24 - Official R2-1 MUTCD Compliant Reflective Rust-Free Heavy Gauge Aluminum Speed Limit Signs">
              <a:extLst>
                <a:ext uri="{FF2B5EF4-FFF2-40B4-BE49-F238E27FC236}">
                  <a16:creationId xmlns:a16="http://schemas.microsoft.com/office/drawing/2014/main" id="{917046A2-7152-C40A-0043-322486719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781" y="6390993"/>
              <a:ext cx="150291" cy="20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Thirty-Five Miles Per Hour Speed Limit Sign - 18x24 - Official R2-1 MUTCD Compliant Reflective Rust-Free Heavy Gauge Aluminum Speed Limit Signs">
              <a:extLst>
                <a:ext uri="{FF2B5EF4-FFF2-40B4-BE49-F238E27FC236}">
                  <a16:creationId xmlns:a16="http://schemas.microsoft.com/office/drawing/2014/main" id="{0AEB6592-D200-826B-D02E-3FFAC36D3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781" y="1291009"/>
              <a:ext cx="150291" cy="20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F3E5D0C-E38F-7606-D499-B84DBB3515C5}"/>
                </a:ext>
              </a:extLst>
            </p:cNvPr>
            <p:cNvCxnSpPr>
              <a:cxnSpLocks/>
            </p:cNvCxnSpPr>
            <p:nvPr/>
          </p:nvCxnSpPr>
          <p:spPr>
            <a:xfrm>
              <a:off x="3777275" y="25980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7C08F1A-EE64-6983-9F64-E7B70A9B8F58}"/>
                </a:ext>
              </a:extLst>
            </p:cNvPr>
            <p:cNvGrpSpPr/>
            <p:nvPr/>
          </p:nvGrpSpPr>
          <p:grpSpPr>
            <a:xfrm>
              <a:off x="2753504" y="2529872"/>
              <a:ext cx="840989" cy="193020"/>
              <a:chOff x="2779647" y="2478298"/>
              <a:chExt cx="1043347" cy="239464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75146A2-ADDF-E92E-0051-04E65358E4C9}"/>
                  </a:ext>
                </a:extLst>
              </p:cNvPr>
              <p:cNvSpPr/>
              <p:nvPr/>
            </p:nvSpPr>
            <p:spPr>
              <a:xfrm>
                <a:off x="3003321" y="2478298"/>
                <a:ext cx="608182" cy="239464"/>
              </a:xfrm>
              <a:prstGeom prst="rect">
                <a:avLst/>
              </a:prstGeom>
              <a:solidFill>
                <a:srgbClr val="61AB7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Colonial Gardens Circle</a:t>
                </a: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906D215C-598A-71C6-8EB7-4999E4CEF2FD}"/>
                  </a:ext>
                </a:extLst>
              </p:cNvPr>
              <p:cNvGrpSpPr/>
              <p:nvPr/>
            </p:nvGrpSpPr>
            <p:grpSpPr>
              <a:xfrm>
                <a:off x="3611503" y="2508234"/>
                <a:ext cx="211491" cy="179593"/>
                <a:chOff x="4109569" y="3968618"/>
                <a:chExt cx="211491" cy="179593"/>
              </a:xfrm>
            </p:grpSpPr>
            <p:sp>
              <p:nvSpPr>
                <p:cNvPr id="118" name="Left Bracket 117">
                  <a:extLst>
                    <a:ext uri="{FF2B5EF4-FFF2-40B4-BE49-F238E27FC236}">
                      <a16:creationId xmlns:a16="http://schemas.microsoft.com/office/drawing/2014/main" id="{68939E59-08A1-F79B-21E7-BBD0D8F825F7}"/>
                    </a:ext>
                  </a:extLst>
                </p:cNvPr>
                <p:cNvSpPr/>
                <p:nvPr/>
              </p:nvSpPr>
              <p:spPr>
                <a:xfrm>
                  <a:off x="4275341" y="3968618"/>
                  <a:ext cx="45719" cy="179593"/>
                </a:xfrm>
                <a:prstGeom prst="leftBracket">
                  <a:avLst>
                    <a:gd name="adj" fmla="val 0"/>
                  </a:avLst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36DC5D26-AF71-7862-6041-9B325844D63C}"/>
                    </a:ext>
                  </a:extLst>
                </p:cNvPr>
                <p:cNvCxnSpPr>
                  <a:cxnSpLocks/>
                  <a:stCxn id="118" idx="1"/>
                  <a:endCxn id="96" idx="3"/>
                </p:cNvCxnSpPr>
                <p:nvPr/>
              </p:nvCxnSpPr>
              <p:spPr>
                <a:xfrm flipH="1" flipV="1">
                  <a:off x="4109569" y="4058414"/>
                  <a:ext cx="165771" cy="1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6795AFF6-BEB2-80E6-B161-4193C7D64389}"/>
                  </a:ext>
                </a:extLst>
              </p:cNvPr>
              <p:cNvGrpSpPr/>
              <p:nvPr/>
            </p:nvGrpSpPr>
            <p:grpSpPr>
              <a:xfrm flipH="1">
                <a:off x="2779647" y="2508234"/>
                <a:ext cx="223679" cy="179593"/>
                <a:chOff x="4623242" y="3968618"/>
                <a:chExt cx="273443" cy="179593"/>
              </a:xfrm>
            </p:grpSpPr>
            <p:sp>
              <p:nvSpPr>
                <p:cNvPr id="113" name="Left Bracket 112">
                  <a:extLst>
                    <a:ext uri="{FF2B5EF4-FFF2-40B4-BE49-F238E27FC236}">
                      <a16:creationId xmlns:a16="http://schemas.microsoft.com/office/drawing/2014/main" id="{3F5DBD09-78A4-8526-7B89-4E4869993F8E}"/>
                    </a:ext>
                  </a:extLst>
                </p:cNvPr>
                <p:cNvSpPr/>
                <p:nvPr/>
              </p:nvSpPr>
              <p:spPr>
                <a:xfrm>
                  <a:off x="4850966" y="3968618"/>
                  <a:ext cx="45719" cy="179593"/>
                </a:xfrm>
                <a:prstGeom prst="leftBracket">
                  <a:avLst>
                    <a:gd name="adj" fmla="val 0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0D4AF4B-94DD-2541-B5C0-0FA10E982FD2}"/>
                    </a:ext>
                  </a:extLst>
                </p:cNvPr>
                <p:cNvCxnSpPr>
                  <a:cxnSpLocks/>
                  <a:stCxn id="113" idx="1"/>
                  <a:endCxn id="96" idx="1"/>
                </p:cNvCxnSpPr>
                <p:nvPr/>
              </p:nvCxnSpPr>
              <p:spPr>
                <a:xfrm flipH="1" flipV="1">
                  <a:off x="4623242" y="4058414"/>
                  <a:ext cx="227724" cy="1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012A90-1956-E07F-D305-1C0670F557AD}"/>
                </a:ext>
              </a:extLst>
            </p:cNvPr>
            <p:cNvSpPr/>
            <p:nvPr/>
          </p:nvSpPr>
          <p:spPr>
            <a:xfrm>
              <a:off x="2760096" y="2807559"/>
              <a:ext cx="816185" cy="1733481"/>
            </a:xfrm>
            <a:prstGeom prst="rect">
              <a:avLst/>
            </a:prstGeom>
            <a:noFill/>
            <a:ln w="285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E9342B2-D256-675F-E62A-2CF1D804E113}"/>
                </a:ext>
              </a:extLst>
            </p:cNvPr>
            <p:cNvCxnSpPr>
              <a:cxnSpLocks/>
            </p:cNvCxnSpPr>
            <p:nvPr/>
          </p:nvCxnSpPr>
          <p:spPr>
            <a:xfrm>
              <a:off x="3777275" y="40016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927B308E-35EC-E114-38D9-287EAA8F5162}"/>
                </a:ext>
              </a:extLst>
            </p:cNvPr>
            <p:cNvSpPr/>
            <p:nvPr/>
          </p:nvSpPr>
          <p:spPr>
            <a:xfrm>
              <a:off x="3611781" y="3384821"/>
              <a:ext cx="181193" cy="146987"/>
            </a:xfrm>
            <a:prstGeom prst="roundRect">
              <a:avLst>
                <a:gd name="adj" fmla="val 7905"/>
              </a:avLst>
            </a:prstGeom>
            <a:solidFill>
              <a:srgbClr val="FF99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ZONE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00D79E8-3C80-F83E-69AD-A9ED2E481E29}"/>
                </a:ext>
              </a:extLst>
            </p:cNvPr>
            <p:cNvGrpSpPr/>
            <p:nvPr/>
          </p:nvGrpSpPr>
          <p:grpSpPr>
            <a:xfrm>
              <a:off x="2753506" y="4573531"/>
              <a:ext cx="839581" cy="239464"/>
              <a:chOff x="2589846" y="3881942"/>
              <a:chExt cx="1231082" cy="239464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2151C4ED-A1E2-362B-F3E4-35750F949E7E}"/>
                  </a:ext>
                </a:extLst>
              </p:cNvPr>
              <p:cNvGrpSpPr/>
              <p:nvPr/>
            </p:nvGrpSpPr>
            <p:grpSpPr>
              <a:xfrm>
                <a:off x="3514101" y="3910192"/>
                <a:ext cx="306827" cy="179593"/>
                <a:chOff x="4012167" y="3966932"/>
                <a:chExt cx="306827" cy="179593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773ABA2B-5BC7-7B72-C778-C4C79B107690}"/>
                    </a:ext>
                  </a:extLst>
                </p:cNvPr>
                <p:cNvCxnSpPr>
                  <a:cxnSpLocks/>
                  <a:stCxn id="92" idx="1"/>
                  <a:endCxn id="87" idx="3"/>
                </p:cNvCxnSpPr>
                <p:nvPr/>
              </p:nvCxnSpPr>
              <p:spPr>
                <a:xfrm flipH="1">
                  <a:off x="4012167" y="4056729"/>
                  <a:ext cx="261108" cy="1685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Left Bracket 91">
                  <a:extLst>
                    <a:ext uri="{FF2B5EF4-FFF2-40B4-BE49-F238E27FC236}">
                      <a16:creationId xmlns:a16="http://schemas.microsoft.com/office/drawing/2014/main" id="{5E0255E0-3599-1429-F7B1-7EC2EB118889}"/>
                    </a:ext>
                  </a:extLst>
                </p:cNvPr>
                <p:cNvSpPr/>
                <p:nvPr/>
              </p:nvSpPr>
              <p:spPr>
                <a:xfrm>
                  <a:off x="4273275" y="3966932"/>
                  <a:ext cx="45719" cy="179593"/>
                </a:xfrm>
                <a:prstGeom prst="leftBracket">
                  <a:avLst>
                    <a:gd name="adj" fmla="val 0"/>
                  </a:avLst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4B9B1D6A-FA02-1FB2-725B-0A52CAB02E97}"/>
                  </a:ext>
                </a:extLst>
              </p:cNvPr>
              <p:cNvGrpSpPr/>
              <p:nvPr/>
            </p:nvGrpSpPr>
            <p:grpSpPr>
              <a:xfrm flipH="1">
                <a:off x="2589846" y="3911878"/>
                <a:ext cx="316072" cy="179593"/>
                <a:chOff x="4013433" y="3968618"/>
                <a:chExt cx="316072" cy="179593"/>
              </a:xfrm>
            </p:grpSpPr>
            <p:sp>
              <p:nvSpPr>
                <p:cNvPr id="89" name="Left Bracket 88">
                  <a:extLst>
                    <a:ext uri="{FF2B5EF4-FFF2-40B4-BE49-F238E27FC236}">
                      <a16:creationId xmlns:a16="http://schemas.microsoft.com/office/drawing/2014/main" id="{DAD37DCB-14BD-5CAE-8761-45C24EBD3A08}"/>
                    </a:ext>
                  </a:extLst>
                </p:cNvPr>
                <p:cNvSpPr/>
                <p:nvPr/>
              </p:nvSpPr>
              <p:spPr>
                <a:xfrm>
                  <a:off x="4283786" y="3968618"/>
                  <a:ext cx="45719" cy="179593"/>
                </a:xfrm>
                <a:prstGeom prst="leftBracket">
                  <a:avLst>
                    <a:gd name="adj" fmla="val 0"/>
                  </a:avLst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FEDDE9A1-9731-2203-E8DD-F7990B84252B}"/>
                    </a:ext>
                  </a:extLst>
                </p:cNvPr>
                <p:cNvCxnSpPr>
                  <a:cxnSpLocks/>
                  <a:stCxn id="89" idx="1"/>
                  <a:endCxn id="87" idx="1"/>
                </p:cNvCxnSpPr>
                <p:nvPr/>
              </p:nvCxnSpPr>
              <p:spPr>
                <a:xfrm flipH="1" flipV="1">
                  <a:off x="4013433" y="4058414"/>
                  <a:ext cx="270353" cy="1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98DB4E6-0D82-1FD7-63B0-0D1F162816C3}"/>
                  </a:ext>
                </a:extLst>
              </p:cNvPr>
              <p:cNvSpPr/>
              <p:nvPr/>
            </p:nvSpPr>
            <p:spPr>
              <a:xfrm>
                <a:off x="2905918" y="3881942"/>
                <a:ext cx="608182" cy="239464"/>
              </a:xfrm>
              <a:prstGeom prst="rect">
                <a:avLst/>
              </a:prstGeom>
              <a:solidFill>
                <a:srgbClr val="61AB7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Dynasty Drive</a:t>
                </a: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BCDB982-82E1-DA76-C996-7E4645FD7B43}"/>
                </a:ext>
              </a:extLst>
            </p:cNvPr>
            <p:cNvSpPr txBox="1"/>
            <p:nvPr/>
          </p:nvSpPr>
          <p:spPr>
            <a:xfrm>
              <a:off x="3213185" y="1119162"/>
              <a:ext cx="34306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WB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AE15B33E-688D-27D1-0478-20DF1BEE83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7625" y="1042065"/>
              <a:ext cx="0" cy="1322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07A70C2-5894-A26A-ED6D-27C160323EA8}"/>
                </a:ext>
              </a:extLst>
            </p:cNvPr>
            <p:cNvCxnSpPr>
              <a:cxnSpLocks/>
            </p:cNvCxnSpPr>
            <p:nvPr/>
          </p:nvCxnSpPr>
          <p:spPr>
            <a:xfrm>
              <a:off x="2960309" y="1125101"/>
              <a:ext cx="0" cy="1322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2" descr="Florida State Road 884 - Wikipedia">
              <a:extLst>
                <a:ext uri="{FF2B5EF4-FFF2-40B4-BE49-F238E27FC236}">
                  <a16:creationId xmlns:a16="http://schemas.microsoft.com/office/drawing/2014/main" id="{EBB8BFB4-6216-4841-868F-DE59A0777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062" y="1012393"/>
              <a:ext cx="245706" cy="196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Thirty-Five Miles Per Hour Speed Limit Sign - 18x24 - Official R2-1 MUTCD Compliant Reflective Rust-Free Heavy Gauge Aluminum Speed Limit Signs">
              <a:extLst>
                <a:ext uri="{FF2B5EF4-FFF2-40B4-BE49-F238E27FC236}">
                  <a16:creationId xmlns:a16="http://schemas.microsoft.com/office/drawing/2014/main" id="{CAA9BCD8-CD18-7BFD-E81E-31E486CDA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781" y="3546652"/>
              <a:ext cx="187172" cy="249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A92D774-CDC7-36FF-C217-CBE93EE2595B}"/>
              </a:ext>
            </a:extLst>
          </p:cNvPr>
          <p:cNvGrpSpPr/>
          <p:nvPr/>
        </p:nvGrpSpPr>
        <p:grpSpPr>
          <a:xfrm>
            <a:off x="116322" y="5493614"/>
            <a:ext cx="573688" cy="294946"/>
            <a:chOff x="116322" y="5493614"/>
            <a:chExt cx="573688" cy="294946"/>
          </a:xfrm>
        </p:grpSpPr>
        <p:sp>
          <p:nvSpPr>
            <p:cNvPr id="123" name="Diamond 122">
              <a:extLst>
                <a:ext uri="{FF2B5EF4-FFF2-40B4-BE49-F238E27FC236}">
                  <a16:creationId xmlns:a16="http://schemas.microsoft.com/office/drawing/2014/main" id="{E2DA3E85-3C41-CF8D-A618-1A3D8139D3AB}"/>
                </a:ext>
              </a:extLst>
            </p:cNvPr>
            <p:cNvSpPr/>
            <p:nvPr/>
          </p:nvSpPr>
          <p:spPr>
            <a:xfrm>
              <a:off x="395064" y="5493614"/>
              <a:ext cx="294946" cy="294946"/>
            </a:xfrm>
            <a:prstGeom prst="diamond">
              <a:avLst/>
            </a:prstGeom>
            <a:solidFill>
              <a:srgbClr val="243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2FE387E-A5C9-EA32-2D29-7650AE74650F}"/>
                </a:ext>
              </a:extLst>
            </p:cNvPr>
            <p:cNvGrpSpPr/>
            <p:nvPr/>
          </p:nvGrpSpPr>
          <p:grpSpPr>
            <a:xfrm>
              <a:off x="116322" y="5496090"/>
              <a:ext cx="267008" cy="289995"/>
              <a:chOff x="3853035" y="5126033"/>
              <a:chExt cx="226944" cy="246482"/>
            </a:xfrm>
          </p:grpSpPr>
          <p:pic>
            <p:nvPicPr>
              <p:cNvPr id="125" name="Graphic 124" descr="Car Mechanic with solid fill">
                <a:extLst>
                  <a:ext uri="{FF2B5EF4-FFF2-40B4-BE49-F238E27FC236}">
                    <a16:creationId xmlns:a16="http://schemas.microsoft.com/office/drawing/2014/main" id="{E544A364-5422-AEA0-11AE-4223F22C98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 l="10000" t="27788" r="10000"/>
              <a:stretch/>
            </p:blipFill>
            <p:spPr>
              <a:xfrm>
                <a:off x="3911646" y="5126033"/>
                <a:ext cx="165491" cy="154322"/>
              </a:xfrm>
              <a:prstGeom prst="rect">
                <a:avLst/>
              </a:prstGeom>
            </p:spPr>
          </p:pic>
          <p:pic>
            <p:nvPicPr>
              <p:cNvPr id="126" name="Graphic 125" descr="Car Mechanic with solid fill">
                <a:extLst>
                  <a:ext uri="{FF2B5EF4-FFF2-40B4-BE49-F238E27FC236}">
                    <a16:creationId xmlns:a16="http://schemas.microsoft.com/office/drawing/2014/main" id="{5F1C6C94-5988-74EF-D9D1-A54CCDCCCB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 l="10000" t="27788" r="10000"/>
              <a:stretch/>
            </p:blipFill>
            <p:spPr>
              <a:xfrm>
                <a:off x="3853035" y="5172114"/>
                <a:ext cx="165491" cy="154322"/>
              </a:xfrm>
              <a:prstGeom prst="rect">
                <a:avLst/>
              </a:prstGeom>
            </p:spPr>
          </p:pic>
          <p:pic>
            <p:nvPicPr>
              <p:cNvPr id="127" name="Graphic 126" descr="Car Mechanic with solid fill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95BD116C-8859-4E29-81AA-99FDCDB86E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 l="10000" t="27788" r="10000"/>
              <a:stretch/>
            </p:blipFill>
            <p:spPr>
              <a:xfrm>
                <a:off x="3914488" y="5218193"/>
                <a:ext cx="165491" cy="154322"/>
              </a:xfrm>
              <a:prstGeom prst="rect">
                <a:avLst/>
              </a:prstGeom>
            </p:spPr>
          </p:pic>
        </p:grpSp>
      </p:grpSp>
      <p:pic>
        <p:nvPicPr>
          <p:cNvPr id="128" name="Graphic 127" descr="Cloud With Lightning And Rain with solid fill">
            <a:extLst>
              <a:ext uri="{FF2B5EF4-FFF2-40B4-BE49-F238E27FC236}">
                <a16:creationId xmlns:a16="http://schemas.microsoft.com/office/drawing/2014/main" id="{EC9EC439-DB77-92AC-F818-9D25F9367BE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89851" y="5853831"/>
            <a:ext cx="426630" cy="426630"/>
          </a:xfrm>
          <a:prstGeom prst="rect">
            <a:avLst/>
          </a:prstGeom>
        </p:spPr>
      </p:pic>
      <p:pic>
        <p:nvPicPr>
          <p:cNvPr id="129" name="Graphic 128" descr="Monthly calendar with solid fill">
            <a:extLst>
              <a:ext uri="{FF2B5EF4-FFF2-40B4-BE49-F238E27FC236}">
                <a16:creationId xmlns:a16="http://schemas.microsoft.com/office/drawing/2014/main" id="{79BCB084-8C9D-CAFA-597E-90161246D6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22801" y="6320525"/>
            <a:ext cx="360731" cy="360731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514ECE8F-BE6C-EC7E-522B-AD2BD78CBDB0}"/>
              </a:ext>
            </a:extLst>
          </p:cNvPr>
          <p:cNvSpPr txBox="1"/>
          <p:nvPr/>
        </p:nvSpPr>
        <p:spPr>
          <a:xfrm>
            <a:off x="742982" y="5426197"/>
            <a:ext cx="1519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Events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congestion; 1 Incident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4A7B1FA-365C-82A6-B006-3A978B45B70C}"/>
              </a:ext>
            </a:extLst>
          </p:cNvPr>
          <p:cNvSpPr txBox="1"/>
          <p:nvPr/>
        </p:nvSpPr>
        <p:spPr>
          <a:xfrm>
            <a:off x="742982" y="5851703"/>
            <a:ext cx="1519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Weather Event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Rain, wind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E197D2D-7A46-175E-DA5E-DD73F8DC31EA}"/>
              </a:ext>
            </a:extLst>
          </p:cNvPr>
          <p:cNvSpPr txBox="1"/>
          <p:nvPr/>
        </p:nvSpPr>
        <p:spPr>
          <a:xfrm>
            <a:off x="742982" y="6285447"/>
            <a:ext cx="1573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Holiday/Special Event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A3ABA5-200C-BDC9-0448-14A95363F7C9}"/>
              </a:ext>
            </a:extLst>
          </p:cNvPr>
          <p:cNvSpPr/>
          <p:nvPr/>
        </p:nvSpPr>
        <p:spPr>
          <a:xfrm>
            <a:off x="0" y="-10022"/>
            <a:ext cx="12223428" cy="725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0C23F3-8F42-8233-3F96-DCE8BD65B4C7}"/>
              </a:ext>
            </a:extLst>
          </p:cNvPr>
          <p:cNvSpPr txBox="1"/>
          <p:nvPr/>
        </p:nvSpPr>
        <p:spPr>
          <a:xfrm>
            <a:off x="8938054" y="73688"/>
            <a:ext cx="32612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" descr="No photo description available.">
            <a:hlinkClick r:id="rId27"/>
            <a:extLst>
              <a:ext uri="{FF2B5EF4-FFF2-40B4-BE49-F238E27FC236}">
                <a16:creationId xmlns:a16="http://schemas.microsoft.com/office/drawing/2014/main" id="{6F6AF730-4619-A11B-DCCD-C4A8A3A3C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" y="85727"/>
            <a:ext cx="533895" cy="5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8C7A077-A2F0-AB48-1BC6-E414CC3DDBD4}"/>
              </a:ext>
            </a:extLst>
          </p:cNvPr>
          <p:cNvSpPr txBox="1"/>
          <p:nvPr/>
        </p:nvSpPr>
        <p:spPr>
          <a:xfrm>
            <a:off x="8866849" y="121842"/>
            <a:ext cx="330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I-75/SR 93 &amp; SR 884/Colonial Blvd. Interchange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No. 413065-1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45A42E-1EE2-4FD8-DE4F-99BBFDF4A71C}"/>
              </a:ext>
            </a:extLst>
          </p:cNvPr>
          <p:cNvGrpSpPr/>
          <p:nvPr/>
        </p:nvGrpSpPr>
        <p:grpSpPr>
          <a:xfrm>
            <a:off x="740455" y="121842"/>
            <a:ext cx="2088907" cy="461665"/>
            <a:chOff x="732827" y="140153"/>
            <a:chExt cx="2088907" cy="46166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57DC39B-7380-2FD2-A44E-66C016B95772}"/>
                </a:ext>
              </a:extLst>
            </p:cNvPr>
            <p:cNvSpPr txBox="1"/>
            <p:nvPr/>
          </p:nvSpPr>
          <p:spPr>
            <a:xfrm>
              <a:off x="1727488" y="140153"/>
              <a:ext cx="10942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Brian Bollas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(813) 262-8549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717E123-6252-F6D0-42A9-32E7971B8740}"/>
                </a:ext>
              </a:extLst>
            </p:cNvPr>
            <p:cNvCxnSpPr>
              <a:cxnSpLocks/>
            </p:cNvCxnSpPr>
            <p:nvPr/>
          </p:nvCxnSpPr>
          <p:spPr>
            <a:xfrm>
              <a:off x="1656283" y="209696"/>
              <a:ext cx="0" cy="3201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5BC34C6-9D48-6990-784B-1571F01928DE}"/>
                </a:ext>
              </a:extLst>
            </p:cNvPr>
            <p:cNvSpPr txBox="1"/>
            <p:nvPr/>
          </p:nvSpPr>
          <p:spPr>
            <a:xfrm>
              <a:off x="732827" y="140153"/>
              <a:ext cx="8992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Construction PM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David Jones 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(863) 519-2345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54C01F0-70F8-CB83-981B-55ACC4CB8D24}"/>
              </a:ext>
            </a:extLst>
          </p:cNvPr>
          <p:cNvSpPr txBox="1"/>
          <p:nvPr/>
        </p:nvSpPr>
        <p:spPr>
          <a:xfrm>
            <a:off x="2870140" y="44898"/>
            <a:ext cx="64517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     Daily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Work Zone Performance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Wednesday, April 12, 2023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 8 AM to 5 PM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 descr="Florida State Road 884 - Wikipedia">
            <a:extLst>
              <a:ext uri="{FF2B5EF4-FFF2-40B4-BE49-F238E27FC236}">
                <a16:creationId xmlns:a16="http://schemas.microsoft.com/office/drawing/2014/main" id="{BD083D17-E58D-7D1E-9F96-77178F9C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78" y="97765"/>
            <a:ext cx="637274" cy="50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Diamond 53">
            <a:extLst>
              <a:ext uri="{FF2B5EF4-FFF2-40B4-BE49-F238E27FC236}">
                <a16:creationId xmlns:a16="http://schemas.microsoft.com/office/drawing/2014/main" id="{6EDA56D1-99C8-0009-190D-B1DC32BF0C5D}"/>
              </a:ext>
            </a:extLst>
          </p:cNvPr>
          <p:cNvSpPr/>
          <p:nvPr/>
        </p:nvSpPr>
        <p:spPr>
          <a:xfrm>
            <a:off x="9525551" y="3725657"/>
            <a:ext cx="210142" cy="210142"/>
          </a:xfrm>
          <a:prstGeom prst="diamond">
            <a:avLst/>
          </a:prstGeom>
          <a:solidFill>
            <a:srgbClr val="009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Graphic 56" descr="Car Mechanic with solid fill">
            <a:hlinkClick r:id="" action="ppaction://noaction" tooltip="EB collision that blocked 2 lanes (3:47 PM to 4:45 PM)"/>
            <a:extLst>
              <a:ext uri="{FF2B5EF4-FFF2-40B4-BE49-F238E27FC236}">
                <a16:creationId xmlns:a16="http://schemas.microsoft.com/office/drawing/2014/main" id="{9359DB3E-65F2-A3D9-F593-2232B990D21A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10000" t="27788" r="10000"/>
          <a:stretch/>
        </p:blipFill>
        <p:spPr>
          <a:xfrm rot="13388204">
            <a:off x="9581913" y="3790389"/>
            <a:ext cx="97419" cy="9084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6D8DC44-E9A9-D81F-70F3-C338813C6291}"/>
              </a:ext>
            </a:extLst>
          </p:cNvPr>
          <p:cNvSpPr txBox="1"/>
          <p:nvPr/>
        </p:nvSpPr>
        <p:spPr>
          <a:xfrm>
            <a:off x="9132556" y="3723006"/>
            <a:ext cx="429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9A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Crash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0C6AFF0-54A9-48FC-DCBB-00D5791E2FF6}"/>
              </a:ext>
            </a:extLst>
          </p:cNvPr>
          <p:cNvCxnSpPr>
            <a:cxnSpLocks/>
          </p:cNvCxnSpPr>
          <p:nvPr/>
        </p:nvCxnSpPr>
        <p:spPr>
          <a:xfrm>
            <a:off x="7226323" y="3831027"/>
            <a:ext cx="1190600" cy="0"/>
          </a:xfrm>
          <a:prstGeom prst="line">
            <a:avLst/>
          </a:prstGeom>
          <a:ln>
            <a:solidFill>
              <a:srgbClr val="243C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822B59F-CD6A-0AF9-04E7-C63CF47ACA44}"/>
              </a:ext>
            </a:extLst>
          </p:cNvPr>
          <p:cNvCxnSpPr>
            <a:cxnSpLocks/>
          </p:cNvCxnSpPr>
          <p:nvPr/>
        </p:nvCxnSpPr>
        <p:spPr>
          <a:xfrm>
            <a:off x="9782000" y="3830728"/>
            <a:ext cx="358476" cy="0"/>
          </a:xfrm>
          <a:prstGeom prst="line">
            <a:avLst/>
          </a:prstGeom>
          <a:ln>
            <a:solidFill>
              <a:srgbClr val="009AE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E830D68-E77B-C353-F93A-E6F96CA2A5BA}"/>
              </a:ext>
            </a:extLst>
          </p:cNvPr>
          <p:cNvSpPr txBox="1"/>
          <p:nvPr/>
        </p:nvSpPr>
        <p:spPr>
          <a:xfrm>
            <a:off x="4026790" y="3422125"/>
            <a:ext cx="698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B016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WB Congestion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9464290-70C4-F30B-3094-5DCCC24E6785}"/>
              </a:ext>
            </a:extLst>
          </p:cNvPr>
          <p:cNvGrpSpPr/>
          <p:nvPr/>
        </p:nvGrpSpPr>
        <p:grpSpPr>
          <a:xfrm>
            <a:off x="4659940" y="3468160"/>
            <a:ext cx="226944" cy="246484"/>
            <a:chOff x="4659940" y="3444507"/>
            <a:chExt cx="226944" cy="246484"/>
          </a:xfrm>
        </p:grpSpPr>
        <p:pic>
          <p:nvPicPr>
            <p:cNvPr id="83" name="Graphic 82" descr="Car Mechanic with solid fill">
              <a:extLst>
                <a:ext uri="{FF2B5EF4-FFF2-40B4-BE49-F238E27FC236}">
                  <a16:creationId xmlns:a16="http://schemas.microsoft.com/office/drawing/2014/main" id="{5FD6485C-BC0C-12F7-0A9F-60145A5BE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 l="10000" t="27788" r="10000"/>
            <a:stretch/>
          </p:blipFill>
          <p:spPr>
            <a:xfrm>
              <a:off x="4718551" y="3444507"/>
              <a:ext cx="165491" cy="154322"/>
            </a:xfrm>
            <a:prstGeom prst="rect">
              <a:avLst/>
            </a:prstGeom>
          </p:spPr>
        </p:pic>
        <p:pic>
          <p:nvPicPr>
            <p:cNvPr id="85" name="Graphic 84" descr="Car Mechanic with solid fill">
              <a:extLst>
                <a:ext uri="{FF2B5EF4-FFF2-40B4-BE49-F238E27FC236}">
                  <a16:creationId xmlns:a16="http://schemas.microsoft.com/office/drawing/2014/main" id="{4043815B-3D80-5237-C378-63862EB4C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 l="10000" t="27788" r="10000"/>
            <a:stretch/>
          </p:blipFill>
          <p:spPr>
            <a:xfrm>
              <a:off x="4659940" y="3490588"/>
              <a:ext cx="165491" cy="154322"/>
            </a:xfrm>
            <a:prstGeom prst="rect">
              <a:avLst/>
            </a:prstGeom>
          </p:spPr>
        </p:pic>
        <p:pic>
          <p:nvPicPr>
            <p:cNvPr id="86" name="Graphic 85" descr="Car Mechanic with solid fill">
              <a:hlinkClick r:id="rId20" action="ppaction://hlinksldjump"/>
              <a:extLst>
                <a:ext uri="{FF2B5EF4-FFF2-40B4-BE49-F238E27FC236}">
                  <a16:creationId xmlns:a16="http://schemas.microsoft.com/office/drawing/2014/main" id="{2442C67B-3682-2A4C-0A4C-903C09D91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 l="10000" t="27788" r="10000"/>
            <a:stretch/>
          </p:blipFill>
          <p:spPr>
            <a:xfrm>
              <a:off x="4721393" y="3536669"/>
              <a:ext cx="165491" cy="154322"/>
            </a:xfrm>
            <a:prstGeom prst="rect">
              <a:avLst/>
            </a:prstGeom>
          </p:spPr>
        </p:pic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858BB82-CD69-916A-D70B-62B3E8881184}"/>
              </a:ext>
            </a:extLst>
          </p:cNvPr>
          <p:cNvCxnSpPr>
            <a:cxnSpLocks/>
          </p:cNvCxnSpPr>
          <p:nvPr/>
        </p:nvCxnSpPr>
        <p:spPr>
          <a:xfrm>
            <a:off x="4941455" y="3591402"/>
            <a:ext cx="1636326" cy="0"/>
          </a:xfrm>
          <a:prstGeom prst="line">
            <a:avLst/>
          </a:prstGeom>
          <a:ln>
            <a:solidFill>
              <a:srgbClr val="B0169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BECAD9C-A9B6-D7D6-9400-15EA88D4DDFC}"/>
              </a:ext>
            </a:extLst>
          </p:cNvPr>
          <p:cNvGrpSpPr/>
          <p:nvPr/>
        </p:nvGrpSpPr>
        <p:grpSpPr>
          <a:xfrm>
            <a:off x="9183643" y="3468161"/>
            <a:ext cx="1078002" cy="246482"/>
            <a:chOff x="5095681" y="3586747"/>
            <a:chExt cx="1078002" cy="246482"/>
          </a:xfrm>
          <a:solidFill>
            <a:srgbClr val="009AE0"/>
          </a:solidFill>
        </p:grpSpPr>
        <p:pic>
          <p:nvPicPr>
            <p:cNvPr id="98" name="Graphic 97" descr="Car Mechanic with solid fill">
              <a:extLst>
                <a:ext uri="{FF2B5EF4-FFF2-40B4-BE49-F238E27FC236}">
                  <a16:creationId xmlns:a16="http://schemas.microsoft.com/office/drawing/2014/main" id="{F17188AA-B1F6-0CC2-B3F3-F382F421B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 l="10000" t="27788" r="10000"/>
            <a:stretch/>
          </p:blipFill>
          <p:spPr>
            <a:xfrm>
              <a:off x="5154292" y="3586747"/>
              <a:ext cx="165491" cy="154322"/>
            </a:xfrm>
            <a:prstGeom prst="rect">
              <a:avLst/>
            </a:prstGeom>
          </p:spPr>
        </p:pic>
        <p:pic>
          <p:nvPicPr>
            <p:cNvPr id="106" name="Graphic 105" descr="Car Mechanic with solid fill">
              <a:extLst>
                <a:ext uri="{FF2B5EF4-FFF2-40B4-BE49-F238E27FC236}">
                  <a16:creationId xmlns:a16="http://schemas.microsoft.com/office/drawing/2014/main" id="{7C8690FC-4C15-CE0D-9530-027B7F2DF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 l="10000" t="27788" r="10000"/>
            <a:stretch/>
          </p:blipFill>
          <p:spPr>
            <a:xfrm>
              <a:off x="5095681" y="3632828"/>
              <a:ext cx="165491" cy="154322"/>
            </a:xfrm>
            <a:prstGeom prst="rect">
              <a:avLst/>
            </a:prstGeom>
          </p:spPr>
        </p:pic>
        <p:pic>
          <p:nvPicPr>
            <p:cNvPr id="109" name="Graphic 108" descr="Car Mechanic with solid fill">
              <a:hlinkClick r:id="rId20" action="ppaction://hlinksldjump"/>
              <a:extLst>
                <a:ext uri="{FF2B5EF4-FFF2-40B4-BE49-F238E27FC236}">
                  <a16:creationId xmlns:a16="http://schemas.microsoft.com/office/drawing/2014/main" id="{F1FBF2CA-258E-521D-068C-DCD4E37B4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 l="10000" t="27788" r="10000"/>
            <a:stretch/>
          </p:blipFill>
          <p:spPr>
            <a:xfrm>
              <a:off x="5157134" y="3678907"/>
              <a:ext cx="165491" cy="154322"/>
            </a:xfrm>
            <a:prstGeom prst="rect">
              <a:avLst/>
            </a:prstGeom>
          </p:spPr>
        </p:pic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358323A-0E53-E561-448E-A5AA71DD42BD}"/>
                </a:ext>
              </a:extLst>
            </p:cNvPr>
            <p:cNvCxnSpPr>
              <a:cxnSpLocks/>
            </p:cNvCxnSpPr>
            <p:nvPr/>
          </p:nvCxnSpPr>
          <p:spPr>
            <a:xfrm>
              <a:off x="5352269" y="3709988"/>
              <a:ext cx="821414" cy="0"/>
            </a:xfrm>
            <a:prstGeom prst="line">
              <a:avLst/>
            </a:prstGeom>
            <a:grpFill/>
            <a:ln>
              <a:solidFill>
                <a:srgbClr val="009AE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0E4AE66B-E377-42B5-8DA0-F09E83161279}"/>
              </a:ext>
            </a:extLst>
          </p:cNvPr>
          <p:cNvSpPr txBox="1"/>
          <p:nvPr/>
        </p:nvSpPr>
        <p:spPr>
          <a:xfrm>
            <a:off x="8550361" y="3422125"/>
            <a:ext cx="698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09A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 Congestion</a:t>
            </a:r>
          </a:p>
        </p:txBody>
      </p:sp>
      <p:pic>
        <p:nvPicPr>
          <p:cNvPr id="117" name="Graphic 116" descr="Cloud With Lightning And Rain with solid fill">
            <a:hlinkClick r:id="" action="ppaction://noaction" tooltip="Stormy conditions - rain and gusty winds - occurred from 10am to 1pm"/>
            <a:extLst>
              <a:ext uri="{FF2B5EF4-FFF2-40B4-BE49-F238E27FC236}">
                <a16:creationId xmlns:a16="http://schemas.microsoft.com/office/drawing/2014/main" id="{A0513295-2376-FD21-8138-4C0DFA10DC6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908971" y="3689637"/>
            <a:ext cx="308644" cy="308644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1B07956D-ACD7-4861-AD4A-96724C0BB69E}"/>
              </a:ext>
            </a:extLst>
          </p:cNvPr>
          <p:cNvSpPr txBox="1"/>
          <p:nvPr/>
        </p:nvSpPr>
        <p:spPr>
          <a:xfrm>
            <a:off x="6303533" y="3652529"/>
            <a:ext cx="698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 w/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43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gusty winds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DADC23D-9352-B5A6-3EE2-10F564B29154}"/>
              </a:ext>
            </a:extLst>
          </p:cNvPr>
          <p:cNvGrpSpPr/>
          <p:nvPr/>
        </p:nvGrpSpPr>
        <p:grpSpPr>
          <a:xfrm>
            <a:off x="113590" y="2067350"/>
            <a:ext cx="2088470" cy="1535925"/>
            <a:chOff x="102163" y="1032425"/>
            <a:chExt cx="2297279" cy="1689490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87E757F-AD75-929D-714F-D831B8A98256}"/>
                </a:ext>
              </a:extLst>
            </p:cNvPr>
            <p:cNvGrpSpPr/>
            <p:nvPr/>
          </p:nvGrpSpPr>
          <p:grpSpPr>
            <a:xfrm>
              <a:off x="102163" y="1032425"/>
              <a:ext cx="2297279" cy="1689490"/>
              <a:chOff x="165200" y="1086751"/>
              <a:chExt cx="2297279" cy="1689490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40C13FEF-4FEF-61B9-E360-4B84F8D49A27}"/>
                  </a:ext>
                </a:extLst>
              </p:cNvPr>
              <p:cNvGrpSpPr/>
              <p:nvPr/>
            </p:nvGrpSpPr>
            <p:grpSpPr>
              <a:xfrm>
                <a:off x="165201" y="1086751"/>
                <a:ext cx="2297278" cy="1689490"/>
                <a:chOff x="94161" y="1938966"/>
                <a:chExt cx="2297278" cy="168949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77EC7616-03E8-9303-5F68-CB5AC9E4530F}"/>
                    </a:ext>
                  </a:extLst>
                </p:cNvPr>
                <p:cNvGrpSpPr/>
                <p:nvPr/>
              </p:nvGrpSpPr>
              <p:grpSpPr>
                <a:xfrm>
                  <a:off x="94161" y="1990749"/>
                  <a:ext cx="2297278" cy="1585925"/>
                  <a:chOff x="181394" y="1047784"/>
                  <a:chExt cx="2573125" cy="1776356"/>
                </a:xfrm>
              </p:grpSpPr>
              <p:pic>
                <p:nvPicPr>
                  <p:cNvPr id="173" name="Picture 2" descr="Virtual Public Hearing for Infrastructure | Public Involvement | RDV System">
                    <a:extLst>
                      <a:ext uri="{FF2B5EF4-FFF2-40B4-BE49-F238E27FC236}">
                        <a16:creationId xmlns:a16="http://schemas.microsoft.com/office/drawing/2014/main" id="{D5747E2C-87AC-A1C4-761B-F3DE6FB7600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3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84" t="10155" r="2831" b="2976"/>
                  <a:stretch/>
                </p:blipFill>
                <p:spPr bwMode="auto">
                  <a:xfrm>
                    <a:off x="181394" y="1047784"/>
                    <a:ext cx="2573125" cy="17763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6" name="Picture 8">
                    <a:extLst>
                      <a:ext uri="{FF2B5EF4-FFF2-40B4-BE49-F238E27FC236}">
                        <a16:creationId xmlns:a16="http://schemas.microsoft.com/office/drawing/2014/main" id="{7C157ACC-0203-6307-6FB2-BB886AC0D35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86370" y="1812461"/>
                    <a:ext cx="255462" cy="25231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CCFEDECA-42D2-E7D4-D1D2-4E8F440DABB5}"/>
                    </a:ext>
                  </a:extLst>
                </p:cNvPr>
                <p:cNvGrpSpPr/>
                <p:nvPr/>
              </p:nvGrpSpPr>
              <p:grpSpPr>
                <a:xfrm>
                  <a:off x="94161" y="1938966"/>
                  <a:ext cx="2297278" cy="1689490"/>
                  <a:chOff x="58672" y="1953378"/>
                  <a:chExt cx="2297278" cy="1689490"/>
                </a:xfrm>
              </p:grpSpPr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E0DB8329-ADAE-F45C-E538-B62CED04DF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672" y="1953378"/>
                    <a:ext cx="229727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A36B5B5F-8C01-E411-249B-B840507DA9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672" y="3642868"/>
                    <a:ext cx="229727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60" name="Picture 2" descr="Virtual Public Hearing for Infrastructure | Public Involvement | RDV System">
                <a:extLst>
                  <a:ext uri="{FF2B5EF4-FFF2-40B4-BE49-F238E27FC236}">
                    <a16:creationId xmlns:a16="http://schemas.microsoft.com/office/drawing/2014/main" id="{9FF6BB42-3B33-9228-676B-26CA0CDDC5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0" t="33635" r="2622" b="24556"/>
              <a:stretch/>
            </p:blipFill>
            <p:spPr bwMode="auto">
              <a:xfrm>
                <a:off x="165200" y="1567181"/>
                <a:ext cx="2297278" cy="763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4" name="Picture 8">
              <a:extLst>
                <a:ext uri="{FF2B5EF4-FFF2-40B4-BE49-F238E27FC236}">
                  <a16:creationId xmlns:a16="http://schemas.microsoft.com/office/drawing/2014/main" id="{FFC5661A-EDA4-0F85-87DE-A34EBAFB7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657" y="1764537"/>
              <a:ext cx="228076" cy="225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1DA1D8E4-B6E4-6CB2-669E-C4A4737ADDA2}"/>
              </a:ext>
            </a:extLst>
          </p:cNvPr>
          <p:cNvCxnSpPr>
            <a:cxnSpLocks/>
          </p:cNvCxnSpPr>
          <p:nvPr/>
        </p:nvCxnSpPr>
        <p:spPr>
          <a:xfrm>
            <a:off x="4395934" y="4098012"/>
            <a:ext cx="77565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BFE5D2F9-7C7B-5963-99C3-C32103A1E467}"/>
              </a:ext>
            </a:extLst>
          </p:cNvPr>
          <p:cNvSpPr txBox="1"/>
          <p:nvPr/>
        </p:nvSpPr>
        <p:spPr>
          <a:xfrm>
            <a:off x="7130658" y="3898757"/>
            <a:ext cx="217022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Zone Key Metrics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94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FE8E5CD-C65A-3568-3A63-AD3BA0A24D3F}"/>
              </a:ext>
            </a:extLst>
          </p:cNvPr>
          <p:cNvGraphicFramePr>
            <a:graphicFrameLocks noGrp="1"/>
          </p:cNvGraphicFramePr>
          <p:nvPr/>
        </p:nvGraphicFramePr>
        <p:xfrm>
          <a:off x="1495514" y="679102"/>
          <a:ext cx="10336358" cy="3590219"/>
        </p:xfrm>
        <a:graphic>
          <a:graphicData uri="http://schemas.openxmlformats.org/drawingml/2006/table">
            <a:tbl>
              <a:tblPr/>
              <a:tblGrid>
                <a:gridCol w="1384062">
                  <a:extLst>
                    <a:ext uri="{9D8B030D-6E8A-4147-A177-3AD203B41FA5}">
                      <a16:colId xmlns:a16="http://schemas.microsoft.com/office/drawing/2014/main" val="3750377104"/>
                    </a:ext>
                  </a:extLst>
                </a:gridCol>
                <a:gridCol w="466826">
                  <a:extLst>
                    <a:ext uri="{9D8B030D-6E8A-4147-A177-3AD203B41FA5}">
                      <a16:colId xmlns:a16="http://schemas.microsoft.com/office/drawing/2014/main" val="4225872013"/>
                    </a:ext>
                  </a:extLst>
                </a:gridCol>
                <a:gridCol w="1212210">
                  <a:extLst>
                    <a:ext uri="{9D8B030D-6E8A-4147-A177-3AD203B41FA5}">
                      <a16:colId xmlns:a16="http://schemas.microsoft.com/office/drawing/2014/main" val="3007036594"/>
                    </a:ext>
                  </a:extLst>
                </a:gridCol>
                <a:gridCol w="1212210">
                  <a:extLst>
                    <a:ext uri="{9D8B030D-6E8A-4147-A177-3AD203B41FA5}">
                      <a16:colId xmlns:a16="http://schemas.microsoft.com/office/drawing/2014/main" val="1655646905"/>
                    </a:ext>
                  </a:extLst>
                </a:gridCol>
                <a:gridCol w="1212210">
                  <a:extLst>
                    <a:ext uri="{9D8B030D-6E8A-4147-A177-3AD203B41FA5}">
                      <a16:colId xmlns:a16="http://schemas.microsoft.com/office/drawing/2014/main" val="3491021661"/>
                    </a:ext>
                  </a:extLst>
                </a:gridCol>
                <a:gridCol w="1212210">
                  <a:extLst>
                    <a:ext uri="{9D8B030D-6E8A-4147-A177-3AD203B41FA5}">
                      <a16:colId xmlns:a16="http://schemas.microsoft.com/office/drawing/2014/main" val="468282229"/>
                    </a:ext>
                  </a:extLst>
                </a:gridCol>
                <a:gridCol w="1212210">
                  <a:extLst>
                    <a:ext uri="{9D8B030D-6E8A-4147-A177-3AD203B41FA5}">
                      <a16:colId xmlns:a16="http://schemas.microsoft.com/office/drawing/2014/main" val="592264828"/>
                    </a:ext>
                  </a:extLst>
                </a:gridCol>
                <a:gridCol w="1212210">
                  <a:extLst>
                    <a:ext uri="{9D8B030D-6E8A-4147-A177-3AD203B41FA5}">
                      <a16:colId xmlns:a16="http://schemas.microsoft.com/office/drawing/2014/main" val="1821388478"/>
                    </a:ext>
                  </a:extLst>
                </a:gridCol>
                <a:gridCol w="1212210">
                  <a:extLst>
                    <a:ext uri="{9D8B030D-6E8A-4147-A177-3AD203B41FA5}">
                      <a16:colId xmlns:a16="http://schemas.microsoft.com/office/drawing/2014/main" val="1045303519"/>
                    </a:ext>
                  </a:extLst>
                </a:gridCol>
              </a:tblGrid>
              <a:tr h="421459">
                <a:tc gridSpan="9">
                  <a:txBody>
                    <a:bodyPr/>
                    <a:lstStyle/>
                    <a:p>
                      <a:pPr algn="ctr" fontAlgn="b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821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Day-by-Day Performance Metrics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3" marR="5903" marT="59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3" marR="5903" marT="59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821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Day-by-Day Performance Metrics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5821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rgbClr val="F5821F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5821F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5821F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5821F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537531"/>
                  </a:ext>
                </a:extLst>
              </a:tr>
              <a:tr h="508397">
                <a:tc>
                  <a:txBody>
                    <a:bodyPr/>
                    <a:lstStyle/>
                    <a:p>
                      <a:pPr algn="ctr" fontAlgn="ctr">
                        <a:lnSpc>
                          <a:spcPts val="8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METRIC</a:t>
                      </a:r>
                    </a:p>
                    <a:p>
                      <a:pPr algn="ctr" fontAlgn="ctr">
                        <a:lnSpc>
                          <a:spcPts val="8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sym typeface="Wingdings 3" panose="05040102010807070707" pitchFamily="18" charset="2"/>
                        </a:rPr>
                        <a:t>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137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DIR</a:t>
                      </a:r>
                    </a:p>
                  </a:txBody>
                  <a:tcPr marL="5903" marR="5903" marT="59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Sun (4/9)</a:t>
                      </a: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Mon (4/10)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Tue (4/11)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Wed (4/12)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Thu (4/13)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Fri (4/14)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Sat (4/15)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60571"/>
                  </a:ext>
                </a:extLst>
              </a:tr>
              <a:tr h="452723">
                <a:tc rowSpan="2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Avg. Speed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anose="05040102010807070707" pitchFamily="18" charset="2"/>
                        </a:rPr>
                        <a:t>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(mph)</a:t>
                      </a: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NB</a:t>
                      </a:r>
                    </a:p>
                  </a:txBody>
                  <a:tcPr marL="5903" marR="5903" marT="5903" marB="0" anchor="ctr">
                    <a:lnL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71.6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63.1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77.3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7330590"/>
                  </a:ext>
                </a:extLst>
              </a:tr>
              <a:tr h="452723"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</a:txBody>
                  <a:tcPr marL="5903" marR="5903" marT="5903" marB="0" anchor="ctr">
                    <a:lnL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60.9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71.8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75.7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2052414"/>
                  </a:ext>
                </a:extLst>
              </a:tr>
              <a:tr h="452723">
                <a:tc rowSpan="2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Cost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anose="05040102010807070707" pitchFamily="18" charset="2"/>
                        </a:rPr>
                        <a:t>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(dollars)</a:t>
                      </a: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NB </a:t>
                      </a:r>
                    </a:p>
                  </a:txBody>
                  <a:tcPr marL="5903" marR="5903" marT="5903" marB="0" anchor="ctr">
                    <a:lnL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$340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$1.0K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784622"/>
                  </a:ext>
                </a:extLst>
              </a:tr>
              <a:tr h="396748"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</a:txBody>
                  <a:tcPr marL="5903" marR="5903" marT="5903" marB="0" anchor="ctr">
                    <a:lnL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$1.6K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$1.0K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4307331"/>
                  </a:ext>
                </a:extLst>
              </a:tr>
              <a:tr h="452723">
                <a:tc rowSpan="2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Veh.-hr. of Delay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anose="05040102010807070707" pitchFamily="18" charset="2"/>
                        </a:rPr>
                        <a:t>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(hr. min)</a:t>
                      </a: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NB</a:t>
                      </a:r>
                    </a:p>
                  </a:txBody>
                  <a:tcPr marL="5903" marR="5903" marT="5903" marB="0" anchor="ctr">
                    <a:lnL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12hr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35hr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9hr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4458708"/>
                  </a:ext>
                </a:extLst>
              </a:tr>
              <a:tr h="452723"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</a:txBody>
                  <a:tcPr marL="5903" marR="5903" marT="5903" marB="0" anchor="ctr">
                    <a:lnL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55hr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31hr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5361864"/>
                  </a:ext>
                </a:extLst>
              </a:tr>
            </a:tbl>
          </a:graphicData>
        </a:graphic>
      </p:graphicFrame>
      <p:pic>
        <p:nvPicPr>
          <p:cNvPr id="15" name="Graphic 14" descr="Gauge">
            <a:extLst>
              <a:ext uri="{FF2B5EF4-FFF2-40B4-BE49-F238E27FC236}">
                <a16:creationId xmlns:a16="http://schemas.microsoft.com/office/drawing/2014/main" id="{A3CE2350-D740-03C5-7B7B-1D47CFB292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5891" y="1773129"/>
            <a:ext cx="358216" cy="358216"/>
          </a:xfrm>
          <a:prstGeom prst="rect">
            <a:avLst/>
          </a:prstGeom>
        </p:spPr>
      </p:pic>
      <p:pic>
        <p:nvPicPr>
          <p:cNvPr id="17" name="Graphic 16" descr="Money with solid fill">
            <a:extLst>
              <a:ext uri="{FF2B5EF4-FFF2-40B4-BE49-F238E27FC236}">
                <a16:creationId xmlns:a16="http://schemas.microsoft.com/office/drawing/2014/main" id="{7131B563-A93A-E4B9-107F-AC8D28398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8884" y="2582175"/>
            <a:ext cx="412231" cy="41223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CB65E32-38D6-1F9F-ED9E-BE3CEF3339AE}"/>
              </a:ext>
            </a:extLst>
          </p:cNvPr>
          <p:cNvGrpSpPr/>
          <p:nvPr/>
        </p:nvGrpSpPr>
        <p:grpSpPr>
          <a:xfrm>
            <a:off x="1997371" y="3429000"/>
            <a:ext cx="335256" cy="398103"/>
            <a:chOff x="3403936" y="4764703"/>
            <a:chExt cx="648012" cy="769487"/>
          </a:xfrm>
          <a:solidFill>
            <a:schemeClr val="tx1"/>
          </a:solidFill>
        </p:grpSpPr>
        <p:pic>
          <p:nvPicPr>
            <p:cNvPr id="20" name="Graphic 19" descr="Car Mechanic with solid fill">
              <a:extLst>
                <a:ext uri="{FF2B5EF4-FFF2-40B4-BE49-F238E27FC236}">
                  <a16:creationId xmlns:a16="http://schemas.microsoft.com/office/drawing/2014/main" id="{CC1D5643-9967-73D4-DB71-23B672EC5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0000" t="27788" r="10000"/>
            <a:stretch/>
          </p:blipFill>
          <p:spPr>
            <a:xfrm>
              <a:off x="3403936" y="4956589"/>
              <a:ext cx="639899" cy="577601"/>
            </a:xfrm>
            <a:prstGeom prst="rect">
              <a:avLst/>
            </a:prstGeom>
          </p:spPr>
        </p:pic>
        <p:pic>
          <p:nvPicPr>
            <p:cNvPr id="21" name="Graphic 20" descr="Clock with solid fill">
              <a:extLst>
                <a:ext uri="{FF2B5EF4-FFF2-40B4-BE49-F238E27FC236}">
                  <a16:creationId xmlns:a16="http://schemas.microsoft.com/office/drawing/2014/main" id="{C45D19C3-A31E-F30D-F7A6-A7AAF92F0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68177" y="4764703"/>
              <a:ext cx="383771" cy="383772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42BB444-06D0-46CC-BEC5-800DC80E5778}"/>
              </a:ext>
            </a:extLst>
          </p:cNvPr>
          <p:cNvSpPr txBox="1"/>
          <p:nvPr/>
        </p:nvSpPr>
        <p:spPr>
          <a:xfrm>
            <a:off x="9174449" y="4332122"/>
            <a:ext cx="27969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Notable Impacts for the Week</a:t>
            </a:r>
          </a:p>
        </p:txBody>
      </p:sp>
      <p:pic>
        <p:nvPicPr>
          <p:cNvPr id="46" name="Graphic 45" descr="Rain">
            <a:extLst>
              <a:ext uri="{FF2B5EF4-FFF2-40B4-BE49-F238E27FC236}">
                <a16:creationId xmlns:a16="http://schemas.microsoft.com/office/drawing/2014/main" id="{C7BA09A2-C69E-F45F-3E79-2F638110F8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61180" y="5585837"/>
            <a:ext cx="529701" cy="529703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70D1C38-45F1-79F7-AA5E-7FB6817D5233}"/>
              </a:ext>
            </a:extLst>
          </p:cNvPr>
          <p:cNvSpPr txBox="1"/>
          <p:nvPr/>
        </p:nvSpPr>
        <p:spPr>
          <a:xfrm>
            <a:off x="9856446" y="5548118"/>
            <a:ext cx="202826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Heavy rain caused hazardous driving conditions on 4/12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(11:00am to1:00pm)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5982EFE-E901-5086-2575-3353B0C9B819}"/>
              </a:ext>
            </a:extLst>
          </p:cNvPr>
          <p:cNvGrpSpPr/>
          <p:nvPr/>
        </p:nvGrpSpPr>
        <p:grpSpPr>
          <a:xfrm>
            <a:off x="9308153" y="4798762"/>
            <a:ext cx="435754" cy="481995"/>
            <a:chOff x="2772199" y="4554927"/>
            <a:chExt cx="659496" cy="729480"/>
          </a:xfrm>
          <a:solidFill>
            <a:schemeClr val="tx1"/>
          </a:solidFill>
        </p:grpSpPr>
        <p:pic>
          <p:nvPicPr>
            <p:cNvPr id="55" name="Graphic 54" descr="Car Mechanic with solid fill">
              <a:extLst>
                <a:ext uri="{FF2B5EF4-FFF2-40B4-BE49-F238E27FC236}">
                  <a16:creationId xmlns:a16="http://schemas.microsoft.com/office/drawing/2014/main" id="{CEA809E1-71D1-88B1-CC09-17C479C0B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0000" t="27788" r="10000"/>
            <a:stretch/>
          </p:blipFill>
          <p:spPr>
            <a:xfrm>
              <a:off x="2942522" y="4554927"/>
              <a:ext cx="480914" cy="456726"/>
            </a:xfrm>
            <a:prstGeom prst="rect">
              <a:avLst/>
            </a:prstGeom>
          </p:spPr>
        </p:pic>
        <p:pic>
          <p:nvPicPr>
            <p:cNvPr id="56" name="Graphic 55" descr="Car Mechanic with solid fill">
              <a:extLst>
                <a:ext uri="{FF2B5EF4-FFF2-40B4-BE49-F238E27FC236}">
                  <a16:creationId xmlns:a16="http://schemas.microsoft.com/office/drawing/2014/main" id="{D1694F8E-521B-3660-2E5E-702C0B7BE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10000" t="27788" r="10000"/>
            <a:stretch/>
          </p:blipFill>
          <p:spPr>
            <a:xfrm>
              <a:off x="2772199" y="4691307"/>
              <a:ext cx="480914" cy="456726"/>
            </a:xfrm>
            <a:prstGeom prst="rect">
              <a:avLst/>
            </a:prstGeom>
          </p:spPr>
        </p:pic>
        <p:pic>
          <p:nvPicPr>
            <p:cNvPr id="58" name="Graphic 57" descr="Car Mechanic with solid fill">
              <a:extLst>
                <a:ext uri="{FF2B5EF4-FFF2-40B4-BE49-F238E27FC236}">
                  <a16:creationId xmlns:a16="http://schemas.microsoft.com/office/drawing/2014/main" id="{900D9F53-8DDD-3D70-2E40-7196B86E84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10000" t="27788" r="10000"/>
            <a:stretch/>
          </p:blipFill>
          <p:spPr>
            <a:xfrm>
              <a:off x="2950781" y="4827681"/>
              <a:ext cx="480914" cy="456726"/>
            </a:xfrm>
            <a:prstGeom prst="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9AD5C0-D1BC-DE9A-0FFE-AD462616FBD1}"/>
              </a:ext>
            </a:extLst>
          </p:cNvPr>
          <p:cNvSpPr txBox="1"/>
          <p:nvPr/>
        </p:nvSpPr>
        <p:spPr>
          <a:xfrm>
            <a:off x="9856446" y="4739677"/>
            <a:ext cx="20282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NB/SB off-ramp backups to Exit 136 - SR 884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PK HRs, just prior to the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of the active WZ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27BFB66-65C8-58F5-2ED7-925360206E5C}"/>
              </a:ext>
            </a:extLst>
          </p:cNvPr>
          <p:cNvSpPr txBox="1"/>
          <p:nvPr/>
        </p:nvSpPr>
        <p:spPr>
          <a:xfrm>
            <a:off x="9856446" y="6237118"/>
            <a:ext cx="202826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 wrong way-facing vehicle on shoulder on 4/12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(12:37pm to 1:01pm)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D82D8B-F487-69C4-536D-7E38EE56CD0C}"/>
              </a:ext>
            </a:extLst>
          </p:cNvPr>
          <p:cNvSpPr/>
          <p:nvPr/>
        </p:nvSpPr>
        <p:spPr>
          <a:xfrm>
            <a:off x="0" y="-10022"/>
            <a:ext cx="12223428" cy="725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70900-3358-F779-0788-F1AD1828DED8}"/>
              </a:ext>
            </a:extLst>
          </p:cNvPr>
          <p:cNvSpPr txBox="1"/>
          <p:nvPr/>
        </p:nvSpPr>
        <p:spPr>
          <a:xfrm>
            <a:off x="8938054" y="73688"/>
            <a:ext cx="32612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No photo description available.">
            <a:hlinkClick r:id="rId19"/>
            <a:extLst>
              <a:ext uri="{FF2B5EF4-FFF2-40B4-BE49-F238E27FC236}">
                <a16:creationId xmlns:a16="http://schemas.microsoft.com/office/drawing/2014/main" id="{2943BFED-D0EC-8D7B-3635-27A73CB24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" y="85727"/>
            <a:ext cx="533895" cy="5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C1941-E683-4D5C-B01A-3BAE0F63DF84}"/>
              </a:ext>
            </a:extLst>
          </p:cNvPr>
          <p:cNvSpPr txBox="1"/>
          <p:nvPr/>
        </p:nvSpPr>
        <p:spPr>
          <a:xfrm>
            <a:off x="8866849" y="121842"/>
            <a:ext cx="330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I-75/SR 93 &amp; SR 884/Colonial Blvd. Interchange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No. 413065-1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F1FE930-A33F-7619-0EB8-0382C5FF872D}"/>
              </a:ext>
            </a:extLst>
          </p:cNvPr>
          <p:cNvGrpSpPr/>
          <p:nvPr/>
        </p:nvGrpSpPr>
        <p:grpSpPr>
          <a:xfrm>
            <a:off x="740455" y="121842"/>
            <a:ext cx="2088907" cy="461665"/>
            <a:chOff x="732827" y="140153"/>
            <a:chExt cx="2088907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8E80A55-0E0E-291A-763C-7ABF5D05DD84}"/>
                </a:ext>
              </a:extLst>
            </p:cNvPr>
            <p:cNvSpPr txBox="1"/>
            <p:nvPr/>
          </p:nvSpPr>
          <p:spPr>
            <a:xfrm>
              <a:off x="1727488" y="140153"/>
              <a:ext cx="10942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Brian Bollas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(813) 262-8549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C8BB3F3-C4C5-9480-7246-1A3E063BE927}"/>
                </a:ext>
              </a:extLst>
            </p:cNvPr>
            <p:cNvCxnSpPr>
              <a:cxnSpLocks/>
            </p:cNvCxnSpPr>
            <p:nvPr/>
          </p:nvCxnSpPr>
          <p:spPr>
            <a:xfrm>
              <a:off x="1656283" y="209696"/>
              <a:ext cx="0" cy="3201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3EFCA4B-0EFE-AAB0-1E44-C43C9E8AA79F}"/>
                </a:ext>
              </a:extLst>
            </p:cNvPr>
            <p:cNvSpPr txBox="1"/>
            <p:nvPr/>
          </p:nvSpPr>
          <p:spPr>
            <a:xfrm>
              <a:off x="732827" y="140153"/>
              <a:ext cx="8992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Construction PM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David Jones 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(863) 519-2345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02B8E30-DE8A-8283-7894-D5CFFD468365}"/>
              </a:ext>
            </a:extLst>
          </p:cNvPr>
          <p:cNvSpPr txBox="1"/>
          <p:nvPr/>
        </p:nvSpPr>
        <p:spPr>
          <a:xfrm>
            <a:off x="2870140" y="44898"/>
            <a:ext cx="64517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Weekly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Work Zone Performance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of April 9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April 15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 8 AM to 5 PM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2129BB-7684-9841-21D2-A5D1E48B5662}"/>
              </a:ext>
            </a:extLst>
          </p:cNvPr>
          <p:cNvGrpSpPr/>
          <p:nvPr/>
        </p:nvGrpSpPr>
        <p:grpSpPr>
          <a:xfrm>
            <a:off x="9305879" y="6301179"/>
            <a:ext cx="440302" cy="448420"/>
            <a:chOff x="9232883" y="5918484"/>
            <a:chExt cx="440302" cy="448420"/>
          </a:xfrm>
        </p:grpSpPr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103DCBC9-48A9-30D1-DD98-455A53C2300C}"/>
                </a:ext>
              </a:extLst>
            </p:cNvPr>
            <p:cNvSpPr/>
            <p:nvPr/>
          </p:nvSpPr>
          <p:spPr>
            <a:xfrm>
              <a:off x="9232883" y="5918484"/>
              <a:ext cx="440302" cy="448420"/>
            </a:xfrm>
            <a:prstGeom prst="diamond">
              <a:avLst/>
            </a:prstGeom>
            <a:solidFill>
              <a:srgbClr val="243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E0DDFC-10BB-25E1-8A43-9D85DA85EAD9}"/>
                </a:ext>
              </a:extLst>
            </p:cNvPr>
            <p:cNvSpPr txBox="1"/>
            <p:nvPr/>
          </p:nvSpPr>
          <p:spPr>
            <a:xfrm>
              <a:off x="9292922" y="5958028"/>
              <a:ext cx="3202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DC39DA-1385-766C-0B49-00B8F32130B0}"/>
              </a:ext>
            </a:extLst>
          </p:cNvPr>
          <p:cNvGrpSpPr/>
          <p:nvPr/>
        </p:nvGrpSpPr>
        <p:grpSpPr>
          <a:xfrm>
            <a:off x="101861" y="828289"/>
            <a:ext cx="1065524" cy="6026295"/>
            <a:chOff x="36958" y="828289"/>
            <a:chExt cx="1065524" cy="60262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D9CAFA5-575C-EBAE-4037-18E1A49F0F96}"/>
                </a:ext>
              </a:extLst>
            </p:cNvPr>
            <p:cNvSpPr/>
            <p:nvPr/>
          </p:nvSpPr>
          <p:spPr>
            <a:xfrm flipH="1">
              <a:off x="394574" y="1241078"/>
              <a:ext cx="389116" cy="54541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C889576-11E5-2EAC-59AA-3BFB44624C2C}"/>
                </a:ext>
              </a:extLst>
            </p:cNvPr>
            <p:cNvCxnSpPr>
              <a:cxnSpLocks/>
            </p:cNvCxnSpPr>
            <p:nvPr/>
          </p:nvCxnSpPr>
          <p:spPr>
            <a:xfrm>
              <a:off x="589132" y="1241078"/>
              <a:ext cx="0" cy="5458417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14">
              <a:extLst>
                <a:ext uri="{FF2B5EF4-FFF2-40B4-BE49-F238E27FC236}">
                  <a16:creationId xmlns:a16="http://schemas.microsoft.com/office/drawing/2014/main" id="{9D2DFDD7-5AB1-B904-58DC-FBDE325DC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29" y="828289"/>
              <a:ext cx="189571" cy="18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1EA1AF-AFE3-ABBF-0C72-CA4104BFE59A}"/>
                </a:ext>
              </a:extLst>
            </p:cNvPr>
            <p:cNvSpPr txBox="1"/>
            <p:nvPr/>
          </p:nvSpPr>
          <p:spPr>
            <a:xfrm>
              <a:off x="524894" y="1071834"/>
              <a:ext cx="369781" cy="221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BA6CE98-7994-1E1F-D3FF-7EB69458D5E8}"/>
                </a:ext>
              </a:extLst>
            </p:cNvPr>
            <p:cNvSpPr txBox="1"/>
            <p:nvPr/>
          </p:nvSpPr>
          <p:spPr>
            <a:xfrm>
              <a:off x="360128" y="950741"/>
              <a:ext cx="306694" cy="221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124A26-E863-B716-F8CE-71599B69F300}"/>
                </a:ext>
              </a:extLst>
            </p:cNvPr>
            <p:cNvSpPr txBox="1"/>
            <p:nvPr/>
          </p:nvSpPr>
          <p:spPr>
            <a:xfrm rot="16200000">
              <a:off x="-737424" y="3105360"/>
              <a:ext cx="18873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F95D07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Work Zone Length ~1.5 mi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F95D07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Hours of Operation: 8 AM to 5 PM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0334F5DA-DE6D-120A-BCB1-748205CB4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32104" y="5473448"/>
              <a:ext cx="205107" cy="254003"/>
            </a:xfrm>
            <a:prstGeom prst="rect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FDB0027-5D0A-9DD4-5569-D1E8E265AC30}"/>
                </a:ext>
              </a:extLst>
            </p:cNvPr>
            <p:cNvGrpSpPr/>
            <p:nvPr/>
          </p:nvGrpSpPr>
          <p:grpSpPr>
            <a:xfrm>
              <a:off x="841643" y="3060573"/>
              <a:ext cx="198635" cy="428128"/>
              <a:chOff x="841643" y="2892521"/>
              <a:chExt cx="198635" cy="428128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107D8094-AC01-B27F-E6FF-80C6780C479B}"/>
                  </a:ext>
                </a:extLst>
              </p:cNvPr>
              <p:cNvSpPr/>
              <p:nvPr/>
            </p:nvSpPr>
            <p:spPr>
              <a:xfrm>
                <a:off x="846039" y="2892521"/>
                <a:ext cx="189842" cy="151349"/>
              </a:xfrm>
              <a:prstGeom prst="roundRect">
                <a:avLst>
                  <a:gd name="adj" fmla="val 7905"/>
                </a:avLst>
              </a:prstGeom>
              <a:solidFill>
                <a:srgbClr val="FF99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ZONE</a:t>
                </a: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45AB0DD4-89B3-FD9B-D067-22EAF8380E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/>
              <a:srcRect l="66889" t="19186" r="17236" b="17574"/>
              <a:stretch/>
            </p:blipFill>
            <p:spPr>
              <a:xfrm>
                <a:off x="841643" y="3073363"/>
                <a:ext cx="198635" cy="247286"/>
              </a:xfrm>
              <a:prstGeom prst="roundRect">
                <a:avLst>
                  <a:gd name="adj" fmla="val 4865"/>
                </a:avLst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B7B8B10-0C14-3E31-51B3-ABB8616B1BFA}"/>
                </a:ext>
              </a:extLst>
            </p:cNvPr>
            <p:cNvSpPr txBox="1"/>
            <p:nvPr/>
          </p:nvSpPr>
          <p:spPr>
            <a:xfrm>
              <a:off x="555811" y="975464"/>
              <a:ext cx="3079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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B70B2CA-7C38-DC86-C764-A52F9A980111}"/>
                </a:ext>
              </a:extLst>
            </p:cNvPr>
            <p:cNvSpPr txBox="1"/>
            <p:nvPr/>
          </p:nvSpPr>
          <p:spPr>
            <a:xfrm flipV="1">
              <a:off x="327750" y="1019965"/>
              <a:ext cx="3079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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95E0313-3B6B-4799-9162-870B97603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29155" y="1520438"/>
              <a:ext cx="205107" cy="254003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7802917-56DC-6359-853F-5D1E81C67B7D}"/>
                </a:ext>
              </a:extLst>
            </p:cNvPr>
            <p:cNvGrpSpPr/>
            <p:nvPr/>
          </p:nvGrpSpPr>
          <p:grpSpPr>
            <a:xfrm>
              <a:off x="410515" y="1241078"/>
              <a:ext cx="357234" cy="5458417"/>
              <a:chOff x="400440" y="1241078"/>
              <a:chExt cx="357234" cy="5458417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C5319691-98B7-1232-EF4C-9B96A485F1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0440" y="1241078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7489788-CBA7-142B-89FE-6860E37BBB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7674" y="1241078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5DD2876-92E3-0953-206F-4091434AC608}"/>
                </a:ext>
              </a:extLst>
            </p:cNvPr>
            <p:cNvSpPr/>
            <p:nvPr/>
          </p:nvSpPr>
          <p:spPr>
            <a:xfrm>
              <a:off x="61575" y="1952399"/>
              <a:ext cx="1040907" cy="2489309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1" name="Picture 8">
              <a:extLst>
                <a:ext uri="{FF2B5EF4-FFF2-40B4-BE49-F238E27FC236}">
                  <a16:creationId xmlns:a16="http://schemas.microsoft.com/office/drawing/2014/main" id="{2151BDDF-90A2-ADFF-7695-ADEA8B1E2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9" y="3115894"/>
              <a:ext cx="321446" cy="317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7212A07-4FF2-69A9-4FF3-95190E07AB26}"/>
                </a:ext>
              </a:extLst>
            </p:cNvPr>
            <p:cNvSpPr/>
            <p:nvPr/>
          </p:nvSpPr>
          <p:spPr>
            <a:xfrm>
              <a:off x="307841" y="4148992"/>
              <a:ext cx="562580" cy="246570"/>
            </a:xfrm>
            <a:prstGeom prst="rect">
              <a:avLst/>
            </a:prstGeom>
            <a:solidFill>
              <a:srgbClr val="61AB7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SR 884/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 136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9CADDCB-D58B-5DB1-D424-40382D55EDDB}"/>
                </a:ext>
              </a:extLst>
            </p:cNvPr>
            <p:cNvSpPr/>
            <p:nvPr/>
          </p:nvSpPr>
          <p:spPr>
            <a:xfrm>
              <a:off x="307841" y="6458165"/>
              <a:ext cx="562580" cy="246570"/>
            </a:xfrm>
            <a:prstGeom prst="rect">
              <a:avLst/>
            </a:prstGeom>
            <a:solidFill>
              <a:srgbClr val="61AB7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Daniels Pkwy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 131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D4E3EDB-7F6E-6512-8AE7-2F9EE1370DB1}"/>
                </a:ext>
              </a:extLst>
            </p:cNvPr>
            <p:cNvSpPr/>
            <p:nvPr/>
          </p:nvSpPr>
          <p:spPr>
            <a:xfrm>
              <a:off x="307841" y="1984283"/>
              <a:ext cx="562580" cy="246570"/>
            </a:xfrm>
            <a:prstGeom prst="rect">
              <a:avLst/>
            </a:prstGeom>
            <a:solidFill>
              <a:srgbClr val="61AB7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SR 82/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 138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6ACF953-B5C6-1454-50AE-617F6997FF63}"/>
                </a:ext>
              </a:extLst>
            </p:cNvPr>
            <p:cNvSpPr txBox="1"/>
            <p:nvPr/>
          </p:nvSpPr>
          <p:spPr>
            <a:xfrm>
              <a:off x="398759" y="6669918"/>
              <a:ext cx="38493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N.T.S.</a:t>
              </a:r>
            </a:p>
          </p:txBody>
        </p: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EA206AA-2498-022C-2F6A-1CA3E8295A33}"/>
              </a:ext>
            </a:extLst>
          </p:cNvPr>
          <p:cNvCxnSpPr>
            <a:cxnSpLocks/>
          </p:cNvCxnSpPr>
          <p:nvPr/>
        </p:nvCxnSpPr>
        <p:spPr>
          <a:xfrm>
            <a:off x="8856096" y="4539176"/>
            <a:ext cx="0" cy="21023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FA4E62-2959-3F55-3294-3F4F6FE554D1}"/>
              </a:ext>
            </a:extLst>
          </p:cNvPr>
          <p:cNvGrpSpPr/>
          <p:nvPr/>
        </p:nvGrpSpPr>
        <p:grpSpPr>
          <a:xfrm>
            <a:off x="1218668" y="4160801"/>
            <a:ext cx="3655970" cy="2480755"/>
            <a:chOff x="1218668" y="4160801"/>
            <a:chExt cx="3655970" cy="2480755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B4B8D04-76D0-349E-B645-D305E652AE82}"/>
                </a:ext>
              </a:extLst>
            </p:cNvPr>
            <p:cNvCxnSpPr>
              <a:cxnSpLocks/>
            </p:cNvCxnSpPr>
            <p:nvPr/>
          </p:nvCxnSpPr>
          <p:spPr>
            <a:xfrm>
              <a:off x="1218668" y="416080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6B79BA-7C2D-12B9-01E6-6541EA4EFE3E}"/>
                </a:ext>
              </a:extLst>
            </p:cNvPr>
            <p:cNvSpPr txBox="1"/>
            <p:nvPr/>
          </p:nvSpPr>
          <p:spPr>
            <a:xfrm>
              <a:off x="3088802" y="5774505"/>
              <a:ext cx="1737312" cy="815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Greatest Delay Cost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(4/12)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$2.6k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(11am to 1:00pm)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EA198F-562B-F68D-5956-7ADA0F5B04AE}"/>
                </a:ext>
              </a:extLst>
            </p:cNvPr>
            <p:cNvSpPr txBox="1"/>
            <p:nvPr/>
          </p:nvSpPr>
          <p:spPr>
            <a:xfrm>
              <a:off x="1340407" y="4666641"/>
              <a:ext cx="1737310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Slowest Speeds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(on 4/12)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SB – 31.8mph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(11:30am)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NB – 40.1 mph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(12:10pm)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B592D9-0FFF-8117-1176-9CDBD4202316}"/>
                </a:ext>
              </a:extLst>
            </p:cNvPr>
            <p:cNvSpPr txBox="1"/>
            <p:nvPr/>
          </p:nvSpPr>
          <p:spPr>
            <a:xfrm>
              <a:off x="3238790" y="4666641"/>
              <a:ext cx="143733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Most Delay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(on 4/12)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90 min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(11am to 1:00pm)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AB5DB29-F6DB-C41A-AB62-EDAD87CE6AD0}"/>
                </a:ext>
              </a:extLst>
            </p:cNvPr>
            <p:cNvSpPr txBox="1"/>
            <p:nvPr/>
          </p:nvSpPr>
          <p:spPr>
            <a:xfrm>
              <a:off x="1535901" y="4332122"/>
              <a:ext cx="30723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Worst Performance for the Week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945E310-D4F7-FDA0-3F98-890259A48260}"/>
                </a:ext>
              </a:extLst>
            </p:cNvPr>
            <p:cNvCxnSpPr>
              <a:cxnSpLocks/>
            </p:cNvCxnSpPr>
            <p:nvPr/>
          </p:nvCxnSpPr>
          <p:spPr>
            <a:xfrm>
              <a:off x="4874638" y="4539176"/>
              <a:ext cx="0" cy="210238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A1BBD5B-B998-0C9E-69F1-6459D90681EF}"/>
                </a:ext>
              </a:extLst>
            </p:cNvPr>
            <p:cNvSpPr txBox="1"/>
            <p:nvPr/>
          </p:nvSpPr>
          <p:spPr>
            <a:xfrm>
              <a:off x="1340407" y="5774505"/>
              <a:ext cx="1737311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Significant Queue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(NB at Exit 136,  on 4/12)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1hr 19 min | 4.6 mi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(11:34 am to 12:53pm)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3B057E-2575-A819-41A3-203E9552082C}"/>
                </a:ext>
              </a:extLst>
            </p:cNvPr>
            <p:cNvCxnSpPr>
              <a:cxnSpLocks/>
            </p:cNvCxnSpPr>
            <p:nvPr/>
          </p:nvCxnSpPr>
          <p:spPr>
            <a:xfrm>
              <a:off x="3088802" y="4739677"/>
              <a:ext cx="0" cy="181379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EAFD30-47AB-1AF5-646E-6A833F19D64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88802" y="4618153"/>
              <a:ext cx="0" cy="210238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38537B-C18F-C91A-5127-7C96F616E084}"/>
                </a:ext>
              </a:extLst>
            </p:cNvPr>
            <p:cNvSpPr/>
            <p:nvPr/>
          </p:nvSpPr>
          <p:spPr>
            <a:xfrm>
              <a:off x="2949863" y="5530405"/>
              <a:ext cx="277876" cy="277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CE3F1DE-F3A1-D823-4036-C99B3920A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55" y="98495"/>
            <a:ext cx="514102" cy="5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FA9E68-6C18-ADC0-4978-7EA5B1AF4E78}"/>
              </a:ext>
            </a:extLst>
          </p:cNvPr>
          <p:cNvSpPr txBox="1"/>
          <p:nvPr/>
        </p:nvSpPr>
        <p:spPr>
          <a:xfrm>
            <a:off x="10521359" y="895842"/>
            <a:ext cx="1378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BOLD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WORST PERFORMANCE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369CCB-E9FC-6069-F268-B61EE58A9924}"/>
              </a:ext>
            </a:extLst>
          </p:cNvPr>
          <p:cNvGrpSpPr/>
          <p:nvPr/>
        </p:nvGrpSpPr>
        <p:grpSpPr>
          <a:xfrm>
            <a:off x="5044221" y="4332122"/>
            <a:ext cx="3528847" cy="2387379"/>
            <a:chOff x="4979237" y="4495779"/>
            <a:chExt cx="3528847" cy="2387379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726A2B07-3A9E-2402-3F5D-682A8545126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979237" y="4757790"/>
            <a:ext cx="3528847" cy="2125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5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3053D4-5203-1377-E085-9689B9390FAA}"/>
                </a:ext>
              </a:extLst>
            </p:cNvPr>
            <p:cNvSpPr txBox="1"/>
            <p:nvPr/>
          </p:nvSpPr>
          <p:spPr>
            <a:xfrm>
              <a:off x="5342417" y="4495779"/>
              <a:ext cx="28024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5821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Events for the Week (24 Total)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18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FE8E5CD-C65A-3568-3A63-AD3BA0A24D3F}"/>
              </a:ext>
            </a:extLst>
          </p:cNvPr>
          <p:cNvGraphicFramePr>
            <a:graphicFrameLocks noGrp="1"/>
          </p:cNvGraphicFramePr>
          <p:nvPr/>
        </p:nvGraphicFramePr>
        <p:xfrm>
          <a:off x="2412702" y="747222"/>
          <a:ext cx="9613618" cy="3590219"/>
        </p:xfrm>
        <a:graphic>
          <a:graphicData uri="http://schemas.openxmlformats.org/drawingml/2006/table">
            <a:tbl>
              <a:tblPr/>
              <a:tblGrid>
                <a:gridCol w="1101408">
                  <a:extLst>
                    <a:ext uri="{9D8B030D-6E8A-4147-A177-3AD203B41FA5}">
                      <a16:colId xmlns:a16="http://schemas.microsoft.com/office/drawing/2014/main" val="3750377104"/>
                    </a:ext>
                  </a:extLst>
                </a:gridCol>
                <a:gridCol w="443877">
                  <a:extLst>
                    <a:ext uri="{9D8B030D-6E8A-4147-A177-3AD203B41FA5}">
                      <a16:colId xmlns:a16="http://schemas.microsoft.com/office/drawing/2014/main" val="4225872013"/>
                    </a:ext>
                  </a:extLst>
                </a:gridCol>
                <a:gridCol w="1152619">
                  <a:extLst>
                    <a:ext uri="{9D8B030D-6E8A-4147-A177-3AD203B41FA5}">
                      <a16:colId xmlns:a16="http://schemas.microsoft.com/office/drawing/2014/main" val="3007036594"/>
                    </a:ext>
                  </a:extLst>
                </a:gridCol>
                <a:gridCol w="1152619">
                  <a:extLst>
                    <a:ext uri="{9D8B030D-6E8A-4147-A177-3AD203B41FA5}">
                      <a16:colId xmlns:a16="http://schemas.microsoft.com/office/drawing/2014/main" val="1655646905"/>
                    </a:ext>
                  </a:extLst>
                </a:gridCol>
                <a:gridCol w="1152619">
                  <a:extLst>
                    <a:ext uri="{9D8B030D-6E8A-4147-A177-3AD203B41FA5}">
                      <a16:colId xmlns:a16="http://schemas.microsoft.com/office/drawing/2014/main" val="3491021661"/>
                    </a:ext>
                  </a:extLst>
                </a:gridCol>
                <a:gridCol w="1152619">
                  <a:extLst>
                    <a:ext uri="{9D8B030D-6E8A-4147-A177-3AD203B41FA5}">
                      <a16:colId xmlns:a16="http://schemas.microsoft.com/office/drawing/2014/main" val="468282229"/>
                    </a:ext>
                  </a:extLst>
                </a:gridCol>
                <a:gridCol w="1152619">
                  <a:extLst>
                    <a:ext uri="{9D8B030D-6E8A-4147-A177-3AD203B41FA5}">
                      <a16:colId xmlns:a16="http://schemas.microsoft.com/office/drawing/2014/main" val="592264828"/>
                    </a:ext>
                  </a:extLst>
                </a:gridCol>
                <a:gridCol w="1152619">
                  <a:extLst>
                    <a:ext uri="{9D8B030D-6E8A-4147-A177-3AD203B41FA5}">
                      <a16:colId xmlns:a16="http://schemas.microsoft.com/office/drawing/2014/main" val="1821388478"/>
                    </a:ext>
                  </a:extLst>
                </a:gridCol>
                <a:gridCol w="1152619">
                  <a:extLst>
                    <a:ext uri="{9D8B030D-6E8A-4147-A177-3AD203B41FA5}">
                      <a16:colId xmlns:a16="http://schemas.microsoft.com/office/drawing/2014/main" val="1045303519"/>
                    </a:ext>
                  </a:extLst>
                </a:gridCol>
              </a:tblGrid>
              <a:tr h="421459">
                <a:tc gridSpan="9"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821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Day-by-Day Performance Metrics</a:t>
                      </a:r>
                    </a:p>
                  </a:txBody>
                  <a:tcPr marL="5903" marR="5903" marT="59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3" marR="5903" marT="59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821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Day-by-Day Performance Metrics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5821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rgbClr val="F5821F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5821F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5821F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5821F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537531"/>
                  </a:ext>
                </a:extLst>
              </a:tr>
              <a:tr h="508397">
                <a:tc>
                  <a:txBody>
                    <a:bodyPr/>
                    <a:lstStyle/>
                    <a:p>
                      <a:pPr algn="ctr" fontAlgn="ctr">
                        <a:lnSpc>
                          <a:spcPts val="8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METRIC</a:t>
                      </a:r>
                    </a:p>
                    <a:p>
                      <a:pPr algn="ctr" fontAlgn="ctr">
                        <a:lnSpc>
                          <a:spcPts val="8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sym typeface="Wingdings 3" panose="05040102010807070707" pitchFamily="18" charset="2"/>
                        </a:rPr>
                        <a:t>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137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DIR</a:t>
                      </a:r>
                    </a:p>
                  </a:txBody>
                  <a:tcPr marL="5903" marR="5903" marT="59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Sun (4/9)</a:t>
                      </a:r>
                    </a:p>
                  </a:txBody>
                  <a:tcPr marL="5903" marR="5903" marT="590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Mon (4/10)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Tue (4/11)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Wed (4/12)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Thu (4/13)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Fri (4/14)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Sat (4/15)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60571"/>
                  </a:ext>
                </a:extLst>
              </a:tr>
              <a:tr h="452723">
                <a:tc rowSpan="2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Avg. Speed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anose="05040102010807070707" pitchFamily="18" charset="2"/>
                        </a:rPr>
                        <a:t>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(mph)</a:t>
                      </a: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NB</a:t>
                      </a:r>
                    </a:p>
                  </a:txBody>
                  <a:tcPr marL="5903" marR="5903" marT="5903" marB="0" anchor="ctr">
                    <a:lnL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71.6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63.1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77.3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7330590"/>
                  </a:ext>
                </a:extLst>
              </a:tr>
              <a:tr h="452723"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</a:txBody>
                  <a:tcPr marL="5903" marR="5903" marT="5903" marB="0" anchor="ctr">
                    <a:lnL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60.9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71.8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75.7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2052414"/>
                  </a:ext>
                </a:extLst>
              </a:tr>
              <a:tr h="452723">
                <a:tc rowSpan="2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Cost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anose="05040102010807070707" pitchFamily="18" charset="2"/>
                        </a:rPr>
                        <a:t>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(dollars)</a:t>
                      </a: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NB </a:t>
                      </a:r>
                    </a:p>
                  </a:txBody>
                  <a:tcPr marL="5903" marR="5903" marT="5903" marB="0" anchor="ctr">
                    <a:lnL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$340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$1.0K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784622"/>
                  </a:ext>
                </a:extLst>
              </a:tr>
              <a:tr h="396748"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</a:txBody>
                  <a:tcPr marL="5903" marR="5903" marT="5903" marB="0" anchor="ctr">
                    <a:lnL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$1.6K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$1.0K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4307331"/>
                  </a:ext>
                </a:extLst>
              </a:tr>
              <a:tr h="452723">
                <a:tc rowSpan="2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Veh.-hr. of Delay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anose="05040102010807070707" pitchFamily="18" charset="2"/>
                        </a:rPr>
                        <a:t>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(hr. min)</a:t>
                      </a: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NB</a:t>
                      </a:r>
                    </a:p>
                  </a:txBody>
                  <a:tcPr marL="5903" marR="5903" marT="5903" marB="0" anchor="ctr">
                    <a:lnL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12hr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35hr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9hr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4458708"/>
                  </a:ext>
                </a:extLst>
              </a:tr>
              <a:tr h="452723"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03" marR="5903" marT="59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</a:txBody>
                  <a:tcPr marL="5903" marR="5903" marT="5903" marB="0" anchor="ctr">
                    <a:lnL w="6350" cap="flat" cmpd="sng" algn="ctr">
                      <a:solidFill>
                        <a:srgbClr val="243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55hr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31hr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03" marR="5903" marT="590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5361864"/>
                  </a:ext>
                </a:extLst>
              </a:tr>
            </a:tbl>
          </a:graphicData>
        </a:graphic>
      </p:graphicFrame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B4B8D04-76D0-349E-B645-D305E652AE82}"/>
              </a:ext>
            </a:extLst>
          </p:cNvPr>
          <p:cNvCxnSpPr>
            <a:cxnSpLocks/>
          </p:cNvCxnSpPr>
          <p:nvPr/>
        </p:nvCxnSpPr>
        <p:spPr>
          <a:xfrm>
            <a:off x="1183359" y="41451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Gauge">
            <a:extLst>
              <a:ext uri="{FF2B5EF4-FFF2-40B4-BE49-F238E27FC236}">
                <a16:creationId xmlns:a16="http://schemas.microsoft.com/office/drawing/2014/main" id="{A3CE2350-D740-03C5-7B7B-1D47CFB292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1137" y="1846130"/>
            <a:ext cx="313217" cy="313217"/>
          </a:xfrm>
          <a:prstGeom prst="rect">
            <a:avLst/>
          </a:prstGeom>
        </p:spPr>
      </p:pic>
      <p:pic>
        <p:nvPicPr>
          <p:cNvPr id="17" name="Graphic 16" descr="Money with solid fill">
            <a:extLst>
              <a:ext uri="{FF2B5EF4-FFF2-40B4-BE49-F238E27FC236}">
                <a16:creationId xmlns:a16="http://schemas.microsoft.com/office/drawing/2014/main" id="{7131B563-A93A-E4B9-107F-AC8D28398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7633" y="2682184"/>
            <a:ext cx="340225" cy="34022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CB65E32-38D6-1F9F-ED9E-BE3CEF3339AE}"/>
              </a:ext>
            </a:extLst>
          </p:cNvPr>
          <p:cNvGrpSpPr/>
          <p:nvPr/>
        </p:nvGrpSpPr>
        <p:grpSpPr>
          <a:xfrm>
            <a:off x="2826689" y="3543857"/>
            <a:ext cx="262113" cy="311249"/>
            <a:chOff x="3403936" y="4764703"/>
            <a:chExt cx="648012" cy="769487"/>
          </a:xfrm>
          <a:solidFill>
            <a:schemeClr val="tx1"/>
          </a:solidFill>
        </p:grpSpPr>
        <p:pic>
          <p:nvPicPr>
            <p:cNvPr id="20" name="Graphic 19" descr="Car Mechanic with solid fill">
              <a:extLst>
                <a:ext uri="{FF2B5EF4-FFF2-40B4-BE49-F238E27FC236}">
                  <a16:creationId xmlns:a16="http://schemas.microsoft.com/office/drawing/2014/main" id="{CC1D5643-9967-73D4-DB71-23B672EC5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0000" t="27788" r="10000"/>
            <a:stretch/>
          </p:blipFill>
          <p:spPr>
            <a:xfrm>
              <a:off x="3403936" y="4956589"/>
              <a:ext cx="639899" cy="577601"/>
            </a:xfrm>
            <a:prstGeom prst="rect">
              <a:avLst/>
            </a:prstGeom>
          </p:spPr>
        </p:pic>
        <p:pic>
          <p:nvPicPr>
            <p:cNvPr id="21" name="Graphic 20" descr="Clock with solid fill">
              <a:extLst>
                <a:ext uri="{FF2B5EF4-FFF2-40B4-BE49-F238E27FC236}">
                  <a16:creationId xmlns:a16="http://schemas.microsoft.com/office/drawing/2014/main" id="{C45D19C3-A31E-F30D-F7A6-A7AAF92F0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68177" y="4764703"/>
              <a:ext cx="383771" cy="383772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7198AB-C3F9-AD01-EB52-2E97374361C5}"/>
              </a:ext>
            </a:extLst>
          </p:cNvPr>
          <p:cNvSpPr txBox="1"/>
          <p:nvPr/>
        </p:nvSpPr>
        <p:spPr>
          <a:xfrm>
            <a:off x="130369" y="823275"/>
            <a:ext cx="2088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Zone Details</a:t>
            </a:r>
          </a:p>
        </p:txBody>
      </p:sp>
      <p:graphicFrame>
        <p:nvGraphicFramePr>
          <p:cNvPr id="24" name="Table 29">
            <a:extLst>
              <a:ext uri="{FF2B5EF4-FFF2-40B4-BE49-F238E27FC236}">
                <a16:creationId xmlns:a16="http://schemas.microsoft.com/office/drawing/2014/main" id="{7F37EE49-3918-C6D2-7BE3-AB3C86F969F6}"/>
              </a:ext>
            </a:extLst>
          </p:cNvPr>
          <p:cNvGraphicFramePr>
            <a:graphicFrameLocks noGrp="1"/>
          </p:cNvGraphicFramePr>
          <p:nvPr/>
        </p:nvGraphicFramePr>
        <p:xfrm>
          <a:off x="-54519" y="2730486"/>
          <a:ext cx="2297167" cy="4134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129">
                  <a:extLst>
                    <a:ext uri="{9D8B030D-6E8A-4147-A177-3AD203B41FA5}">
                      <a16:colId xmlns:a16="http://schemas.microsoft.com/office/drawing/2014/main" val="4233552656"/>
                    </a:ext>
                  </a:extLst>
                </a:gridCol>
                <a:gridCol w="1489038">
                  <a:extLst>
                    <a:ext uri="{9D8B030D-6E8A-4147-A177-3AD203B41FA5}">
                      <a16:colId xmlns:a16="http://schemas.microsoft.com/office/drawing/2014/main" val="3614943660"/>
                    </a:ext>
                  </a:extLst>
                </a:gridCol>
              </a:tblGrid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Limits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Approx. 1.5 mi, from SR 884/ Colonial Blvd to SR 82/Dr. Martin Luther King Jr. Blvd.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3680240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Lane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Construction is not closing any lanes on I-75 except at nighttime.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842683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Counter</a:t>
                      </a:r>
                    </a:p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Measures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Barrels, arrow boards.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225162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All lanes are open (3 thru lanes &amp; 1 aux lane) in both directions.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441074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Hours of 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Typical are 8am to 5pm, night work between 9pm and 6am.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55876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Police Enforcement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During lane closures are present before lane is closed and shortly after it is open.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263899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Posted Work Zone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65mph during lane closure operations.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9845843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74203E-CF29-7D84-838D-CE6B95F0F091}"/>
              </a:ext>
            </a:extLst>
          </p:cNvPr>
          <p:cNvCxnSpPr>
            <a:cxnSpLocks/>
          </p:cNvCxnSpPr>
          <p:nvPr/>
        </p:nvCxnSpPr>
        <p:spPr>
          <a:xfrm>
            <a:off x="9306146" y="4539176"/>
            <a:ext cx="0" cy="21023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42F189-D26D-1191-3305-E465468B49DC}"/>
              </a:ext>
            </a:extLst>
          </p:cNvPr>
          <p:cNvCxnSpPr>
            <a:cxnSpLocks/>
          </p:cNvCxnSpPr>
          <p:nvPr/>
        </p:nvCxnSpPr>
        <p:spPr>
          <a:xfrm>
            <a:off x="2167463" y="41608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6A363A-0FCD-DD1B-A0C7-1DF61BBBF628}"/>
              </a:ext>
            </a:extLst>
          </p:cNvPr>
          <p:cNvCxnSpPr>
            <a:cxnSpLocks/>
          </p:cNvCxnSpPr>
          <p:nvPr/>
        </p:nvCxnSpPr>
        <p:spPr>
          <a:xfrm>
            <a:off x="5687814" y="4539176"/>
            <a:ext cx="0" cy="21023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42BB444-06D0-46CC-BEC5-800DC80E5778}"/>
              </a:ext>
            </a:extLst>
          </p:cNvPr>
          <p:cNvSpPr txBox="1"/>
          <p:nvPr/>
        </p:nvSpPr>
        <p:spPr>
          <a:xfrm>
            <a:off x="9378876" y="4408427"/>
            <a:ext cx="27969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Notable Impacts for the Week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65DAF9-01CD-7DD5-9926-8702FA7C2360}"/>
              </a:ext>
            </a:extLst>
          </p:cNvPr>
          <p:cNvSpPr txBox="1"/>
          <p:nvPr/>
        </p:nvSpPr>
        <p:spPr>
          <a:xfrm>
            <a:off x="2237264" y="4788689"/>
            <a:ext cx="173731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Slowest Speeds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(on 4/12)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03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31.8mph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(11:30am)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40.1 mph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(12:10pm)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6EDD18-2CD4-221D-9B3F-248CC9999A72}"/>
              </a:ext>
            </a:extLst>
          </p:cNvPr>
          <p:cNvSpPr txBox="1"/>
          <p:nvPr/>
        </p:nvSpPr>
        <p:spPr>
          <a:xfrm>
            <a:off x="2237264" y="5896553"/>
            <a:ext cx="173731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 Queue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(NB at Exit 136, on 4/12)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1hr 19 min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4.6 mi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(11:34 am to 12:53pm)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76FF74-5F1E-41BA-3DE9-2B825C578CCB}"/>
              </a:ext>
            </a:extLst>
          </p:cNvPr>
          <p:cNvSpPr txBox="1"/>
          <p:nvPr/>
        </p:nvSpPr>
        <p:spPr>
          <a:xfrm>
            <a:off x="3985659" y="5896553"/>
            <a:ext cx="173731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Greatest Delay Cost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(4/12)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$2.6k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(11am to 1:00pm)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DD5001-E117-9E5F-1966-91DBB9B34EE8}"/>
              </a:ext>
            </a:extLst>
          </p:cNvPr>
          <p:cNvSpPr txBox="1"/>
          <p:nvPr/>
        </p:nvSpPr>
        <p:spPr>
          <a:xfrm>
            <a:off x="4135647" y="4788689"/>
            <a:ext cx="143733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Delay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(on 4/12)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 min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(11am to 1:00pm)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E0B525-0799-BF5A-5640-1933D30B7FC9}"/>
              </a:ext>
            </a:extLst>
          </p:cNvPr>
          <p:cNvSpPr txBox="1"/>
          <p:nvPr/>
        </p:nvSpPr>
        <p:spPr>
          <a:xfrm>
            <a:off x="2432758" y="4408427"/>
            <a:ext cx="3072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Worst Performance for the Week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E6CF46-24EC-ACDD-90B7-98CB8F081AC4}"/>
              </a:ext>
            </a:extLst>
          </p:cNvPr>
          <p:cNvCxnSpPr>
            <a:cxnSpLocks/>
          </p:cNvCxnSpPr>
          <p:nvPr/>
        </p:nvCxnSpPr>
        <p:spPr>
          <a:xfrm>
            <a:off x="3985659" y="4861725"/>
            <a:ext cx="0" cy="18137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BB8B1C-DB37-2306-EE22-E7B9E6509728}"/>
              </a:ext>
            </a:extLst>
          </p:cNvPr>
          <p:cNvCxnSpPr>
            <a:cxnSpLocks/>
          </p:cNvCxnSpPr>
          <p:nvPr/>
        </p:nvCxnSpPr>
        <p:spPr>
          <a:xfrm rot="5400000">
            <a:off x="3985659" y="4740201"/>
            <a:ext cx="0" cy="21023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54B0712-13FE-DC67-C69C-FF1756C7BC8F}"/>
              </a:ext>
            </a:extLst>
          </p:cNvPr>
          <p:cNvSpPr/>
          <p:nvPr/>
        </p:nvSpPr>
        <p:spPr>
          <a:xfrm>
            <a:off x="3846720" y="5652453"/>
            <a:ext cx="277876" cy="277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0A4B50-960A-6EBB-EFD6-F9586F5D022E}"/>
              </a:ext>
            </a:extLst>
          </p:cNvPr>
          <p:cNvSpPr/>
          <p:nvPr/>
        </p:nvSpPr>
        <p:spPr>
          <a:xfrm>
            <a:off x="0" y="-10022"/>
            <a:ext cx="12223428" cy="725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AA433-CCE4-BDD2-C9F6-237683F325E9}"/>
              </a:ext>
            </a:extLst>
          </p:cNvPr>
          <p:cNvSpPr txBox="1"/>
          <p:nvPr/>
        </p:nvSpPr>
        <p:spPr>
          <a:xfrm>
            <a:off x="8938054" y="73688"/>
            <a:ext cx="32612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No photo description available.">
            <a:hlinkClick r:id="rId11"/>
            <a:extLst>
              <a:ext uri="{FF2B5EF4-FFF2-40B4-BE49-F238E27FC236}">
                <a16:creationId xmlns:a16="http://schemas.microsoft.com/office/drawing/2014/main" id="{E208ADEF-C691-D968-BF77-FAB8C2E0D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" y="85727"/>
            <a:ext cx="533895" cy="5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86C19E-D243-8659-34C0-35CA5FA88AFE}"/>
              </a:ext>
            </a:extLst>
          </p:cNvPr>
          <p:cNvSpPr txBox="1"/>
          <p:nvPr/>
        </p:nvSpPr>
        <p:spPr>
          <a:xfrm>
            <a:off x="8866849" y="121842"/>
            <a:ext cx="330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I-75/SR 93 &amp; SR 884/Colonial Blvd. Interchange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No. 413065-1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93B702-37F1-76E0-07FD-3EE048424E6F}"/>
              </a:ext>
            </a:extLst>
          </p:cNvPr>
          <p:cNvGrpSpPr/>
          <p:nvPr/>
        </p:nvGrpSpPr>
        <p:grpSpPr>
          <a:xfrm>
            <a:off x="740455" y="121842"/>
            <a:ext cx="2088907" cy="461665"/>
            <a:chOff x="732827" y="140153"/>
            <a:chExt cx="2088907" cy="4616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01A3A6-77CD-77D9-12A8-E5299AFE33EE}"/>
                </a:ext>
              </a:extLst>
            </p:cNvPr>
            <p:cNvSpPr txBox="1"/>
            <p:nvPr/>
          </p:nvSpPr>
          <p:spPr>
            <a:xfrm>
              <a:off x="1727488" y="140153"/>
              <a:ext cx="10942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Brian Bollas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(813) 262-8549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C74B41E-8DEB-D79E-1334-3C77B9A20933}"/>
                </a:ext>
              </a:extLst>
            </p:cNvPr>
            <p:cNvCxnSpPr>
              <a:cxnSpLocks/>
            </p:cNvCxnSpPr>
            <p:nvPr/>
          </p:nvCxnSpPr>
          <p:spPr>
            <a:xfrm>
              <a:off x="1656283" y="209696"/>
              <a:ext cx="0" cy="3201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DF5851-B81E-1156-D018-BB55AC8072EE}"/>
                </a:ext>
              </a:extLst>
            </p:cNvPr>
            <p:cNvSpPr txBox="1"/>
            <p:nvPr/>
          </p:nvSpPr>
          <p:spPr>
            <a:xfrm>
              <a:off x="732827" y="140153"/>
              <a:ext cx="8992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Construction PM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David Jones 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(863) 519-2345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Graphic 3" descr="Rain">
            <a:extLst>
              <a:ext uri="{FF2B5EF4-FFF2-40B4-BE49-F238E27FC236}">
                <a16:creationId xmlns:a16="http://schemas.microsoft.com/office/drawing/2014/main" id="{37CB17D8-BB8A-5C1E-DDDB-412984A013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23529" y="5629395"/>
            <a:ext cx="529701" cy="529703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E36746-5ED3-2AAC-30D0-EB462F33DB1E}"/>
              </a:ext>
            </a:extLst>
          </p:cNvPr>
          <p:cNvSpPr txBox="1"/>
          <p:nvPr/>
        </p:nvSpPr>
        <p:spPr>
          <a:xfrm>
            <a:off x="10092823" y="5591676"/>
            <a:ext cx="202826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Heavy rain caused hazardous driving conditions on 4/12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(11:00am to1:00pm)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04F877-7A8C-A96C-1F09-0B4B050A1842}"/>
              </a:ext>
            </a:extLst>
          </p:cNvPr>
          <p:cNvGrpSpPr/>
          <p:nvPr/>
        </p:nvGrpSpPr>
        <p:grpSpPr>
          <a:xfrm>
            <a:off x="9544530" y="4798762"/>
            <a:ext cx="435754" cy="481995"/>
            <a:chOff x="2772199" y="4554927"/>
            <a:chExt cx="659496" cy="729480"/>
          </a:xfrm>
          <a:solidFill>
            <a:schemeClr val="tx1"/>
          </a:solidFill>
        </p:grpSpPr>
        <p:pic>
          <p:nvPicPr>
            <p:cNvPr id="37" name="Graphic 36" descr="Car Mechanic with solid fill">
              <a:extLst>
                <a:ext uri="{FF2B5EF4-FFF2-40B4-BE49-F238E27FC236}">
                  <a16:creationId xmlns:a16="http://schemas.microsoft.com/office/drawing/2014/main" id="{8E4F6D98-AF06-9AFB-BA43-1DC23053CA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10000" t="27788" r="10000"/>
            <a:stretch/>
          </p:blipFill>
          <p:spPr>
            <a:xfrm>
              <a:off x="2942522" y="4554927"/>
              <a:ext cx="480914" cy="456726"/>
            </a:xfrm>
            <a:prstGeom prst="rect">
              <a:avLst/>
            </a:prstGeom>
          </p:spPr>
        </p:pic>
        <p:pic>
          <p:nvPicPr>
            <p:cNvPr id="40" name="Graphic 39" descr="Car Mechanic with solid fill">
              <a:extLst>
                <a:ext uri="{FF2B5EF4-FFF2-40B4-BE49-F238E27FC236}">
                  <a16:creationId xmlns:a16="http://schemas.microsoft.com/office/drawing/2014/main" id="{E9003017-DC3F-F723-9853-105A01405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10000" t="27788" r="10000"/>
            <a:stretch/>
          </p:blipFill>
          <p:spPr>
            <a:xfrm>
              <a:off x="2772199" y="4691307"/>
              <a:ext cx="480914" cy="456726"/>
            </a:xfrm>
            <a:prstGeom prst="rect">
              <a:avLst/>
            </a:prstGeom>
          </p:spPr>
        </p:pic>
        <p:pic>
          <p:nvPicPr>
            <p:cNvPr id="42" name="Graphic 41" descr="Car Mechanic with solid fill">
              <a:extLst>
                <a:ext uri="{FF2B5EF4-FFF2-40B4-BE49-F238E27FC236}">
                  <a16:creationId xmlns:a16="http://schemas.microsoft.com/office/drawing/2014/main" id="{09E0FB42-FEEE-1354-7A03-3548B7AD6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10000" t="27788" r="10000"/>
            <a:stretch/>
          </p:blipFill>
          <p:spPr>
            <a:xfrm>
              <a:off x="2950781" y="4827681"/>
              <a:ext cx="480914" cy="456726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02D4B0F-57FF-8247-A945-41526A574699}"/>
              </a:ext>
            </a:extLst>
          </p:cNvPr>
          <p:cNvSpPr txBox="1"/>
          <p:nvPr/>
        </p:nvSpPr>
        <p:spPr>
          <a:xfrm>
            <a:off x="10092823" y="4739677"/>
            <a:ext cx="20282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NB/SB off-ramp backups to Exit 136 - SR 884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PK HRs, just prior to the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of the active WZ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FAD8B4-F878-7830-68AE-814C50914768}"/>
              </a:ext>
            </a:extLst>
          </p:cNvPr>
          <p:cNvSpPr txBox="1"/>
          <p:nvPr/>
        </p:nvSpPr>
        <p:spPr>
          <a:xfrm>
            <a:off x="10092823" y="6237118"/>
            <a:ext cx="202826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 wrong way-facing vehicle on shoulder on 4/12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(12:37pm to 1:01pm)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AC2B746-17F6-18D8-89AE-C995CD698814}"/>
              </a:ext>
            </a:extLst>
          </p:cNvPr>
          <p:cNvGrpSpPr/>
          <p:nvPr/>
        </p:nvGrpSpPr>
        <p:grpSpPr>
          <a:xfrm>
            <a:off x="9568228" y="6301179"/>
            <a:ext cx="440302" cy="448420"/>
            <a:chOff x="9232883" y="5918484"/>
            <a:chExt cx="440302" cy="448420"/>
          </a:xfrm>
        </p:grpSpPr>
        <p:sp>
          <p:nvSpPr>
            <p:cNvPr id="63" name="Diamond 62">
              <a:extLst>
                <a:ext uri="{FF2B5EF4-FFF2-40B4-BE49-F238E27FC236}">
                  <a16:creationId xmlns:a16="http://schemas.microsoft.com/office/drawing/2014/main" id="{348D9941-9F7D-EC0A-F849-341E534A1422}"/>
                </a:ext>
              </a:extLst>
            </p:cNvPr>
            <p:cNvSpPr/>
            <p:nvPr/>
          </p:nvSpPr>
          <p:spPr>
            <a:xfrm>
              <a:off x="9232883" y="5918484"/>
              <a:ext cx="440302" cy="448420"/>
            </a:xfrm>
            <a:prstGeom prst="diamond">
              <a:avLst/>
            </a:prstGeom>
            <a:solidFill>
              <a:srgbClr val="243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8D1CAA7-76BC-720A-5F89-A0A309E18554}"/>
                </a:ext>
              </a:extLst>
            </p:cNvPr>
            <p:cNvSpPr txBox="1"/>
            <p:nvPr/>
          </p:nvSpPr>
          <p:spPr>
            <a:xfrm>
              <a:off x="9292922" y="5958028"/>
              <a:ext cx="3202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DDFF6D-C655-5A38-0BD6-6312304E2165}"/>
              </a:ext>
            </a:extLst>
          </p:cNvPr>
          <p:cNvSpPr txBox="1"/>
          <p:nvPr/>
        </p:nvSpPr>
        <p:spPr>
          <a:xfrm>
            <a:off x="10726813" y="965511"/>
            <a:ext cx="1378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BOLD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WORST 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EAD96-43B3-2095-3A2B-A774713A802C}"/>
              </a:ext>
            </a:extLst>
          </p:cNvPr>
          <p:cNvSpPr txBox="1"/>
          <p:nvPr/>
        </p:nvSpPr>
        <p:spPr>
          <a:xfrm>
            <a:off x="2870140" y="44898"/>
            <a:ext cx="64517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Weekly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Work Zone Performance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of April 9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April 15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 8 AM to 5 PM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AC4C7C-96BB-29CE-8194-7BC7B26A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55" y="98495"/>
            <a:ext cx="514102" cy="5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169429-F5AF-6B2C-1381-2AC427B260AB}"/>
              </a:ext>
            </a:extLst>
          </p:cNvPr>
          <p:cNvSpPr txBox="1"/>
          <p:nvPr/>
        </p:nvSpPr>
        <p:spPr>
          <a:xfrm>
            <a:off x="6062929" y="4408427"/>
            <a:ext cx="2877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582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Events for the Week (24 Total)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2B48F007-E88E-9ED8-4A2E-4ECFC0F04C1A}"/>
              </a:ext>
            </a:extLst>
          </p:cNvPr>
          <p:cNvGraphicFramePr>
            <a:graphicFrameLocks/>
          </p:cNvGraphicFramePr>
          <p:nvPr/>
        </p:nvGraphicFramePr>
        <p:xfrm>
          <a:off x="5737490" y="4679355"/>
          <a:ext cx="3528847" cy="212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BFECA1F-3D2E-E8FA-3F32-7F7CCDF7808B}"/>
              </a:ext>
            </a:extLst>
          </p:cNvPr>
          <p:cNvGrpSpPr/>
          <p:nvPr/>
        </p:nvGrpSpPr>
        <p:grpSpPr>
          <a:xfrm>
            <a:off x="164556" y="1144900"/>
            <a:ext cx="2089593" cy="1549343"/>
            <a:chOff x="164556" y="1200932"/>
            <a:chExt cx="2089593" cy="15493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AB1002C8-DA37-B08B-2101-1518D948BE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" t="3228" r="992" b="3245"/>
            <a:stretch/>
          </p:blipFill>
          <p:spPr bwMode="auto">
            <a:xfrm>
              <a:off x="164556" y="1225068"/>
              <a:ext cx="2088470" cy="149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A22CBAE-2675-50D5-CBE3-6666719F35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04" t="3228" r="30890" b="3245"/>
            <a:stretch/>
          </p:blipFill>
          <p:spPr bwMode="auto">
            <a:xfrm>
              <a:off x="1067236" y="1225068"/>
              <a:ext cx="549339" cy="149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DC4ABA3-A928-D18D-79AF-B8EC3313F396}"/>
                </a:ext>
              </a:extLst>
            </p:cNvPr>
            <p:cNvGrpSpPr/>
            <p:nvPr/>
          </p:nvGrpSpPr>
          <p:grpSpPr>
            <a:xfrm>
              <a:off x="165680" y="1200932"/>
              <a:ext cx="2088469" cy="1549343"/>
              <a:chOff x="102164" y="1069890"/>
              <a:chExt cx="2297278" cy="1704251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EC8496C-4056-7303-92F0-070188C99EF4}"/>
                  </a:ext>
                </a:extLst>
              </p:cNvPr>
              <p:cNvGrpSpPr/>
              <p:nvPr/>
            </p:nvGrpSpPr>
            <p:grpSpPr>
              <a:xfrm>
                <a:off x="102164" y="1069890"/>
                <a:ext cx="2297278" cy="1704251"/>
                <a:chOff x="58672" y="1990843"/>
                <a:chExt cx="2297278" cy="1704251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AA61AB9-C352-924E-8FF9-33859C834A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72" y="1990843"/>
                  <a:ext cx="22972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4EACD9EC-F972-0FB3-4E09-E49F23D700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72" y="3695094"/>
                  <a:ext cx="22972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3" name="Picture 8">
                <a:extLst>
                  <a:ext uri="{FF2B5EF4-FFF2-40B4-BE49-F238E27FC236}">
                    <a16:creationId xmlns:a16="http://schemas.microsoft.com/office/drawing/2014/main" id="{F4D2D76D-BAB8-BE97-4DE6-F9793F090F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893" y="1877853"/>
                <a:ext cx="196141" cy="19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6159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31096E0-99DC-09D5-C0EE-27C61D0FF2E6}"/>
              </a:ext>
            </a:extLst>
          </p:cNvPr>
          <p:cNvSpPr/>
          <p:nvPr/>
        </p:nvSpPr>
        <p:spPr>
          <a:xfrm>
            <a:off x="7780981" y="1061546"/>
            <a:ext cx="4284336" cy="1836840"/>
          </a:xfrm>
          <a:prstGeom prst="roundRect">
            <a:avLst>
              <a:gd name="adj" fmla="val 49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66718F-C48C-9024-F008-62507ACD7103}"/>
              </a:ext>
            </a:extLst>
          </p:cNvPr>
          <p:cNvGrpSpPr/>
          <p:nvPr/>
        </p:nvGrpSpPr>
        <p:grpSpPr>
          <a:xfrm>
            <a:off x="7937020" y="1238200"/>
            <a:ext cx="1855794" cy="1483533"/>
            <a:chOff x="5806544" y="1458356"/>
            <a:chExt cx="1855794" cy="148353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E2D6E56-5322-FD71-A6C0-F108E28BFAB4}"/>
                </a:ext>
              </a:extLst>
            </p:cNvPr>
            <p:cNvSpPr/>
            <p:nvPr/>
          </p:nvSpPr>
          <p:spPr>
            <a:xfrm>
              <a:off x="5807383" y="1458356"/>
              <a:ext cx="1854955" cy="1483533"/>
            </a:xfrm>
            <a:prstGeom prst="roundRect">
              <a:avLst>
                <a:gd name="adj" fmla="val 5618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Incidents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&amp; Events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9D2EF5-D215-B322-6831-301FB90ED733}"/>
                </a:ext>
              </a:extLst>
            </p:cNvPr>
            <p:cNvSpPr/>
            <p:nvPr/>
          </p:nvSpPr>
          <p:spPr>
            <a:xfrm>
              <a:off x="5806544" y="1994598"/>
              <a:ext cx="1854955" cy="932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D9AA61-F407-638E-D501-438916B14204}"/>
              </a:ext>
            </a:extLst>
          </p:cNvPr>
          <p:cNvGrpSpPr/>
          <p:nvPr/>
        </p:nvGrpSpPr>
        <p:grpSpPr>
          <a:xfrm>
            <a:off x="8010022" y="1301184"/>
            <a:ext cx="440302" cy="448420"/>
            <a:chOff x="9232883" y="5918484"/>
            <a:chExt cx="440302" cy="448420"/>
          </a:xfrm>
        </p:grpSpPr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19974E3A-DDBA-C4B6-A199-1C9A08B38131}"/>
                </a:ext>
              </a:extLst>
            </p:cNvPr>
            <p:cNvSpPr/>
            <p:nvPr/>
          </p:nvSpPr>
          <p:spPr>
            <a:xfrm>
              <a:off x="9232883" y="5918484"/>
              <a:ext cx="440302" cy="448420"/>
            </a:xfrm>
            <a:prstGeom prst="diamond">
              <a:avLst/>
            </a:prstGeom>
            <a:solidFill>
              <a:srgbClr val="243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CE9118-3601-19AD-308A-28353BF83271}"/>
                </a:ext>
              </a:extLst>
            </p:cNvPr>
            <p:cNvSpPr txBox="1"/>
            <p:nvPr/>
          </p:nvSpPr>
          <p:spPr>
            <a:xfrm>
              <a:off x="9292922" y="5958028"/>
              <a:ext cx="3202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9A0CCFE-7FDF-939F-B82A-719E7E86C180}"/>
              </a:ext>
            </a:extLst>
          </p:cNvPr>
          <p:cNvSpPr/>
          <p:nvPr/>
        </p:nvSpPr>
        <p:spPr>
          <a:xfrm>
            <a:off x="10045345" y="1238200"/>
            <a:ext cx="1854955" cy="1483533"/>
          </a:xfrm>
          <a:prstGeom prst="roundRect">
            <a:avLst>
              <a:gd name="adj" fmla="val 5618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Notable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Weather</a:t>
            </a:r>
          </a:p>
        </p:txBody>
      </p:sp>
      <p:pic>
        <p:nvPicPr>
          <p:cNvPr id="55" name="Graphic 54" descr="Rain">
            <a:extLst>
              <a:ext uri="{FF2B5EF4-FFF2-40B4-BE49-F238E27FC236}">
                <a16:creationId xmlns:a16="http://schemas.microsoft.com/office/drawing/2014/main" id="{44819FAB-A5D8-7B1A-54A5-4321C0710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8222" y="1264885"/>
            <a:ext cx="529701" cy="529703"/>
          </a:xfrm>
          <a:prstGeom prst="rect">
            <a:avLst/>
          </a:prstGeom>
          <a:effectLst/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8D2B83B-722A-8F6B-DD42-6496C3C3FFE0}"/>
              </a:ext>
            </a:extLst>
          </p:cNvPr>
          <p:cNvSpPr txBox="1"/>
          <p:nvPr/>
        </p:nvSpPr>
        <p:spPr>
          <a:xfrm>
            <a:off x="10056975" y="1821273"/>
            <a:ext cx="1827183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Heavy rain caused hazardous driving conditions on 4/12</a:t>
            </a:r>
          </a:p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(11:00am to 1:00pm)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C78C15-E9E3-A857-AC0B-D0307C1B5491}"/>
              </a:ext>
            </a:extLst>
          </p:cNvPr>
          <p:cNvSpPr txBox="1"/>
          <p:nvPr/>
        </p:nvSpPr>
        <p:spPr>
          <a:xfrm>
            <a:off x="8278092" y="704950"/>
            <a:ext cx="328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Contributing Factors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88BAE-0642-8385-B17B-B88404EA34C5}"/>
              </a:ext>
            </a:extLst>
          </p:cNvPr>
          <p:cNvSpPr/>
          <p:nvPr/>
        </p:nvSpPr>
        <p:spPr>
          <a:xfrm>
            <a:off x="0" y="-10022"/>
            <a:ext cx="12223428" cy="725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33757-C13F-777D-B7EA-DF648F9971AB}"/>
              </a:ext>
            </a:extLst>
          </p:cNvPr>
          <p:cNvSpPr txBox="1"/>
          <p:nvPr/>
        </p:nvSpPr>
        <p:spPr>
          <a:xfrm>
            <a:off x="8938054" y="73688"/>
            <a:ext cx="32612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No photo description available.">
            <a:hlinkClick r:id="rId5"/>
            <a:extLst>
              <a:ext uri="{FF2B5EF4-FFF2-40B4-BE49-F238E27FC236}">
                <a16:creationId xmlns:a16="http://schemas.microsoft.com/office/drawing/2014/main" id="{0A35667B-E21B-A87F-B38E-E4462C2F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" y="85727"/>
            <a:ext cx="533895" cy="5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5DB3AA-55C9-E0B1-D692-560642E197B0}"/>
              </a:ext>
            </a:extLst>
          </p:cNvPr>
          <p:cNvSpPr txBox="1"/>
          <p:nvPr/>
        </p:nvSpPr>
        <p:spPr>
          <a:xfrm>
            <a:off x="8866849" y="121842"/>
            <a:ext cx="330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I-75/SR 93 &amp; SR 884/Colonial Blvd. Interchange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No. 413065-1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455ADB-5ED4-BC99-EEA6-589B6C1C424A}"/>
              </a:ext>
            </a:extLst>
          </p:cNvPr>
          <p:cNvGrpSpPr/>
          <p:nvPr/>
        </p:nvGrpSpPr>
        <p:grpSpPr>
          <a:xfrm>
            <a:off x="740455" y="121842"/>
            <a:ext cx="2088907" cy="461665"/>
            <a:chOff x="732827" y="140153"/>
            <a:chExt cx="2088907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6E6AA9-BFF0-D256-D2A0-8EA3971226C8}"/>
                </a:ext>
              </a:extLst>
            </p:cNvPr>
            <p:cNvSpPr txBox="1"/>
            <p:nvPr/>
          </p:nvSpPr>
          <p:spPr>
            <a:xfrm>
              <a:off x="1727488" y="140153"/>
              <a:ext cx="10942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Brian Bollas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(813) 262-8549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BDB598-610E-E9BB-D661-8C11F96D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656283" y="209696"/>
              <a:ext cx="0" cy="3201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3B8337-63AE-B98D-4FF8-63421A5539C4}"/>
                </a:ext>
              </a:extLst>
            </p:cNvPr>
            <p:cNvSpPr txBox="1"/>
            <p:nvPr/>
          </p:nvSpPr>
          <p:spPr>
            <a:xfrm>
              <a:off x="732827" y="140153"/>
              <a:ext cx="8992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Construction PM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David Jones 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(863) 519-2345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B4B8D04-76D0-349E-B645-D305E652AE82}"/>
              </a:ext>
            </a:extLst>
          </p:cNvPr>
          <p:cNvCxnSpPr>
            <a:cxnSpLocks/>
          </p:cNvCxnSpPr>
          <p:nvPr/>
        </p:nvCxnSpPr>
        <p:spPr>
          <a:xfrm>
            <a:off x="1380364" y="41429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95217586-354C-B3C1-3654-FC79E34563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136" t="44141" r="6405" b="11394"/>
          <a:stretch/>
        </p:blipFill>
        <p:spPr>
          <a:xfrm>
            <a:off x="1397949" y="3402947"/>
            <a:ext cx="10730165" cy="33011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5E760A0-FC14-78EB-F484-047F0A2174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307" t="39481" r="2319" b="17483"/>
          <a:stretch/>
        </p:blipFill>
        <p:spPr>
          <a:xfrm>
            <a:off x="1397949" y="3411112"/>
            <a:ext cx="10721608" cy="3292962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F88E136B-FF75-43FB-9F27-25BEE5A51751}"/>
              </a:ext>
            </a:extLst>
          </p:cNvPr>
          <p:cNvGrpSpPr/>
          <p:nvPr/>
        </p:nvGrpSpPr>
        <p:grpSpPr>
          <a:xfrm>
            <a:off x="10638093" y="2940178"/>
            <a:ext cx="1401184" cy="413613"/>
            <a:chOff x="9628328" y="2785595"/>
            <a:chExt cx="1386568" cy="4086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13E9A9-3353-8382-2562-FDFDBC6397E2}"/>
                </a:ext>
              </a:extLst>
            </p:cNvPr>
            <p:cNvSpPr/>
            <p:nvPr/>
          </p:nvSpPr>
          <p:spPr>
            <a:xfrm>
              <a:off x="10196522" y="3085988"/>
              <a:ext cx="165908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B20CC64-966C-D067-7CAC-DF06AE83543E}"/>
                </a:ext>
              </a:extLst>
            </p:cNvPr>
            <p:cNvSpPr/>
            <p:nvPr/>
          </p:nvSpPr>
          <p:spPr>
            <a:xfrm>
              <a:off x="10395516" y="3085988"/>
              <a:ext cx="129770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42247B-CECC-0746-4261-FC3A8312C534}"/>
                </a:ext>
              </a:extLst>
            </p:cNvPr>
            <p:cNvSpPr/>
            <p:nvPr/>
          </p:nvSpPr>
          <p:spPr>
            <a:xfrm flipH="1">
              <a:off x="10558372" y="3085988"/>
              <a:ext cx="155749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E195810-6DB2-6A53-24E8-15A79B337587}"/>
                </a:ext>
              </a:extLst>
            </p:cNvPr>
            <p:cNvSpPr/>
            <p:nvPr/>
          </p:nvSpPr>
          <p:spPr>
            <a:xfrm>
              <a:off x="9891872" y="2996819"/>
              <a:ext cx="189816" cy="107478"/>
            </a:xfrm>
            <a:prstGeom prst="rect">
              <a:avLst/>
            </a:prstGeom>
            <a:solidFill>
              <a:srgbClr val="C12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B9A905C-B008-5F8F-C28A-E17059AE48CC}"/>
                </a:ext>
              </a:extLst>
            </p:cNvPr>
            <p:cNvSpPr/>
            <p:nvPr/>
          </p:nvSpPr>
          <p:spPr>
            <a:xfrm>
              <a:off x="10264681" y="2996819"/>
              <a:ext cx="189816" cy="107478"/>
            </a:xfrm>
            <a:prstGeom prst="rect">
              <a:avLst/>
            </a:prstGeom>
            <a:solidFill>
              <a:srgbClr val="F79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C99E83-1B8D-9464-1B48-A9DD7845D567}"/>
                </a:ext>
              </a:extLst>
            </p:cNvPr>
            <p:cNvSpPr/>
            <p:nvPr/>
          </p:nvSpPr>
          <p:spPr>
            <a:xfrm>
              <a:off x="10454923" y="2996819"/>
              <a:ext cx="189816" cy="107478"/>
            </a:xfrm>
            <a:prstGeom prst="rect">
              <a:avLst/>
            </a:prstGeom>
            <a:solidFill>
              <a:srgbClr val="FC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91A47A-FEC3-B364-7F78-41B8563D5760}"/>
                </a:ext>
              </a:extLst>
            </p:cNvPr>
            <p:cNvSpPr/>
            <p:nvPr/>
          </p:nvSpPr>
          <p:spPr>
            <a:xfrm>
              <a:off x="10638891" y="2996819"/>
              <a:ext cx="189816" cy="107478"/>
            </a:xfrm>
            <a:prstGeom prst="rect">
              <a:avLst/>
            </a:prstGeom>
            <a:solidFill>
              <a:srgbClr val="8C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7EF151F-F6BB-7A5E-206F-083BECB3B33C}"/>
                </a:ext>
              </a:extLst>
            </p:cNvPr>
            <p:cNvSpPr/>
            <p:nvPr/>
          </p:nvSpPr>
          <p:spPr>
            <a:xfrm>
              <a:off x="10026165" y="2785595"/>
              <a:ext cx="84488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Speed (mph)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DAA99C-ADB3-E500-ECA6-DD541283359A}"/>
                </a:ext>
              </a:extLst>
            </p:cNvPr>
            <p:cNvSpPr/>
            <p:nvPr/>
          </p:nvSpPr>
          <p:spPr>
            <a:xfrm>
              <a:off x="10825080" y="2996819"/>
              <a:ext cx="189816" cy="107478"/>
            </a:xfrm>
            <a:prstGeom prst="rect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EBD474-80DB-91A5-9C31-FED066FAA7DF}"/>
                </a:ext>
              </a:extLst>
            </p:cNvPr>
            <p:cNvSpPr/>
            <p:nvPr/>
          </p:nvSpPr>
          <p:spPr>
            <a:xfrm>
              <a:off x="10079087" y="2996819"/>
              <a:ext cx="189816" cy="107478"/>
            </a:xfrm>
            <a:prstGeom prst="rect">
              <a:avLst/>
            </a:prstGeom>
            <a:solidFill>
              <a:srgbClr val="F91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FBD91A5-3B95-6958-219D-44C4A6F3DE77}"/>
                </a:ext>
              </a:extLst>
            </p:cNvPr>
            <p:cNvSpPr/>
            <p:nvPr/>
          </p:nvSpPr>
          <p:spPr>
            <a:xfrm flipH="1">
              <a:off x="10007687" y="3085988"/>
              <a:ext cx="155749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6276C7-3476-FFB0-6B0B-6C85E208B732}"/>
                </a:ext>
              </a:extLst>
            </p:cNvPr>
            <p:cNvSpPr/>
            <p:nvPr/>
          </p:nvSpPr>
          <p:spPr>
            <a:xfrm flipH="1">
              <a:off x="10747205" y="3085988"/>
              <a:ext cx="155749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F66F984-CD4A-0FE1-8F13-E5F58EB3C666}"/>
                </a:ext>
              </a:extLst>
            </p:cNvPr>
            <p:cNvSpPr/>
            <p:nvPr/>
          </p:nvSpPr>
          <p:spPr>
            <a:xfrm flipH="1">
              <a:off x="9818852" y="3085988"/>
              <a:ext cx="155749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9673F7-B046-3636-BA60-06E8A4904FF9}"/>
                </a:ext>
              </a:extLst>
            </p:cNvPr>
            <p:cNvSpPr/>
            <p:nvPr/>
          </p:nvSpPr>
          <p:spPr>
            <a:xfrm>
              <a:off x="9704127" y="2996819"/>
              <a:ext cx="189816" cy="107478"/>
            </a:xfrm>
            <a:prstGeom prst="rect">
              <a:avLst/>
            </a:prstGeom>
            <a:solidFill>
              <a:srgbClr val="932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67E36DA-74DC-20E1-57EF-F9E20DC5E3B4}"/>
                </a:ext>
              </a:extLst>
            </p:cNvPr>
            <p:cNvSpPr/>
            <p:nvPr/>
          </p:nvSpPr>
          <p:spPr>
            <a:xfrm flipH="1">
              <a:off x="9628328" y="3086502"/>
              <a:ext cx="155749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D28A8822-7702-C0B3-388E-5B1A8BB8046B}"/>
              </a:ext>
            </a:extLst>
          </p:cNvPr>
          <p:cNvSpPr txBox="1"/>
          <p:nvPr/>
        </p:nvSpPr>
        <p:spPr>
          <a:xfrm>
            <a:off x="4224101" y="2962318"/>
            <a:ext cx="506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Day-to-Day Performance Metrics Summary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386B78A-A387-3267-6C83-08A20B062A84}"/>
              </a:ext>
            </a:extLst>
          </p:cNvPr>
          <p:cNvSpPr/>
          <p:nvPr/>
        </p:nvSpPr>
        <p:spPr>
          <a:xfrm>
            <a:off x="7969210" y="1947692"/>
            <a:ext cx="1814944" cy="691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DURATIONS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2hr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DURATIONS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2hr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E4F8F74-2B24-9CA8-0201-00017CBF81CC}"/>
              </a:ext>
            </a:extLst>
          </p:cNvPr>
          <p:cNvSpPr/>
          <p:nvPr/>
        </p:nvSpPr>
        <p:spPr>
          <a:xfrm>
            <a:off x="1433444" y="3115077"/>
            <a:ext cx="277496" cy="205533"/>
          </a:xfrm>
          <a:prstGeom prst="roundRect">
            <a:avLst>
              <a:gd name="adj" fmla="val 78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38-29 mph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D160C9B-BDBB-778A-FC1E-609E30565D99}"/>
              </a:ext>
            </a:extLst>
          </p:cNvPr>
          <p:cNvSpPr/>
          <p:nvPr/>
        </p:nvSpPr>
        <p:spPr>
          <a:xfrm>
            <a:off x="1654802" y="3102427"/>
            <a:ext cx="17868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Noteworthy speed reductions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6FB769-7D96-887E-18A9-9EFD550A36BC}"/>
              </a:ext>
            </a:extLst>
          </p:cNvPr>
          <p:cNvSpPr/>
          <p:nvPr/>
        </p:nvSpPr>
        <p:spPr>
          <a:xfrm>
            <a:off x="3307629" y="5390164"/>
            <a:ext cx="660038" cy="488870"/>
          </a:xfrm>
          <a:prstGeom prst="roundRect">
            <a:avLst>
              <a:gd name="adj" fmla="val 7887"/>
            </a:avLst>
          </a:prstGeom>
          <a:solidFill>
            <a:srgbClr val="C127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24-28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(11:25-11:45am)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66472C-5ACF-6BD9-1966-BA748D479488}"/>
              </a:ext>
            </a:extLst>
          </p:cNvPr>
          <p:cNvSpPr/>
          <p:nvPr/>
        </p:nvSpPr>
        <p:spPr>
          <a:xfrm>
            <a:off x="9528837" y="5879034"/>
            <a:ext cx="660038" cy="488870"/>
          </a:xfrm>
          <a:prstGeom prst="roundRect">
            <a:avLst>
              <a:gd name="adj" fmla="val 7887"/>
            </a:avLst>
          </a:prstGeom>
          <a:solidFill>
            <a:srgbClr val="BF2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27-29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(12:00-12:35pm)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574768-DF64-1C5A-0206-45D65B5EE780}"/>
              </a:ext>
            </a:extLst>
          </p:cNvPr>
          <p:cNvSpPr/>
          <p:nvPr/>
        </p:nvSpPr>
        <p:spPr>
          <a:xfrm>
            <a:off x="10822195" y="5879034"/>
            <a:ext cx="660038" cy="488870"/>
          </a:xfrm>
          <a:prstGeom prst="roundRect">
            <a:avLst>
              <a:gd name="adj" fmla="val 7887"/>
            </a:avLst>
          </a:prstGeom>
          <a:solidFill>
            <a:srgbClr val="F9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35-36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(3:10-3:25pm)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4A3DEB-3CE3-3BF7-0790-1746B2908DA8}"/>
              </a:ext>
            </a:extLst>
          </p:cNvPr>
          <p:cNvSpPr/>
          <p:nvPr/>
        </p:nvSpPr>
        <p:spPr>
          <a:xfrm>
            <a:off x="2019976" y="3767962"/>
            <a:ext cx="660038" cy="488870"/>
          </a:xfrm>
          <a:prstGeom prst="roundRect">
            <a:avLst>
              <a:gd name="adj" fmla="val 7887"/>
            </a:avLst>
          </a:prstGeom>
          <a:solidFill>
            <a:srgbClr val="F9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38-39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(7:50-8:10am)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01AA6C-6CC6-7BBE-4414-B9052829D2DE}"/>
              </a:ext>
            </a:extLst>
          </p:cNvPr>
          <p:cNvGrpSpPr/>
          <p:nvPr/>
        </p:nvGrpSpPr>
        <p:grpSpPr>
          <a:xfrm>
            <a:off x="101861" y="828289"/>
            <a:ext cx="1065524" cy="6026295"/>
            <a:chOff x="36958" y="828289"/>
            <a:chExt cx="1065524" cy="602629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D1A3B3-DDD3-0DA6-C60D-780BA865F80A}"/>
                </a:ext>
              </a:extLst>
            </p:cNvPr>
            <p:cNvSpPr/>
            <p:nvPr/>
          </p:nvSpPr>
          <p:spPr>
            <a:xfrm flipH="1">
              <a:off x="394574" y="1241078"/>
              <a:ext cx="389116" cy="54541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558176A-66A0-714F-9769-A0C356A6130B}"/>
                </a:ext>
              </a:extLst>
            </p:cNvPr>
            <p:cNvCxnSpPr>
              <a:cxnSpLocks/>
            </p:cNvCxnSpPr>
            <p:nvPr/>
          </p:nvCxnSpPr>
          <p:spPr>
            <a:xfrm>
              <a:off x="589132" y="1241078"/>
              <a:ext cx="0" cy="5458417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14">
              <a:extLst>
                <a:ext uri="{FF2B5EF4-FFF2-40B4-BE49-F238E27FC236}">
                  <a16:creationId xmlns:a16="http://schemas.microsoft.com/office/drawing/2014/main" id="{FC719315-B2B0-F2A0-AC61-B57DD16D9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29" y="828289"/>
              <a:ext cx="189571" cy="18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B165D3-CA5A-8C23-45C5-855E07A2B582}"/>
                </a:ext>
              </a:extLst>
            </p:cNvPr>
            <p:cNvSpPr txBox="1"/>
            <p:nvPr/>
          </p:nvSpPr>
          <p:spPr>
            <a:xfrm>
              <a:off x="524894" y="1071834"/>
              <a:ext cx="369781" cy="221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9B34B5-4364-C236-8BF4-91705EE4D6BD}"/>
                </a:ext>
              </a:extLst>
            </p:cNvPr>
            <p:cNvSpPr txBox="1"/>
            <p:nvPr/>
          </p:nvSpPr>
          <p:spPr>
            <a:xfrm>
              <a:off x="360128" y="950741"/>
              <a:ext cx="306694" cy="221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175B96-70E8-9A55-5DA8-FD2FCB926B41}"/>
                </a:ext>
              </a:extLst>
            </p:cNvPr>
            <p:cNvSpPr txBox="1"/>
            <p:nvPr/>
          </p:nvSpPr>
          <p:spPr>
            <a:xfrm rot="16200000">
              <a:off x="-737424" y="3105360"/>
              <a:ext cx="18873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F95D07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Work Zone Length ~1.5 mi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F95D07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Hours of Operation: 8 AM to 5 PM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6B9C70C-2A1E-6123-2DA8-E2B562736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2104" y="5473448"/>
              <a:ext cx="205107" cy="254003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E62BC46-B78B-C5E0-BBA7-21C5344A8712}"/>
                </a:ext>
              </a:extLst>
            </p:cNvPr>
            <p:cNvGrpSpPr/>
            <p:nvPr/>
          </p:nvGrpSpPr>
          <p:grpSpPr>
            <a:xfrm>
              <a:off x="841643" y="3060573"/>
              <a:ext cx="198635" cy="428128"/>
              <a:chOff x="841643" y="2892521"/>
              <a:chExt cx="198635" cy="428128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E038E1FB-D79E-0D09-FBA6-1AE936130308}"/>
                  </a:ext>
                </a:extLst>
              </p:cNvPr>
              <p:cNvSpPr/>
              <p:nvPr/>
            </p:nvSpPr>
            <p:spPr>
              <a:xfrm>
                <a:off x="846039" y="2892521"/>
                <a:ext cx="189842" cy="151349"/>
              </a:xfrm>
              <a:prstGeom prst="roundRect">
                <a:avLst>
                  <a:gd name="adj" fmla="val 7905"/>
                </a:avLst>
              </a:prstGeom>
              <a:solidFill>
                <a:srgbClr val="FF99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ZONE</a:t>
                </a:r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8982EBBC-478C-AB87-A213-708DE3FCA8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66889" t="19186" r="17236" b="17574"/>
              <a:stretch/>
            </p:blipFill>
            <p:spPr>
              <a:xfrm>
                <a:off x="841643" y="3073363"/>
                <a:ext cx="198635" cy="247286"/>
              </a:xfrm>
              <a:prstGeom prst="roundRect">
                <a:avLst>
                  <a:gd name="adj" fmla="val 4865"/>
                </a:avLst>
              </a:prstGeom>
            </p:spPr>
          </p:pic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4F65E16-7F37-FB76-767D-751F2EDFF32E}"/>
                </a:ext>
              </a:extLst>
            </p:cNvPr>
            <p:cNvSpPr txBox="1"/>
            <p:nvPr/>
          </p:nvSpPr>
          <p:spPr>
            <a:xfrm>
              <a:off x="555811" y="975464"/>
              <a:ext cx="3079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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8058EC-E872-11B5-F13D-AF27EE2B5366}"/>
                </a:ext>
              </a:extLst>
            </p:cNvPr>
            <p:cNvSpPr txBox="1"/>
            <p:nvPr/>
          </p:nvSpPr>
          <p:spPr>
            <a:xfrm flipV="1">
              <a:off x="327750" y="1019965"/>
              <a:ext cx="3079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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8F5B303-B2BA-AA62-FC99-6DB9C6E9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9155" y="1520438"/>
              <a:ext cx="205107" cy="254003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5051391-7F33-925F-D2D2-0F89C0577047}"/>
                </a:ext>
              </a:extLst>
            </p:cNvPr>
            <p:cNvGrpSpPr/>
            <p:nvPr/>
          </p:nvGrpSpPr>
          <p:grpSpPr>
            <a:xfrm>
              <a:off x="410515" y="1241078"/>
              <a:ext cx="357234" cy="5458417"/>
              <a:chOff x="400440" y="1241078"/>
              <a:chExt cx="357234" cy="5458417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80C3B88-C1A8-2248-54B9-DFFACD39A8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0440" y="1241078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97FAB8C-364B-F780-2EAE-BD5CC9B2E6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7674" y="1241078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8B8E642-B744-1C98-56B7-AA274D2D4A62}"/>
                </a:ext>
              </a:extLst>
            </p:cNvPr>
            <p:cNvSpPr/>
            <p:nvPr/>
          </p:nvSpPr>
          <p:spPr>
            <a:xfrm>
              <a:off x="61575" y="1952399"/>
              <a:ext cx="1040907" cy="2489309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0" name="Picture 8">
              <a:extLst>
                <a:ext uri="{FF2B5EF4-FFF2-40B4-BE49-F238E27FC236}">
                  <a16:creationId xmlns:a16="http://schemas.microsoft.com/office/drawing/2014/main" id="{AAC6049D-0C14-E0ED-4606-7FFE19D21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9" y="3115894"/>
              <a:ext cx="321446" cy="317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DE87E0-88EB-83CE-1438-03EAC50BB9EC}"/>
                </a:ext>
              </a:extLst>
            </p:cNvPr>
            <p:cNvSpPr/>
            <p:nvPr/>
          </p:nvSpPr>
          <p:spPr>
            <a:xfrm>
              <a:off x="307841" y="4148992"/>
              <a:ext cx="562580" cy="246570"/>
            </a:xfrm>
            <a:prstGeom prst="rect">
              <a:avLst/>
            </a:prstGeom>
            <a:solidFill>
              <a:srgbClr val="61AB7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SR 884/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 136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9385CA5-169C-4DFC-EE40-BCF02210BA7C}"/>
                </a:ext>
              </a:extLst>
            </p:cNvPr>
            <p:cNvSpPr/>
            <p:nvPr/>
          </p:nvSpPr>
          <p:spPr>
            <a:xfrm>
              <a:off x="307841" y="6458165"/>
              <a:ext cx="562580" cy="246570"/>
            </a:xfrm>
            <a:prstGeom prst="rect">
              <a:avLst/>
            </a:prstGeom>
            <a:solidFill>
              <a:srgbClr val="61AB7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Daniels Pkwy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 131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A662119-4D7F-61D6-B02C-5589DF4477D3}"/>
                </a:ext>
              </a:extLst>
            </p:cNvPr>
            <p:cNvSpPr/>
            <p:nvPr/>
          </p:nvSpPr>
          <p:spPr>
            <a:xfrm>
              <a:off x="307841" y="1984283"/>
              <a:ext cx="562580" cy="246570"/>
            </a:xfrm>
            <a:prstGeom prst="rect">
              <a:avLst/>
            </a:prstGeom>
            <a:solidFill>
              <a:srgbClr val="61AB7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SR 82/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 138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CF6839-CCD2-5ED7-C1DC-A236936A8AB1}"/>
                </a:ext>
              </a:extLst>
            </p:cNvPr>
            <p:cNvSpPr txBox="1"/>
            <p:nvPr/>
          </p:nvSpPr>
          <p:spPr>
            <a:xfrm>
              <a:off x="398759" y="6669918"/>
              <a:ext cx="38493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N.T.S.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BB4DC0B-42EF-D456-8648-04A26C6C1BCE}"/>
              </a:ext>
            </a:extLst>
          </p:cNvPr>
          <p:cNvSpPr txBox="1"/>
          <p:nvPr/>
        </p:nvSpPr>
        <p:spPr>
          <a:xfrm>
            <a:off x="1922506" y="704950"/>
            <a:ext cx="507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Zone Performance Metrics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5D57BA8-A819-488B-D89A-041125786420}"/>
              </a:ext>
            </a:extLst>
          </p:cNvPr>
          <p:cNvSpPr/>
          <p:nvPr/>
        </p:nvSpPr>
        <p:spPr>
          <a:xfrm>
            <a:off x="3451340" y="1785761"/>
            <a:ext cx="2019945" cy="989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CONGESTED LENGTH 4.60mi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(occurred NB @ Exit 136 on Apr 12, 2023, from 11:34am to 12:53pm)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C8A1399-A9A8-8D01-C02F-3FDF9C5F37BB}"/>
              </a:ext>
            </a:extLst>
          </p:cNvPr>
          <p:cNvSpPr/>
          <p:nvPr/>
        </p:nvSpPr>
        <p:spPr>
          <a:xfrm>
            <a:off x="3451760" y="1173749"/>
            <a:ext cx="2001968" cy="1601210"/>
          </a:xfrm>
          <a:prstGeom prst="roundRect">
            <a:avLst>
              <a:gd name="adj" fmla="val 561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Queue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BB0ADCF-EF34-F5AE-78D9-9DF63E5FF0AB}"/>
              </a:ext>
            </a:extLst>
          </p:cNvPr>
          <p:cNvGrpSpPr/>
          <p:nvPr/>
        </p:nvGrpSpPr>
        <p:grpSpPr>
          <a:xfrm>
            <a:off x="3491771" y="1207331"/>
            <a:ext cx="552339" cy="560865"/>
            <a:chOff x="5608321" y="4574341"/>
            <a:chExt cx="1039023" cy="1055060"/>
          </a:xfrm>
          <a:solidFill>
            <a:srgbClr val="243C80"/>
          </a:solidFill>
        </p:grpSpPr>
        <p:pic>
          <p:nvPicPr>
            <p:cNvPr id="85" name="Graphic 84" descr="Car Mechanic with solid fill">
              <a:extLst>
                <a:ext uri="{FF2B5EF4-FFF2-40B4-BE49-F238E27FC236}">
                  <a16:creationId xmlns:a16="http://schemas.microsoft.com/office/drawing/2014/main" id="{4B973FAE-29A5-D645-4731-298B2A18D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0000" t="27788" r="10000"/>
            <a:stretch/>
          </p:blipFill>
          <p:spPr>
            <a:xfrm>
              <a:off x="5915824" y="4574341"/>
              <a:ext cx="731520" cy="660303"/>
            </a:xfrm>
            <a:prstGeom prst="rect">
              <a:avLst/>
            </a:prstGeom>
          </p:spPr>
        </p:pic>
        <p:pic>
          <p:nvPicPr>
            <p:cNvPr id="86" name="Graphic 85" descr="Car Mechanic with solid fill">
              <a:extLst>
                <a:ext uri="{FF2B5EF4-FFF2-40B4-BE49-F238E27FC236}">
                  <a16:creationId xmlns:a16="http://schemas.microsoft.com/office/drawing/2014/main" id="{8BE9482D-72C8-0D56-7BB7-D85D0AB6CE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10000" t="27788" r="10000"/>
            <a:stretch/>
          </p:blipFill>
          <p:spPr>
            <a:xfrm>
              <a:off x="5608321" y="4780244"/>
              <a:ext cx="731520" cy="660303"/>
            </a:xfrm>
            <a:prstGeom prst="rect">
              <a:avLst/>
            </a:prstGeom>
          </p:spPr>
        </p:pic>
        <p:pic>
          <p:nvPicPr>
            <p:cNvPr id="87" name="Graphic 86" descr="Car Mechanic with solid fill">
              <a:extLst>
                <a:ext uri="{FF2B5EF4-FFF2-40B4-BE49-F238E27FC236}">
                  <a16:creationId xmlns:a16="http://schemas.microsoft.com/office/drawing/2014/main" id="{31546BF5-5ED5-1F25-F28C-6EBF3A00C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0000" t="27788" r="10000"/>
            <a:stretch/>
          </p:blipFill>
          <p:spPr>
            <a:xfrm>
              <a:off x="5907111" y="4969098"/>
              <a:ext cx="731520" cy="660303"/>
            </a:xfrm>
            <a:prstGeom prst="rect">
              <a:avLst/>
            </a:prstGeom>
          </p:spPr>
        </p:pic>
      </p:grp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B863D055-9719-86C5-A97F-0A9900D542B7}"/>
              </a:ext>
            </a:extLst>
          </p:cNvPr>
          <p:cNvSpPr/>
          <p:nvPr/>
        </p:nvSpPr>
        <p:spPr>
          <a:xfrm>
            <a:off x="5640005" y="1173749"/>
            <a:ext cx="2001969" cy="1601110"/>
          </a:xfrm>
          <a:prstGeom prst="roundRect">
            <a:avLst>
              <a:gd name="adj" fmla="val 561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Avg. Daily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Veh.-hr. of Delay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69DC1DA-FD36-BBF6-8A13-E019D9AEAE02}"/>
              </a:ext>
            </a:extLst>
          </p:cNvPr>
          <p:cNvSpPr/>
          <p:nvPr/>
        </p:nvSpPr>
        <p:spPr>
          <a:xfrm>
            <a:off x="5639166" y="2027571"/>
            <a:ext cx="1854955" cy="691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AVG. DAILY DELAY COST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D5D3FAE-5702-2596-D0FA-99D62C8D96BA}"/>
              </a:ext>
            </a:extLst>
          </p:cNvPr>
          <p:cNvGrpSpPr/>
          <p:nvPr/>
        </p:nvGrpSpPr>
        <p:grpSpPr>
          <a:xfrm>
            <a:off x="5632344" y="1269984"/>
            <a:ext cx="435559" cy="435559"/>
            <a:chOff x="9486740" y="2722824"/>
            <a:chExt cx="366321" cy="366321"/>
          </a:xfrm>
          <a:solidFill>
            <a:srgbClr val="243C80"/>
          </a:solidFill>
        </p:grpSpPr>
        <p:pic>
          <p:nvPicPr>
            <p:cNvPr id="92" name="Graphic 91" descr="Hourglass 30% with solid fill">
              <a:extLst>
                <a:ext uri="{FF2B5EF4-FFF2-40B4-BE49-F238E27FC236}">
                  <a16:creationId xmlns:a16="http://schemas.microsoft.com/office/drawing/2014/main" id="{82D7DCD6-C38B-8272-5B72-8B0996F93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486740" y="2722824"/>
              <a:ext cx="366321" cy="366321"/>
            </a:xfrm>
            <a:prstGeom prst="rect">
              <a:avLst/>
            </a:prstGeom>
          </p:spPr>
        </p:pic>
        <p:pic>
          <p:nvPicPr>
            <p:cNvPr id="93" name="Graphic 92" descr="Hourglass 30% with solid fill">
              <a:extLst>
                <a:ext uri="{FF2B5EF4-FFF2-40B4-BE49-F238E27FC236}">
                  <a16:creationId xmlns:a16="http://schemas.microsoft.com/office/drawing/2014/main" id="{0372C9CC-2D90-3336-9EA0-4B844310A1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37196" t="65916" r="37513" b="14645"/>
            <a:stretch/>
          </p:blipFill>
          <p:spPr>
            <a:xfrm>
              <a:off x="9594156" y="2919821"/>
              <a:ext cx="150410" cy="118974"/>
            </a:xfrm>
            <a:prstGeom prst="rect">
              <a:avLst/>
            </a:prstGeom>
          </p:spPr>
        </p:pic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9CFCF4F-AFE8-ABED-2C35-B000D0E844AC}"/>
              </a:ext>
            </a:extLst>
          </p:cNvPr>
          <p:cNvCxnSpPr>
            <a:cxnSpLocks/>
          </p:cNvCxnSpPr>
          <p:nvPr/>
        </p:nvCxnSpPr>
        <p:spPr>
          <a:xfrm>
            <a:off x="1311311" y="12731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3164D164-E9AB-4444-B0F9-58839A75BC6F}"/>
              </a:ext>
            </a:extLst>
          </p:cNvPr>
          <p:cNvSpPr/>
          <p:nvPr/>
        </p:nvSpPr>
        <p:spPr>
          <a:xfrm>
            <a:off x="1288313" y="1173748"/>
            <a:ext cx="2001968" cy="1601211"/>
          </a:xfrm>
          <a:prstGeom prst="roundRect">
            <a:avLst>
              <a:gd name="adj" fmla="val 2227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Avg. Daily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Speed</a:t>
            </a:r>
          </a:p>
        </p:txBody>
      </p:sp>
      <p:pic>
        <p:nvPicPr>
          <p:cNvPr id="101" name="Graphic 100" descr="Gauge">
            <a:extLst>
              <a:ext uri="{FF2B5EF4-FFF2-40B4-BE49-F238E27FC236}">
                <a16:creationId xmlns:a16="http://schemas.microsoft.com/office/drawing/2014/main" id="{4E2A1DDA-5C11-B9A5-98B7-9071B834337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57095" y="1251974"/>
            <a:ext cx="471579" cy="4715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F90136-55C3-8E7F-60F5-4B1F54C84059}"/>
              </a:ext>
            </a:extLst>
          </p:cNvPr>
          <p:cNvSpPr txBox="1"/>
          <p:nvPr/>
        </p:nvSpPr>
        <p:spPr>
          <a:xfrm>
            <a:off x="1319365" y="1820490"/>
            <a:ext cx="2001967" cy="97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582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72.2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</a:p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(1.94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Travel Time)</a:t>
            </a:r>
          </a:p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865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582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71.4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</a:p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(1.85min Travel Time)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FF9F6A-7F23-8504-438A-C677AEFE7DA9}"/>
              </a:ext>
            </a:extLst>
          </p:cNvPr>
          <p:cNvSpPr txBox="1"/>
          <p:nvPr/>
        </p:nvSpPr>
        <p:spPr>
          <a:xfrm>
            <a:off x="2870140" y="44898"/>
            <a:ext cx="64517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Weekly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Work Zone Performance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of April 9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April 15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 8 AM to 5 PM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3862D1-71D7-1ED3-9C4F-2170E7086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55" y="98495"/>
            <a:ext cx="514102" cy="5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30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F416B5B-160B-6F2A-0CD5-10F3AC36804A}"/>
              </a:ext>
            </a:extLst>
          </p:cNvPr>
          <p:cNvGrpSpPr/>
          <p:nvPr/>
        </p:nvGrpSpPr>
        <p:grpSpPr>
          <a:xfrm>
            <a:off x="165678" y="1184374"/>
            <a:ext cx="1954931" cy="1449497"/>
            <a:chOff x="164556" y="1200932"/>
            <a:chExt cx="2089593" cy="1549343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A7EBE871-9E10-1B9E-CD7C-DA17E9701A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" t="3228" r="992" b="3245"/>
            <a:stretch/>
          </p:blipFill>
          <p:spPr bwMode="auto">
            <a:xfrm>
              <a:off x="164556" y="1225068"/>
              <a:ext cx="2088470" cy="149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246FDBE9-6BD6-F339-F0DE-0004BEDD19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04" t="3228" r="30890" b="3245"/>
            <a:stretch/>
          </p:blipFill>
          <p:spPr bwMode="auto">
            <a:xfrm>
              <a:off x="1067236" y="1225068"/>
              <a:ext cx="549339" cy="149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1BADA87-3A1E-34AC-EB03-1746735673EC}"/>
                </a:ext>
              </a:extLst>
            </p:cNvPr>
            <p:cNvGrpSpPr/>
            <p:nvPr/>
          </p:nvGrpSpPr>
          <p:grpSpPr>
            <a:xfrm>
              <a:off x="165680" y="1200932"/>
              <a:ext cx="2088469" cy="1549343"/>
              <a:chOff x="102164" y="1069890"/>
              <a:chExt cx="2297278" cy="1704251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94F1E241-1781-903E-3C0E-10067092EC71}"/>
                  </a:ext>
                </a:extLst>
              </p:cNvPr>
              <p:cNvGrpSpPr/>
              <p:nvPr/>
            </p:nvGrpSpPr>
            <p:grpSpPr>
              <a:xfrm>
                <a:off x="102164" y="1069890"/>
                <a:ext cx="2297278" cy="1704251"/>
                <a:chOff x="58672" y="1990843"/>
                <a:chExt cx="2297278" cy="1704251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4412A877-1A1B-F216-D60B-101F406329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72" y="1990843"/>
                  <a:ext cx="22972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2E404E7A-8F67-0BE9-1D39-6303105830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72" y="3695094"/>
                  <a:ext cx="22972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9" name="Picture 8">
                <a:extLst>
                  <a:ext uri="{FF2B5EF4-FFF2-40B4-BE49-F238E27FC236}">
                    <a16:creationId xmlns:a16="http://schemas.microsoft.com/office/drawing/2014/main" id="{DD1BAB79-4A0E-8871-C20D-DA84029FB0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893" y="1877853"/>
                <a:ext cx="196141" cy="19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6" name="Table 29">
            <a:extLst>
              <a:ext uri="{FF2B5EF4-FFF2-40B4-BE49-F238E27FC236}">
                <a16:creationId xmlns:a16="http://schemas.microsoft.com/office/drawing/2014/main" id="{659B676A-EED7-0F17-B4AE-B976A60CAA36}"/>
              </a:ext>
            </a:extLst>
          </p:cNvPr>
          <p:cNvGraphicFramePr>
            <a:graphicFrameLocks noGrp="1"/>
          </p:cNvGraphicFramePr>
          <p:nvPr/>
        </p:nvGraphicFramePr>
        <p:xfrm>
          <a:off x="90278" y="2678992"/>
          <a:ext cx="2125234" cy="4134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644">
                  <a:extLst>
                    <a:ext uri="{9D8B030D-6E8A-4147-A177-3AD203B41FA5}">
                      <a16:colId xmlns:a16="http://schemas.microsoft.com/office/drawing/2014/main" val="4233552656"/>
                    </a:ext>
                  </a:extLst>
                </a:gridCol>
                <a:gridCol w="1377590">
                  <a:extLst>
                    <a:ext uri="{9D8B030D-6E8A-4147-A177-3AD203B41FA5}">
                      <a16:colId xmlns:a16="http://schemas.microsoft.com/office/drawing/2014/main" val="3614943660"/>
                    </a:ext>
                  </a:extLst>
                </a:gridCol>
              </a:tblGrid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Limits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Approx. 1.5 mi, from SR 884/ Colonial Blvd to SR 82/Dr. Martin Luther King Jr. Blvd.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3680240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Lane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Construction is not closing any lanes on I-75 except at nighttime.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842683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Counter</a:t>
                      </a:r>
                    </a:p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Measures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Barrels, arrow boards.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225162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All lanes are open (3 thru lanes &amp; 1 aux lane) in both directions.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441074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Hours of 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Typical are 8am to 5pm, night work between 9pm and 6am.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55876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Police Presence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During lane closures are present before lane is closed and shortly after it is open.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263899"/>
                  </a:ext>
                </a:extLst>
              </a:tr>
              <a:tr h="57078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Posted Work Zone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65mph during lane closure operations.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9845843"/>
                  </a:ext>
                </a:extLst>
              </a:tr>
            </a:tbl>
          </a:graphicData>
        </a:graphic>
      </p:graphicFrame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31096E0-99DC-09D5-C0EE-27C61D0FF2E6}"/>
              </a:ext>
            </a:extLst>
          </p:cNvPr>
          <p:cNvSpPr/>
          <p:nvPr/>
        </p:nvSpPr>
        <p:spPr>
          <a:xfrm>
            <a:off x="8340533" y="1125461"/>
            <a:ext cx="3793774" cy="1709010"/>
          </a:xfrm>
          <a:prstGeom prst="roundRect">
            <a:avLst>
              <a:gd name="adj" fmla="val 49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C78C15-E9E3-A857-AC0B-D0307C1B5491}"/>
              </a:ext>
            </a:extLst>
          </p:cNvPr>
          <p:cNvSpPr txBox="1"/>
          <p:nvPr/>
        </p:nvSpPr>
        <p:spPr>
          <a:xfrm>
            <a:off x="8605648" y="723220"/>
            <a:ext cx="328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Contributing Factors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88BAE-0642-8385-B17B-B88404EA34C5}"/>
              </a:ext>
            </a:extLst>
          </p:cNvPr>
          <p:cNvSpPr/>
          <p:nvPr/>
        </p:nvSpPr>
        <p:spPr>
          <a:xfrm>
            <a:off x="0" y="-10022"/>
            <a:ext cx="12223428" cy="725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33757-C13F-777D-B7EA-DF648F9971AB}"/>
              </a:ext>
            </a:extLst>
          </p:cNvPr>
          <p:cNvSpPr txBox="1"/>
          <p:nvPr/>
        </p:nvSpPr>
        <p:spPr>
          <a:xfrm>
            <a:off x="8938054" y="73688"/>
            <a:ext cx="32612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No photo description available.">
            <a:hlinkClick r:id="rId5"/>
            <a:extLst>
              <a:ext uri="{FF2B5EF4-FFF2-40B4-BE49-F238E27FC236}">
                <a16:creationId xmlns:a16="http://schemas.microsoft.com/office/drawing/2014/main" id="{0A35667B-E21B-A87F-B38E-E4462C2F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" y="85727"/>
            <a:ext cx="533895" cy="5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5DB3AA-55C9-E0B1-D692-560642E197B0}"/>
              </a:ext>
            </a:extLst>
          </p:cNvPr>
          <p:cNvSpPr txBox="1"/>
          <p:nvPr/>
        </p:nvSpPr>
        <p:spPr>
          <a:xfrm>
            <a:off x="8866849" y="121842"/>
            <a:ext cx="330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I-75/SR 93 &amp; SR 884/Colonial Blvd. Interchange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No. 413065-1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455ADB-5ED4-BC99-EEA6-589B6C1C424A}"/>
              </a:ext>
            </a:extLst>
          </p:cNvPr>
          <p:cNvGrpSpPr/>
          <p:nvPr/>
        </p:nvGrpSpPr>
        <p:grpSpPr>
          <a:xfrm>
            <a:off x="740455" y="121842"/>
            <a:ext cx="2088907" cy="461665"/>
            <a:chOff x="732827" y="140153"/>
            <a:chExt cx="2088907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6E6AA9-BFF0-D256-D2A0-8EA3971226C8}"/>
                </a:ext>
              </a:extLst>
            </p:cNvPr>
            <p:cNvSpPr txBox="1"/>
            <p:nvPr/>
          </p:nvSpPr>
          <p:spPr>
            <a:xfrm>
              <a:off x="1727488" y="140153"/>
              <a:ext cx="10942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Brian Bollas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(813) 262-8549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BDB598-610E-E9BB-D661-8C11F96D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656283" y="209696"/>
              <a:ext cx="0" cy="3201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3B8337-63AE-B98D-4FF8-63421A5539C4}"/>
                </a:ext>
              </a:extLst>
            </p:cNvPr>
            <p:cNvSpPr txBox="1"/>
            <p:nvPr/>
          </p:nvSpPr>
          <p:spPr>
            <a:xfrm>
              <a:off x="732827" y="140153"/>
              <a:ext cx="8992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Construction PM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David Jones 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(863) 519-2345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B4B8D04-76D0-349E-B645-D305E652AE82}"/>
              </a:ext>
            </a:extLst>
          </p:cNvPr>
          <p:cNvCxnSpPr>
            <a:cxnSpLocks/>
          </p:cNvCxnSpPr>
          <p:nvPr/>
        </p:nvCxnSpPr>
        <p:spPr>
          <a:xfrm>
            <a:off x="1380364" y="41781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C5E760A0-FC14-78EB-F484-047F0A2174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307" t="39481" r="2319" b="17483"/>
          <a:stretch/>
        </p:blipFill>
        <p:spPr>
          <a:xfrm>
            <a:off x="2457367" y="3443196"/>
            <a:ext cx="9662189" cy="3292962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F88E136B-FF75-43FB-9F27-25BEE5A51751}"/>
              </a:ext>
            </a:extLst>
          </p:cNvPr>
          <p:cNvGrpSpPr/>
          <p:nvPr/>
        </p:nvGrpSpPr>
        <p:grpSpPr>
          <a:xfrm>
            <a:off x="10638093" y="2973006"/>
            <a:ext cx="1401184" cy="413613"/>
            <a:chOff x="9628328" y="2785595"/>
            <a:chExt cx="1386568" cy="4086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13E9A9-3353-8382-2562-FDFDBC6397E2}"/>
                </a:ext>
              </a:extLst>
            </p:cNvPr>
            <p:cNvSpPr/>
            <p:nvPr/>
          </p:nvSpPr>
          <p:spPr>
            <a:xfrm>
              <a:off x="10196522" y="3085988"/>
              <a:ext cx="165908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B20CC64-966C-D067-7CAC-DF06AE83543E}"/>
                </a:ext>
              </a:extLst>
            </p:cNvPr>
            <p:cNvSpPr/>
            <p:nvPr/>
          </p:nvSpPr>
          <p:spPr>
            <a:xfrm>
              <a:off x="10395516" y="3085988"/>
              <a:ext cx="129770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42247B-CECC-0746-4261-FC3A8312C534}"/>
                </a:ext>
              </a:extLst>
            </p:cNvPr>
            <p:cNvSpPr/>
            <p:nvPr/>
          </p:nvSpPr>
          <p:spPr>
            <a:xfrm flipH="1">
              <a:off x="10558372" y="3085988"/>
              <a:ext cx="155749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E195810-6DB2-6A53-24E8-15A79B337587}"/>
                </a:ext>
              </a:extLst>
            </p:cNvPr>
            <p:cNvSpPr/>
            <p:nvPr/>
          </p:nvSpPr>
          <p:spPr>
            <a:xfrm>
              <a:off x="9891872" y="2996819"/>
              <a:ext cx="189816" cy="107478"/>
            </a:xfrm>
            <a:prstGeom prst="rect">
              <a:avLst/>
            </a:prstGeom>
            <a:solidFill>
              <a:srgbClr val="C12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B9A905C-B008-5F8F-C28A-E17059AE48CC}"/>
                </a:ext>
              </a:extLst>
            </p:cNvPr>
            <p:cNvSpPr/>
            <p:nvPr/>
          </p:nvSpPr>
          <p:spPr>
            <a:xfrm>
              <a:off x="10264681" y="2996819"/>
              <a:ext cx="189816" cy="107478"/>
            </a:xfrm>
            <a:prstGeom prst="rect">
              <a:avLst/>
            </a:prstGeom>
            <a:solidFill>
              <a:srgbClr val="F79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C99E83-1B8D-9464-1B48-A9DD7845D567}"/>
                </a:ext>
              </a:extLst>
            </p:cNvPr>
            <p:cNvSpPr/>
            <p:nvPr/>
          </p:nvSpPr>
          <p:spPr>
            <a:xfrm>
              <a:off x="10454923" y="2996819"/>
              <a:ext cx="189816" cy="107478"/>
            </a:xfrm>
            <a:prstGeom prst="rect">
              <a:avLst/>
            </a:prstGeom>
            <a:solidFill>
              <a:srgbClr val="FC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91A47A-FEC3-B364-7F78-41B8563D5760}"/>
                </a:ext>
              </a:extLst>
            </p:cNvPr>
            <p:cNvSpPr/>
            <p:nvPr/>
          </p:nvSpPr>
          <p:spPr>
            <a:xfrm>
              <a:off x="10638891" y="2996819"/>
              <a:ext cx="189816" cy="107478"/>
            </a:xfrm>
            <a:prstGeom prst="rect">
              <a:avLst/>
            </a:prstGeom>
            <a:solidFill>
              <a:srgbClr val="8C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7EF151F-F6BB-7A5E-206F-083BECB3B33C}"/>
                </a:ext>
              </a:extLst>
            </p:cNvPr>
            <p:cNvSpPr/>
            <p:nvPr/>
          </p:nvSpPr>
          <p:spPr>
            <a:xfrm>
              <a:off x="10026165" y="2785595"/>
              <a:ext cx="84488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Speed (mph)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DAA99C-ADB3-E500-ECA6-DD541283359A}"/>
                </a:ext>
              </a:extLst>
            </p:cNvPr>
            <p:cNvSpPr/>
            <p:nvPr/>
          </p:nvSpPr>
          <p:spPr>
            <a:xfrm>
              <a:off x="10825080" y="2996819"/>
              <a:ext cx="189816" cy="107478"/>
            </a:xfrm>
            <a:prstGeom prst="rect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EBD474-80DB-91A5-9C31-FED066FAA7DF}"/>
                </a:ext>
              </a:extLst>
            </p:cNvPr>
            <p:cNvSpPr/>
            <p:nvPr/>
          </p:nvSpPr>
          <p:spPr>
            <a:xfrm>
              <a:off x="10079087" y="2996819"/>
              <a:ext cx="189816" cy="107478"/>
            </a:xfrm>
            <a:prstGeom prst="rect">
              <a:avLst/>
            </a:prstGeom>
            <a:solidFill>
              <a:srgbClr val="F91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FBD91A5-3B95-6958-219D-44C4A6F3DE77}"/>
                </a:ext>
              </a:extLst>
            </p:cNvPr>
            <p:cNvSpPr/>
            <p:nvPr/>
          </p:nvSpPr>
          <p:spPr>
            <a:xfrm flipH="1">
              <a:off x="10007687" y="3085988"/>
              <a:ext cx="155749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6276C7-3476-FFB0-6B0B-6C85E208B732}"/>
                </a:ext>
              </a:extLst>
            </p:cNvPr>
            <p:cNvSpPr/>
            <p:nvPr/>
          </p:nvSpPr>
          <p:spPr>
            <a:xfrm flipH="1">
              <a:off x="10747205" y="3085988"/>
              <a:ext cx="155749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F66F984-CD4A-0FE1-8F13-E5F58EB3C666}"/>
                </a:ext>
              </a:extLst>
            </p:cNvPr>
            <p:cNvSpPr/>
            <p:nvPr/>
          </p:nvSpPr>
          <p:spPr>
            <a:xfrm flipH="1">
              <a:off x="9818852" y="3085988"/>
              <a:ext cx="155749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9673F7-B046-3636-BA60-06E8A4904FF9}"/>
                </a:ext>
              </a:extLst>
            </p:cNvPr>
            <p:cNvSpPr/>
            <p:nvPr/>
          </p:nvSpPr>
          <p:spPr>
            <a:xfrm>
              <a:off x="9704127" y="2996819"/>
              <a:ext cx="189816" cy="107478"/>
            </a:xfrm>
            <a:prstGeom prst="rect">
              <a:avLst/>
            </a:prstGeom>
            <a:solidFill>
              <a:srgbClr val="932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67E36DA-74DC-20E1-57EF-F9E20DC5E3B4}"/>
                </a:ext>
              </a:extLst>
            </p:cNvPr>
            <p:cNvSpPr/>
            <p:nvPr/>
          </p:nvSpPr>
          <p:spPr>
            <a:xfrm flipH="1">
              <a:off x="9628328" y="3086502"/>
              <a:ext cx="155749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D28A8822-7702-C0B3-388E-5B1A8BB8046B}"/>
              </a:ext>
            </a:extLst>
          </p:cNvPr>
          <p:cNvSpPr txBox="1"/>
          <p:nvPr/>
        </p:nvSpPr>
        <p:spPr>
          <a:xfrm>
            <a:off x="4753810" y="2995146"/>
            <a:ext cx="506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Day-to-Day Performance Metrics Summary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CCAB447-64F9-DAF6-6E70-719A67B135D3}"/>
              </a:ext>
            </a:extLst>
          </p:cNvPr>
          <p:cNvSpPr/>
          <p:nvPr/>
        </p:nvSpPr>
        <p:spPr>
          <a:xfrm>
            <a:off x="4158250" y="5431700"/>
            <a:ext cx="660038" cy="488870"/>
          </a:xfrm>
          <a:prstGeom prst="roundRect">
            <a:avLst>
              <a:gd name="adj" fmla="val 7887"/>
            </a:avLst>
          </a:prstGeom>
          <a:solidFill>
            <a:srgbClr val="C127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24-28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(11:25-11:45am)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DA5E4E2-8332-CBDD-BE74-0B64DF69EF8C}"/>
              </a:ext>
            </a:extLst>
          </p:cNvPr>
          <p:cNvSpPr/>
          <p:nvPr/>
        </p:nvSpPr>
        <p:spPr>
          <a:xfrm>
            <a:off x="9751716" y="5920570"/>
            <a:ext cx="660038" cy="488870"/>
          </a:xfrm>
          <a:prstGeom prst="roundRect">
            <a:avLst>
              <a:gd name="adj" fmla="val 7887"/>
            </a:avLst>
          </a:prstGeom>
          <a:solidFill>
            <a:srgbClr val="BF2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27-29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(12:00-12:35pm)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8D7AEDA-4BC3-49B3-DE9D-97E0937FB52C}"/>
              </a:ext>
            </a:extLst>
          </p:cNvPr>
          <p:cNvSpPr/>
          <p:nvPr/>
        </p:nvSpPr>
        <p:spPr>
          <a:xfrm>
            <a:off x="10915954" y="5920570"/>
            <a:ext cx="660038" cy="488870"/>
          </a:xfrm>
          <a:prstGeom prst="roundRect">
            <a:avLst>
              <a:gd name="adj" fmla="val 7887"/>
            </a:avLst>
          </a:prstGeom>
          <a:solidFill>
            <a:srgbClr val="F9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35-36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(3:10-3:25pm)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53FFCF2-6EC6-FA9D-12CE-113E2E73359C}"/>
              </a:ext>
            </a:extLst>
          </p:cNvPr>
          <p:cNvSpPr/>
          <p:nvPr/>
        </p:nvSpPr>
        <p:spPr>
          <a:xfrm>
            <a:off x="3011386" y="3809498"/>
            <a:ext cx="660038" cy="488870"/>
          </a:xfrm>
          <a:prstGeom prst="roundRect">
            <a:avLst>
              <a:gd name="adj" fmla="val 7887"/>
            </a:avLst>
          </a:prstGeom>
          <a:solidFill>
            <a:srgbClr val="F9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38-39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(7:50-8:10am)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C91147E-1307-D9EF-E1C7-82F7E2D5A22B}"/>
              </a:ext>
            </a:extLst>
          </p:cNvPr>
          <p:cNvSpPr/>
          <p:nvPr/>
        </p:nvSpPr>
        <p:spPr>
          <a:xfrm>
            <a:off x="2455302" y="3147905"/>
            <a:ext cx="277496" cy="205533"/>
          </a:xfrm>
          <a:prstGeom prst="roundRect">
            <a:avLst>
              <a:gd name="adj" fmla="val 78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38-39 mph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76A348-80F6-A465-9FF9-1EA54E797DE5}"/>
              </a:ext>
            </a:extLst>
          </p:cNvPr>
          <p:cNvSpPr/>
          <p:nvPr/>
        </p:nvSpPr>
        <p:spPr>
          <a:xfrm>
            <a:off x="2721637" y="3144629"/>
            <a:ext cx="17223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Noteworthy speed reductions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4C9FD4-8259-2345-59A9-A86D8A32658D}"/>
              </a:ext>
            </a:extLst>
          </p:cNvPr>
          <p:cNvSpPr txBox="1"/>
          <p:nvPr/>
        </p:nvSpPr>
        <p:spPr>
          <a:xfrm>
            <a:off x="165678" y="723220"/>
            <a:ext cx="2088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Zone Details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E811357-02A4-1597-877E-5BA9A79E0895}"/>
              </a:ext>
            </a:extLst>
          </p:cNvPr>
          <p:cNvGrpSpPr/>
          <p:nvPr/>
        </p:nvGrpSpPr>
        <p:grpSpPr>
          <a:xfrm>
            <a:off x="10326022" y="1237701"/>
            <a:ext cx="1715117" cy="1483533"/>
            <a:chOff x="10287904" y="1238200"/>
            <a:chExt cx="1715117" cy="148353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99A0CCFE-7FDF-939F-B82A-719E7E86C180}"/>
                </a:ext>
              </a:extLst>
            </p:cNvPr>
            <p:cNvSpPr/>
            <p:nvPr/>
          </p:nvSpPr>
          <p:spPr>
            <a:xfrm>
              <a:off x="10288743" y="1238200"/>
              <a:ext cx="1714278" cy="1483533"/>
            </a:xfrm>
            <a:prstGeom prst="roundRect">
              <a:avLst>
                <a:gd name="adj" fmla="val 5618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Notable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Weather</a:t>
              </a:r>
            </a:p>
          </p:txBody>
        </p:sp>
        <p:pic>
          <p:nvPicPr>
            <p:cNvPr id="55" name="Graphic 54" descr="Rain">
              <a:extLst>
                <a:ext uri="{FF2B5EF4-FFF2-40B4-BE49-F238E27FC236}">
                  <a16:creationId xmlns:a16="http://schemas.microsoft.com/office/drawing/2014/main" id="{44819FAB-A5D8-7B1A-54A5-4321C0710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58758" y="1277679"/>
              <a:ext cx="529701" cy="529703"/>
            </a:xfrm>
            <a:prstGeom prst="rect">
              <a:avLst/>
            </a:prstGeom>
            <a:effectLst/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8D2B83B-722A-8F6B-DD42-6496C3C3FFE0}"/>
                </a:ext>
              </a:extLst>
            </p:cNvPr>
            <p:cNvSpPr txBox="1"/>
            <p:nvPr/>
          </p:nvSpPr>
          <p:spPr>
            <a:xfrm>
              <a:off x="10287904" y="1852261"/>
              <a:ext cx="1698975" cy="815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Heavy rain caused hazardous driving conditions on 4/12</a:t>
              </a:r>
            </a:p>
            <a:p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(11:00am to 1:00pm)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2D6E56-5322-FD71-A6C0-F108E28BFAB4}"/>
              </a:ext>
            </a:extLst>
          </p:cNvPr>
          <p:cNvSpPr/>
          <p:nvPr/>
        </p:nvSpPr>
        <p:spPr>
          <a:xfrm>
            <a:off x="8449358" y="1237701"/>
            <a:ext cx="1714278" cy="1483533"/>
          </a:xfrm>
          <a:prstGeom prst="roundRect">
            <a:avLst>
              <a:gd name="adj" fmla="val 5618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Incidents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Events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24DCA0-E538-9A8D-95B6-2258119E2A38}"/>
              </a:ext>
            </a:extLst>
          </p:cNvPr>
          <p:cNvGrpSpPr/>
          <p:nvPr/>
        </p:nvGrpSpPr>
        <p:grpSpPr>
          <a:xfrm>
            <a:off x="8539480" y="1305658"/>
            <a:ext cx="440302" cy="448420"/>
            <a:chOff x="8480082" y="1260727"/>
            <a:chExt cx="440302" cy="448420"/>
          </a:xfrm>
        </p:grpSpPr>
        <p:sp>
          <p:nvSpPr>
            <p:cNvPr id="59" name="Diamond 58">
              <a:extLst>
                <a:ext uri="{FF2B5EF4-FFF2-40B4-BE49-F238E27FC236}">
                  <a16:creationId xmlns:a16="http://schemas.microsoft.com/office/drawing/2014/main" id="{5D30E59F-D7A4-A2E3-65E4-26EBE927DA3A}"/>
                </a:ext>
              </a:extLst>
            </p:cNvPr>
            <p:cNvSpPr/>
            <p:nvPr/>
          </p:nvSpPr>
          <p:spPr>
            <a:xfrm>
              <a:off x="8480082" y="1260727"/>
              <a:ext cx="440302" cy="448420"/>
            </a:xfrm>
            <a:prstGeom prst="diamond">
              <a:avLst/>
            </a:prstGeom>
            <a:solidFill>
              <a:srgbClr val="243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8559BFF-CE0E-1E93-0E0B-7164F2B9B492}"/>
                </a:ext>
              </a:extLst>
            </p:cNvPr>
            <p:cNvSpPr txBox="1"/>
            <p:nvPr/>
          </p:nvSpPr>
          <p:spPr>
            <a:xfrm>
              <a:off x="8540121" y="1300271"/>
              <a:ext cx="3202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D009463-65FA-16D0-C45E-535F8C32D9D6}"/>
              </a:ext>
            </a:extLst>
          </p:cNvPr>
          <p:cNvSpPr txBox="1"/>
          <p:nvPr/>
        </p:nvSpPr>
        <p:spPr>
          <a:xfrm>
            <a:off x="2651457" y="723220"/>
            <a:ext cx="507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Zone Performance Metrics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4B7F4C-B03A-B641-EEBE-49A52ACCF66A}"/>
              </a:ext>
            </a:extLst>
          </p:cNvPr>
          <p:cNvGrpSpPr/>
          <p:nvPr/>
        </p:nvGrpSpPr>
        <p:grpSpPr>
          <a:xfrm>
            <a:off x="4180526" y="1168902"/>
            <a:ext cx="2020381" cy="1621130"/>
            <a:chOff x="3392652" y="1340388"/>
            <a:chExt cx="2151612" cy="162113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C351CA8-452E-BADA-5A33-B2ED651F60E0}"/>
                </a:ext>
              </a:extLst>
            </p:cNvPr>
            <p:cNvSpPr/>
            <p:nvPr/>
          </p:nvSpPr>
          <p:spPr>
            <a:xfrm>
              <a:off x="3392652" y="1972420"/>
              <a:ext cx="2151612" cy="9890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hr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19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CONGESTED LENGTH  4.60mi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(occurred NB @ Exit 136 on Apr 12, 2023, from 11:34am to 12:53pm)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59937A-C27B-2C37-5FE6-207084BC3EBC}"/>
                </a:ext>
              </a:extLst>
            </p:cNvPr>
            <p:cNvSpPr/>
            <p:nvPr/>
          </p:nvSpPr>
          <p:spPr>
            <a:xfrm>
              <a:off x="3524023" y="1340388"/>
              <a:ext cx="2001968" cy="1601210"/>
            </a:xfrm>
            <a:prstGeom prst="roundRect">
              <a:avLst>
                <a:gd name="adj" fmla="val 5618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Significant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Queue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3838EC4-6EF4-C194-4783-2D9A06C0E70B}"/>
                </a:ext>
              </a:extLst>
            </p:cNvPr>
            <p:cNvGrpSpPr/>
            <p:nvPr/>
          </p:nvGrpSpPr>
          <p:grpSpPr>
            <a:xfrm>
              <a:off x="3564034" y="1373971"/>
              <a:ext cx="552338" cy="560864"/>
              <a:chOff x="5608319" y="4574343"/>
              <a:chExt cx="1039021" cy="1055058"/>
            </a:xfrm>
            <a:solidFill>
              <a:srgbClr val="243C80"/>
            </a:solidFill>
          </p:grpSpPr>
          <p:pic>
            <p:nvPicPr>
              <p:cNvPr id="61" name="Graphic 60" descr="Car Mechanic with solid fill">
                <a:extLst>
                  <a:ext uri="{FF2B5EF4-FFF2-40B4-BE49-F238E27FC236}">
                    <a16:creationId xmlns:a16="http://schemas.microsoft.com/office/drawing/2014/main" id="{16BC66F6-73E1-6E27-5AD4-FCCA78D481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10000" t="27788" r="10000"/>
              <a:stretch/>
            </p:blipFill>
            <p:spPr>
              <a:xfrm>
                <a:off x="5915820" y="4574343"/>
                <a:ext cx="731520" cy="660302"/>
              </a:xfrm>
              <a:prstGeom prst="rect">
                <a:avLst/>
              </a:prstGeom>
            </p:spPr>
          </p:pic>
          <p:pic>
            <p:nvPicPr>
              <p:cNvPr id="62" name="Graphic 61" descr="Car Mechanic with solid fill">
                <a:extLst>
                  <a:ext uri="{FF2B5EF4-FFF2-40B4-BE49-F238E27FC236}">
                    <a16:creationId xmlns:a16="http://schemas.microsoft.com/office/drawing/2014/main" id="{F0029894-7D30-FE86-D1F2-DB63F5ABF9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10000" t="27788" r="10000"/>
              <a:stretch/>
            </p:blipFill>
            <p:spPr>
              <a:xfrm>
                <a:off x="5608319" y="4780244"/>
                <a:ext cx="731520" cy="660302"/>
              </a:xfrm>
              <a:prstGeom prst="rect">
                <a:avLst/>
              </a:prstGeom>
            </p:spPr>
          </p:pic>
          <p:pic>
            <p:nvPicPr>
              <p:cNvPr id="64" name="Graphic 63" descr="Car Mechanic with solid fill">
                <a:extLst>
                  <a:ext uri="{FF2B5EF4-FFF2-40B4-BE49-F238E27FC236}">
                    <a16:creationId xmlns:a16="http://schemas.microsoft.com/office/drawing/2014/main" id="{FB3E05AA-9BF5-62DE-3E01-B72BAE808D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10000" t="27788" r="10000"/>
              <a:stretch/>
            </p:blipFill>
            <p:spPr>
              <a:xfrm>
                <a:off x="5907111" y="4969099"/>
                <a:ext cx="731520" cy="660302"/>
              </a:xfrm>
              <a:prstGeom prst="rect">
                <a:avLst/>
              </a:prstGeom>
            </p:spPr>
          </p:pic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A0CCDFA-8731-4AC2-3385-036CE4993884}"/>
              </a:ext>
            </a:extLst>
          </p:cNvPr>
          <p:cNvGrpSpPr/>
          <p:nvPr/>
        </p:nvGrpSpPr>
        <p:grpSpPr>
          <a:xfrm>
            <a:off x="6332146" y="1178912"/>
            <a:ext cx="1887059" cy="1601110"/>
            <a:chOff x="5660441" y="1340388"/>
            <a:chExt cx="2009630" cy="1601110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EE31F565-D9CD-2065-23EF-077D6B404A85}"/>
                </a:ext>
              </a:extLst>
            </p:cNvPr>
            <p:cNvSpPr/>
            <p:nvPr/>
          </p:nvSpPr>
          <p:spPr>
            <a:xfrm>
              <a:off x="5668102" y="1340388"/>
              <a:ext cx="2001969" cy="1601110"/>
            </a:xfrm>
            <a:prstGeom prst="roundRect">
              <a:avLst>
                <a:gd name="adj" fmla="val 5618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Avg. Daily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Veh.-hr. of Delay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4684B7A-06A6-686A-B314-ABD6B5E6137F}"/>
                </a:ext>
              </a:extLst>
            </p:cNvPr>
            <p:cNvSpPr/>
            <p:nvPr/>
          </p:nvSpPr>
          <p:spPr>
            <a:xfrm>
              <a:off x="5667263" y="2194210"/>
              <a:ext cx="1854955" cy="691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AVG. DAILY DELAY COST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$600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A8A3A12-9CA6-D97D-B487-738BAE5C953E}"/>
                </a:ext>
              </a:extLst>
            </p:cNvPr>
            <p:cNvGrpSpPr/>
            <p:nvPr/>
          </p:nvGrpSpPr>
          <p:grpSpPr>
            <a:xfrm>
              <a:off x="5660441" y="1436624"/>
              <a:ext cx="435559" cy="435559"/>
              <a:chOff x="9486740" y="2722824"/>
              <a:chExt cx="366321" cy="366321"/>
            </a:xfrm>
            <a:solidFill>
              <a:srgbClr val="243C80"/>
            </a:solidFill>
          </p:grpSpPr>
          <p:pic>
            <p:nvPicPr>
              <p:cNvPr id="76" name="Graphic 75" descr="Hourglass 30% with solid fill">
                <a:extLst>
                  <a:ext uri="{FF2B5EF4-FFF2-40B4-BE49-F238E27FC236}">
                    <a16:creationId xmlns:a16="http://schemas.microsoft.com/office/drawing/2014/main" id="{C0035D8F-7F41-E642-0D9D-C86DA8E56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486740" y="2722824"/>
                <a:ext cx="366321" cy="366321"/>
              </a:xfrm>
              <a:prstGeom prst="rect">
                <a:avLst/>
              </a:prstGeom>
            </p:spPr>
          </p:pic>
          <p:pic>
            <p:nvPicPr>
              <p:cNvPr id="77" name="Graphic 76" descr="Hourglass 30% with solid fill">
                <a:extLst>
                  <a:ext uri="{FF2B5EF4-FFF2-40B4-BE49-F238E27FC236}">
                    <a16:creationId xmlns:a16="http://schemas.microsoft.com/office/drawing/2014/main" id="{1C465A44-9897-238E-073E-DFC0DB290E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37196" t="65916" r="37513" b="14645"/>
              <a:stretch/>
            </p:blipFill>
            <p:spPr>
              <a:xfrm>
                <a:off x="9594156" y="2919821"/>
                <a:ext cx="150410" cy="118974"/>
              </a:xfrm>
              <a:prstGeom prst="rect">
                <a:avLst/>
              </a:prstGeom>
            </p:spPr>
          </p:pic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FA5B500-7ABA-64A1-55D5-BC077B1284A0}"/>
              </a:ext>
            </a:extLst>
          </p:cNvPr>
          <p:cNvGrpSpPr/>
          <p:nvPr/>
        </p:nvGrpSpPr>
        <p:grpSpPr>
          <a:xfrm>
            <a:off x="2293469" y="1178862"/>
            <a:ext cx="1879864" cy="1601211"/>
            <a:chOff x="1380363" y="1340387"/>
            <a:chExt cx="2001968" cy="1601211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FAD88E7-6775-D6BB-335A-567A04E424C9}"/>
                </a:ext>
              </a:extLst>
            </p:cNvPr>
            <p:cNvCxnSpPr>
              <a:cxnSpLocks/>
            </p:cNvCxnSpPr>
            <p:nvPr/>
          </p:nvCxnSpPr>
          <p:spPr>
            <a:xfrm>
              <a:off x="1403361" y="143977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B30865C-9612-4434-4D69-DB826FFE3621}"/>
                </a:ext>
              </a:extLst>
            </p:cNvPr>
            <p:cNvGrpSpPr/>
            <p:nvPr/>
          </p:nvGrpSpPr>
          <p:grpSpPr>
            <a:xfrm>
              <a:off x="1380363" y="1340387"/>
              <a:ext cx="2001968" cy="1601211"/>
              <a:chOff x="1380363" y="1340387"/>
              <a:chExt cx="2001968" cy="1601211"/>
            </a:xfrm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1A619B15-17D1-0B01-65E2-7E7139D4C1CE}"/>
                  </a:ext>
                </a:extLst>
              </p:cNvPr>
              <p:cNvSpPr/>
              <p:nvPr/>
            </p:nvSpPr>
            <p:spPr>
              <a:xfrm>
                <a:off x="1380363" y="1340387"/>
                <a:ext cx="2001968" cy="1601211"/>
              </a:xfrm>
              <a:prstGeom prst="roundRect">
                <a:avLst>
                  <a:gd name="adj" fmla="val 2227"/>
                </a:avLst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Avg. Daily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Vehicle Speed</a:t>
                </a:r>
              </a:p>
            </p:txBody>
          </p:sp>
          <p:pic>
            <p:nvPicPr>
              <p:cNvPr id="88" name="Graphic 87" descr="Gauge">
                <a:extLst>
                  <a:ext uri="{FF2B5EF4-FFF2-40B4-BE49-F238E27FC236}">
                    <a16:creationId xmlns:a16="http://schemas.microsoft.com/office/drawing/2014/main" id="{2E24C87B-6F41-4649-9CB9-1052147DB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449145" y="1418614"/>
                <a:ext cx="471579" cy="471579"/>
              </a:xfrm>
              <a:prstGeom prst="rect">
                <a:avLst/>
              </a:prstGeom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4687AE6-1D92-6096-7ECC-5F19FDA12C35}"/>
              </a:ext>
            </a:extLst>
          </p:cNvPr>
          <p:cNvSpPr txBox="1"/>
          <p:nvPr/>
        </p:nvSpPr>
        <p:spPr>
          <a:xfrm>
            <a:off x="2189440" y="1820490"/>
            <a:ext cx="2001967" cy="97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582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72.2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</a:p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(1.94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Travel Time)</a:t>
            </a:r>
          </a:p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865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582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71.4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</a:p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(1.85min Travel Time)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B3DDA9-E9B8-7F25-FB7B-C46AD7A04BDF}"/>
              </a:ext>
            </a:extLst>
          </p:cNvPr>
          <p:cNvSpPr/>
          <p:nvPr/>
        </p:nvSpPr>
        <p:spPr>
          <a:xfrm>
            <a:off x="8399025" y="1947692"/>
            <a:ext cx="1814944" cy="691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DURATIONS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2hr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DURATIONS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2hr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CDDD0B-94F1-1F57-571A-18758C4D1299}"/>
              </a:ext>
            </a:extLst>
          </p:cNvPr>
          <p:cNvSpPr txBox="1"/>
          <p:nvPr/>
        </p:nvSpPr>
        <p:spPr>
          <a:xfrm>
            <a:off x="2870140" y="44898"/>
            <a:ext cx="64517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Weekly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Work Zone Performance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of April 9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April 15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 8 AM to 5 PM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DE46FB1-767E-5A42-A607-634711B7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55" y="98495"/>
            <a:ext cx="514102" cy="5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31096E0-99DC-09D5-C0EE-27C61D0FF2E6}"/>
              </a:ext>
            </a:extLst>
          </p:cNvPr>
          <p:cNvSpPr/>
          <p:nvPr/>
        </p:nvSpPr>
        <p:spPr>
          <a:xfrm>
            <a:off x="7780981" y="1061546"/>
            <a:ext cx="4284336" cy="1836840"/>
          </a:xfrm>
          <a:prstGeom prst="roundRect">
            <a:avLst>
              <a:gd name="adj" fmla="val 49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66718F-C48C-9024-F008-62507ACD7103}"/>
              </a:ext>
            </a:extLst>
          </p:cNvPr>
          <p:cNvGrpSpPr/>
          <p:nvPr/>
        </p:nvGrpSpPr>
        <p:grpSpPr>
          <a:xfrm>
            <a:off x="7937020" y="1238200"/>
            <a:ext cx="1855794" cy="1483533"/>
            <a:chOff x="5806544" y="1458356"/>
            <a:chExt cx="1855794" cy="148353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E2D6E56-5322-FD71-A6C0-F108E28BFAB4}"/>
                </a:ext>
              </a:extLst>
            </p:cNvPr>
            <p:cNvSpPr/>
            <p:nvPr/>
          </p:nvSpPr>
          <p:spPr>
            <a:xfrm>
              <a:off x="5807383" y="1458356"/>
              <a:ext cx="1854955" cy="1483533"/>
            </a:xfrm>
            <a:prstGeom prst="roundRect">
              <a:avLst>
                <a:gd name="adj" fmla="val 5618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Incidents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&amp; Events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9D2EF5-D215-B322-6831-301FB90ED733}"/>
                </a:ext>
              </a:extLst>
            </p:cNvPr>
            <p:cNvSpPr/>
            <p:nvPr/>
          </p:nvSpPr>
          <p:spPr>
            <a:xfrm>
              <a:off x="5806544" y="1994598"/>
              <a:ext cx="1854955" cy="932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D9AA61-F407-638E-D501-438916B14204}"/>
              </a:ext>
            </a:extLst>
          </p:cNvPr>
          <p:cNvGrpSpPr/>
          <p:nvPr/>
        </p:nvGrpSpPr>
        <p:grpSpPr>
          <a:xfrm>
            <a:off x="8010022" y="1301184"/>
            <a:ext cx="440302" cy="448420"/>
            <a:chOff x="9232883" y="5918484"/>
            <a:chExt cx="440302" cy="448420"/>
          </a:xfrm>
        </p:grpSpPr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19974E3A-DDBA-C4B6-A199-1C9A08B38131}"/>
                </a:ext>
              </a:extLst>
            </p:cNvPr>
            <p:cNvSpPr/>
            <p:nvPr/>
          </p:nvSpPr>
          <p:spPr>
            <a:xfrm>
              <a:off x="9232883" y="5918484"/>
              <a:ext cx="440302" cy="448420"/>
            </a:xfrm>
            <a:prstGeom prst="diamond">
              <a:avLst/>
            </a:prstGeom>
            <a:solidFill>
              <a:srgbClr val="243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CE9118-3601-19AD-308A-28353BF83271}"/>
                </a:ext>
              </a:extLst>
            </p:cNvPr>
            <p:cNvSpPr txBox="1"/>
            <p:nvPr/>
          </p:nvSpPr>
          <p:spPr>
            <a:xfrm>
              <a:off x="9292922" y="5958028"/>
              <a:ext cx="3202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9A0CCFE-7FDF-939F-B82A-719E7E86C180}"/>
              </a:ext>
            </a:extLst>
          </p:cNvPr>
          <p:cNvSpPr/>
          <p:nvPr/>
        </p:nvSpPr>
        <p:spPr>
          <a:xfrm>
            <a:off x="10045345" y="1238200"/>
            <a:ext cx="1854955" cy="1483533"/>
          </a:xfrm>
          <a:prstGeom prst="roundRect">
            <a:avLst>
              <a:gd name="adj" fmla="val 5618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Notable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Weather</a:t>
            </a:r>
          </a:p>
        </p:txBody>
      </p:sp>
      <p:pic>
        <p:nvPicPr>
          <p:cNvPr id="55" name="Graphic 54" descr="Rain">
            <a:extLst>
              <a:ext uri="{FF2B5EF4-FFF2-40B4-BE49-F238E27FC236}">
                <a16:creationId xmlns:a16="http://schemas.microsoft.com/office/drawing/2014/main" id="{44819FAB-A5D8-7B1A-54A5-4321C0710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8222" y="1264885"/>
            <a:ext cx="529701" cy="529703"/>
          </a:xfrm>
          <a:prstGeom prst="rect">
            <a:avLst/>
          </a:prstGeom>
          <a:effectLst/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8D2B83B-722A-8F6B-DD42-6496C3C3FFE0}"/>
              </a:ext>
            </a:extLst>
          </p:cNvPr>
          <p:cNvSpPr txBox="1"/>
          <p:nvPr/>
        </p:nvSpPr>
        <p:spPr>
          <a:xfrm>
            <a:off x="10056975" y="1821273"/>
            <a:ext cx="1827183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Heavy rain caused hazardous driving conditions on 4/12</a:t>
            </a:r>
          </a:p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(11:00am to 1:00pm)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C78C15-E9E3-A857-AC0B-D0307C1B5491}"/>
              </a:ext>
            </a:extLst>
          </p:cNvPr>
          <p:cNvSpPr txBox="1"/>
          <p:nvPr/>
        </p:nvSpPr>
        <p:spPr>
          <a:xfrm>
            <a:off x="8278092" y="704950"/>
            <a:ext cx="328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Contributing Factors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88BAE-0642-8385-B17B-B88404EA34C5}"/>
              </a:ext>
            </a:extLst>
          </p:cNvPr>
          <p:cNvSpPr/>
          <p:nvPr/>
        </p:nvSpPr>
        <p:spPr>
          <a:xfrm>
            <a:off x="0" y="-10022"/>
            <a:ext cx="12223428" cy="725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33757-C13F-777D-B7EA-DF648F9971AB}"/>
              </a:ext>
            </a:extLst>
          </p:cNvPr>
          <p:cNvSpPr txBox="1"/>
          <p:nvPr/>
        </p:nvSpPr>
        <p:spPr>
          <a:xfrm>
            <a:off x="8938054" y="73688"/>
            <a:ext cx="32612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No photo description available.">
            <a:hlinkClick r:id="rId5"/>
            <a:extLst>
              <a:ext uri="{FF2B5EF4-FFF2-40B4-BE49-F238E27FC236}">
                <a16:creationId xmlns:a16="http://schemas.microsoft.com/office/drawing/2014/main" id="{0A35667B-E21B-A87F-B38E-E4462C2F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" y="85727"/>
            <a:ext cx="533895" cy="5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5DB3AA-55C9-E0B1-D692-560642E197B0}"/>
              </a:ext>
            </a:extLst>
          </p:cNvPr>
          <p:cNvSpPr txBox="1"/>
          <p:nvPr/>
        </p:nvSpPr>
        <p:spPr>
          <a:xfrm>
            <a:off x="8866849" y="121842"/>
            <a:ext cx="330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I-75/SR 93 &amp; SR 884/Colonial Blvd. Interchange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No. 413065-1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455ADB-5ED4-BC99-EEA6-589B6C1C424A}"/>
              </a:ext>
            </a:extLst>
          </p:cNvPr>
          <p:cNvGrpSpPr/>
          <p:nvPr/>
        </p:nvGrpSpPr>
        <p:grpSpPr>
          <a:xfrm>
            <a:off x="740455" y="121842"/>
            <a:ext cx="2088907" cy="461665"/>
            <a:chOff x="732827" y="140153"/>
            <a:chExt cx="2088907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6E6AA9-BFF0-D256-D2A0-8EA3971226C8}"/>
                </a:ext>
              </a:extLst>
            </p:cNvPr>
            <p:cNvSpPr txBox="1"/>
            <p:nvPr/>
          </p:nvSpPr>
          <p:spPr>
            <a:xfrm>
              <a:off x="1727488" y="140153"/>
              <a:ext cx="10942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Brian Bollas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(813) 262-8549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BDB598-610E-E9BB-D661-8C11F96D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656283" y="209696"/>
              <a:ext cx="0" cy="3201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3B8337-63AE-B98D-4FF8-63421A5539C4}"/>
                </a:ext>
              </a:extLst>
            </p:cNvPr>
            <p:cNvSpPr txBox="1"/>
            <p:nvPr/>
          </p:nvSpPr>
          <p:spPr>
            <a:xfrm>
              <a:off x="732827" y="140153"/>
              <a:ext cx="8992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Construction PM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David Jones </a:t>
              </a:r>
            </a:p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(863) 519-2345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3386B78A-A387-3267-6C83-08A20B062A84}"/>
              </a:ext>
            </a:extLst>
          </p:cNvPr>
          <p:cNvSpPr/>
          <p:nvPr/>
        </p:nvSpPr>
        <p:spPr>
          <a:xfrm>
            <a:off x="7969210" y="1947692"/>
            <a:ext cx="1814944" cy="691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DURATIONS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2hr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DURATIONS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2hr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539DF9-37D7-5161-D604-5EBE0260F3CA}"/>
              </a:ext>
            </a:extLst>
          </p:cNvPr>
          <p:cNvSpPr txBox="1"/>
          <p:nvPr/>
        </p:nvSpPr>
        <p:spPr>
          <a:xfrm>
            <a:off x="2870140" y="44898"/>
            <a:ext cx="64517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     Weekly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Work Zone Performance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of April 9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April 15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 8 AM to 5 PM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01AA6C-6CC6-7BBE-4414-B9052829D2DE}"/>
              </a:ext>
            </a:extLst>
          </p:cNvPr>
          <p:cNvGrpSpPr/>
          <p:nvPr/>
        </p:nvGrpSpPr>
        <p:grpSpPr>
          <a:xfrm>
            <a:off x="101861" y="828289"/>
            <a:ext cx="1065524" cy="6026295"/>
            <a:chOff x="36958" y="828289"/>
            <a:chExt cx="1065524" cy="602629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D1A3B3-DDD3-0DA6-C60D-780BA865F80A}"/>
                </a:ext>
              </a:extLst>
            </p:cNvPr>
            <p:cNvSpPr/>
            <p:nvPr/>
          </p:nvSpPr>
          <p:spPr>
            <a:xfrm flipH="1">
              <a:off x="394574" y="1241078"/>
              <a:ext cx="389116" cy="54541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558176A-66A0-714F-9769-A0C356A6130B}"/>
                </a:ext>
              </a:extLst>
            </p:cNvPr>
            <p:cNvCxnSpPr>
              <a:cxnSpLocks/>
            </p:cNvCxnSpPr>
            <p:nvPr/>
          </p:nvCxnSpPr>
          <p:spPr>
            <a:xfrm>
              <a:off x="589132" y="1241078"/>
              <a:ext cx="0" cy="5458417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14">
              <a:extLst>
                <a:ext uri="{FF2B5EF4-FFF2-40B4-BE49-F238E27FC236}">
                  <a16:creationId xmlns:a16="http://schemas.microsoft.com/office/drawing/2014/main" id="{FC719315-B2B0-F2A0-AC61-B57DD16D9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29" y="828289"/>
              <a:ext cx="189571" cy="18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B165D3-CA5A-8C23-45C5-855E07A2B582}"/>
                </a:ext>
              </a:extLst>
            </p:cNvPr>
            <p:cNvSpPr txBox="1"/>
            <p:nvPr/>
          </p:nvSpPr>
          <p:spPr>
            <a:xfrm>
              <a:off x="524894" y="1071834"/>
              <a:ext cx="369781" cy="221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9B34B5-4364-C236-8BF4-91705EE4D6BD}"/>
                </a:ext>
              </a:extLst>
            </p:cNvPr>
            <p:cNvSpPr txBox="1"/>
            <p:nvPr/>
          </p:nvSpPr>
          <p:spPr>
            <a:xfrm>
              <a:off x="360128" y="950741"/>
              <a:ext cx="306694" cy="221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175B96-70E8-9A55-5DA8-FD2FCB926B41}"/>
                </a:ext>
              </a:extLst>
            </p:cNvPr>
            <p:cNvSpPr txBox="1"/>
            <p:nvPr/>
          </p:nvSpPr>
          <p:spPr>
            <a:xfrm rot="16200000">
              <a:off x="-737424" y="3105360"/>
              <a:ext cx="18873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F95D07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Work Zone Length ~1.5 mi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F95D07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Hours of Operation: 8 AM to 5 PM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6B9C70C-2A1E-6123-2DA8-E2B562736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104" y="5473448"/>
              <a:ext cx="205107" cy="254003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E62BC46-B78B-C5E0-BBA7-21C5344A8712}"/>
                </a:ext>
              </a:extLst>
            </p:cNvPr>
            <p:cNvGrpSpPr/>
            <p:nvPr/>
          </p:nvGrpSpPr>
          <p:grpSpPr>
            <a:xfrm>
              <a:off x="841643" y="3060573"/>
              <a:ext cx="198635" cy="428128"/>
              <a:chOff x="841643" y="2892521"/>
              <a:chExt cx="198635" cy="428128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E038E1FB-D79E-0D09-FBA6-1AE936130308}"/>
                  </a:ext>
                </a:extLst>
              </p:cNvPr>
              <p:cNvSpPr/>
              <p:nvPr/>
            </p:nvSpPr>
            <p:spPr>
              <a:xfrm>
                <a:off x="846039" y="2892521"/>
                <a:ext cx="189842" cy="151349"/>
              </a:xfrm>
              <a:prstGeom prst="roundRect">
                <a:avLst>
                  <a:gd name="adj" fmla="val 7905"/>
                </a:avLst>
              </a:prstGeom>
              <a:solidFill>
                <a:srgbClr val="FF99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ZONE</a:t>
                </a:r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8982EBBC-478C-AB87-A213-708DE3FCA8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66889" t="19186" r="17236" b="17574"/>
              <a:stretch/>
            </p:blipFill>
            <p:spPr>
              <a:xfrm>
                <a:off x="841643" y="3073363"/>
                <a:ext cx="198635" cy="247286"/>
              </a:xfrm>
              <a:prstGeom prst="roundRect">
                <a:avLst>
                  <a:gd name="adj" fmla="val 4865"/>
                </a:avLst>
              </a:prstGeom>
            </p:spPr>
          </p:pic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4F65E16-7F37-FB76-767D-751F2EDFF32E}"/>
                </a:ext>
              </a:extLst>
            </p:cNvPr>
            <p:cNvSpPr txBox="1"/>
            <p:nvPr/>
          </p:nvSpPr>
          <p:spPr>
            <a:xfrm>
              <a:off x="555811" y="975464"/>
              <a:ext cx="3079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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8058EC-E872-11B5-F13D-AF27EE2B5366}"/>
                </a:ext>
              </a:extLst>
            </p:cNvPr>
            <p:cNvSpPr txBox="1"/>
            <p:nvPr/>
          </p:nvSpPr>
          <p:spPr>
            <a:xfrm flipV="1">
              <a:off x="327750" y="1019965"/>
              <a:ext cx="3079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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8F5B303-B2BA-AA62-FC99-6DB9C6E9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9155" y="1520438"/>
              <a:ext cx="205107" cy="254003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5051391-7F33-925F-D2D2-0F89C0577047}"/>
                </a:ext>
              </a:extLst>
            </p:cNvPr>
            <p:cNvGrpSpPr/>
            <p:nvPr/>
          </p:nvGrpSpPr>
          <p:grpSpPr>
            <a:xfrm>
              <a:off x="410515" y="1241078"/>
              <a:ext cx="357234" cy="5458417"/>
              <a:chOff x="400440" y="1241078"/>
              <a:chExt cx="357234" cy="5458417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80C3B88-C1A8-2248-54B9-DFFACD39A8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0440" y="1241078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97FAB8C-364B-F780-2EAE-BD5CC9B2E6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7674" y="1241078"/>
                <a:ext cx="0" cy="54584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8B8E642-B744-1C98-56B7-AA274D2D4A62}"/>
                </a:ext>
              </a:extLst>
            </p:cNvPr>
            <p:cNvSpPr/>
            <p:nvPr/>
          </p:nvSpPr>
          <p:spPr>
            <a:xfrm>
              <a:off x="61575" y="1952399"/>
              <a:ext cx="1040907" cy="2489309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0" name="Picture 8">
              <a:extLst>
                <a:ext uri="{FF2B5EF4-FFF2-40B4-BE49-F238E27FC236}">
                  <a16:creationId xmlns:a16="http://schemas.microsoft.com/office/drawing/2014/main" id="{AAC6049D-0C14-E0ED-4606-7FFE19D21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9" y="3115894"/>
              <a:ext cx="321446" cy="317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DE87E0-88EB-83CE-1438-03EAC50BB9EC}"/>
                </a:ext>
              </a:extLst>
            </p:cNvPr>
            <p:cNvSpPr/>
            <p:nvPr/>
          </p:nvSpPr>
          <p:spPr>
            <a:xfrm>
              <a:off x="307841" y="4148992"/>
              <a:ext cx="562580" cy="246570"/>
            </a:xfrm>
            <a:prstGeom prst="rect">
              <a:avLst/>
            </a:prstGeom>
            <a:solidFill>
              <a:srgbClr val="61AB7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SR 884/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 136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9385CA5-169C-4DFC-EE40-BCF02210BA7C}"/>
                </a:ext>
              </a:extLst>
            </p:cNvPr>
            <p:cNvSpPr/>
            <p:nvPr/>
          </p:nvSpPr>
          <p:spPr>
            <a:xfrm>
              <a:off x="307841" y="6458165"/>
              <a:ext cx="562580" cy="246570"/>
            </a:xfrm>
            <a:prstGeom prst="rect">
              <a:avLst/>
            </a:prstGeom>
            <a:solidFill>
              <a:srgbClr val="61AB7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Daniels Pkwy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 131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A662119-4D7F-61D6-B02C-5589DF4477D3}"/>
                </a:ext>
              </a:extLst>
            </p:cNvPr>
            <p:cNvSpPr/>
            <p:nvPr/>
          </p:nvSpPr>
          <p:spPr>
            <a:xfrm>
              <a:off x="307841" y="1984283"/>
              <a:ext cx="562580" cy="246570"/>
            </a:xfrm>
            <a:prstGeom prst="rect">
              <a:avLst/>
            </a:prstGeom>
            <a:solidFill>
              <a:srgbClr val="61AB7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SR 82/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 138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CF6839-CCD2-5ED7-C1DC-A236936A8AB1}"/>
                </a:ext>
              </a:extLst>
            </p:cNvPr>
            <p:cNvSpPr txBox="1"/>
            <p:nvPr/>
          </p:nvSpPr>
          <p:spPr>
            <a:xfrm>
              <a:off x="398759" y="6669918"/>
              <a:ext cx="38493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N.T.S.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BB4DC0B-42EF-D456-8648-04A26C6C1BCE}"/>
              </a:ext>
            </a:extLst>
          </p:cNvPr>
          <p:cNvSpPr txBox="1"/>
          <p:nvPr/>
        </p:nvSpPr>
        <p:spPr>
          <a:xfrm>
            <a:off x="1922506" y="704950"/>
            <a:ext cx="507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Zone Performance Metrics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5D57BA8-A819-488B-D89A-041125786420}"/>
              </a:ext>
            </a:extLst>
          </p:cNvPr>
          <p:cNvSpPr/>
          <p:nvPr/>
        </p:nvSpPr>
        <p:spPr>
          <a:xfrm>
            <a:off x="3451340" y="1785761"/>
            <a:ext cx="2019945" cy="989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CONGESTED LENGTH 4.60mi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(occurred NB @ Exit 136 on Apr 12, 2023, from 11:34am to 12:53pm)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C8A1399-A9A8-8D01-C02F-3FDF9C5F37BB}"/>
              </a:ext>
            </a:extLst>
          </p:cNvPr>
          <p:cNvSpPr/>
          <p:nvPr/>
        </p:nvSpPr>
        <p:spPr>
          <a:xfrm>
            <a:off x="3451760" y="1173749"/>
            <a:ext cx="2001968" cy="1601210"/>
          </a:xfrm>
          <a:prstGeom prst="roundRect">
            <a:avLst>
              <a:gd name="adj" fmla="val 561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Queue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BB0ADCF-EF34-F5AE-78D9-9DF63E5FF0AB}"/>
              </a:ext>
            </a:extLst>
          </p:cNvPr>
          <p:cNvGrpSpPr/>
          <p:nvPr/>
        </p:nvGrpSpPr>
        <p:grpSpPr>
          <a:xfrm>
            <a:off x="3491771" y="1207331"/>
            <a:ext cx="552339" cy="560865"/>
            <a:chOff x="5608321" y="4574341"/>
            <a:chExt cx="1039023" cy="1055060"/>
          </a:xfrm>
          <a:solidFill>
            <a:srgbClr val="243C80"/>
          </a:solidFill>
        </p:grpSpPr>
        <p:pic>
          <p:nvPicPr>
            <p:cNvPr id="85" name="Graphic 84" descr="Car Mechanic with solid fill">
              <a:extLst>
                <a:ext uri="{FF2B5EF4-FFF2-40B4-BE49-F238E27FC236}">
                  <a16:creationId xmlns:a16="http://schemas.microsoft.com/office/drawing/2014/main" id="{4B973FAE-29A5-D645-4731-298B2A18D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0000" t="27788" r="10000"/>
            <a:stretch/>
          </p:blipFill>
          <p:spPr>
            <a:xfrm>
              <a:off x="5915824" y="4574341"/>
              <a:ext cx="731520" cy="660303"/>
            </a:xfrm>
            <a:prstGeom prst="rect">
              <a:avLst/>
            </a:prstGeom>
          </p:spPr>
        </p:pic>
        <p:pic>
          <p:nvPicPr>
            <p:cNvPr id="86" name="Graphic 85" descr="Car Mechanic with solid fill">
              <a:extLst>
                <a:ext uri="{FF2B5EF4-FFF2-40B4-BE49-F238E27FC236}">
                  <a16:creationId xmlns:a16="http://schemas.microsoft.com/office/drawing/2014/main" id="{8BE9482D-72C8-0D56-7BB7-D85D0AB6CE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0000" t="27788" r="10000"/>
            <a:stretch/>
          </p:blipFill>
          <p:spPr>
            <a:xfrm>
              <a:off x="5608321" y="4780244"/>
              <a:ext cx="731520" cy="660303"/>
            </a:xfrm>
            <a:prstGeom prst="rect">
              <a:avLst/>
            </a:prstGeom>
          </p:spPr>
        </p:pic>
        <p:pic>
          <p:nvPicPr>
            <p:cNvPr id="87" name="Graphic 86" descr="Car Mechanic with solid fill">
              <a:extLst>
                <a:ext uri="{FF2B5EF4-FFF2-40B4-BE49-F238E27FC236}">
                  <a16:creationId xmlns:a16="http://schemas.microsoft.com/office/drawing/2014/main" id="{31546BF5-5ED5-1F25-F28C-6EBF3A00C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0000" t="27788" r="10000"/>
            <a:stretch/>
          </p:blipFill>
          <p:spPr>
            <a:xfrm>
              <a:off x="5907111" y="4969098"/>
              <a:ext cx="731520" cy="660303"/>
            </a:xfrm>
            <a:prstGeom prst="rect">
              <a:avLst/>
            </a:prstGeom>
          </p:spPr>
        </p:pic>
      </p:grp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B863D055-9719-86C5-A97F-0A9900D542B7}"/>
              </a:ext>
            </a:extLst>
          </p:cNvPr>
          <p:cNvSpPr/>
          <p:nvPr/>
        </p:nvSpPr>
        <p:spPr>
          <a:xfrm>
            <a:off x="5640005" y="1173749"/>
            <a:ext cx="2001969" cy="1601110"/>
          </a:xfrm>
          <a:prstGeom prst="roundRect">
            <a:avLst>
              <a:gd name="adj" fmla="val 561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Avg. Daily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Veh.-hr. of Delay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69DC1DA-FD36-BBF6-8A13-E019D9AEAE02}"/>
              </a:ext>
            </a:extLst>
          </p:cNvPr>
          <p:cNvSpPr/>
          <p:nvPr/>
        </p:nvSpPr>
        <p:spPr>
          <a:xfrm>
            <a:off x="5639166" y="2027571"/>
            <a:ext cx="1854955" cy="691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AVG. DAILY DELAY COST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D5D3FAE-5702-2596-D0FA-99D62C8D96BA}"/>
              </a:ext>
            </a:extLst>
          </p:cNvPr>
          <p:cNvGrpSpPr/>
          <p:nvPr/>
        </p:nvGrpSpPr>
        <p:grpSpPr>
          <a:xfrm>
            <a:off x="5632344" y="1269984"/>
            <a:ext cx="435559" cy="435559"/>
            <a:chOff x="9486740" y="2722824"/>
            <a:chExt cx="366321" cy="366321"/>
          </a:xfrm>
          <a:solidFill>
            <a:srgbClr val="243C80"/>
          </a:solidFill>
        </p:grpSpPr>
        <p:pic>
          <p:nvPicPr>
            <p:cNvPr id="92" name="Graphic 91" descr="Hourglass 30% with solid fill">
              <a:extLst>
                <a:ext uri="{FF2B5EF4-FFF2-40B4-BE49-F238E27FC236}">
                  <a16:creationId xmlns:a16="http://schemas.microsoft.com/office/drawing/2014/main" id="{82D7DCD6-C38B-8272-5B72-8B0996F93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486740" y="2722824"/>
              <a:ext cx="366321" cy="366321"/>
            </a:xfrm>
            <a:prstGeom prst="rect">
              <a:avLst/>
            </a:prstGeom>
          </p:spPr>
        </p:pic>
        <p:pic>
          <p:nvPicPr>
            <p:cNvPr id="93" name="Graphic 92" descr="Hourglass 30% with solid fill">
              <a:extLst>
                <a:ext uri="{FF2B5EF4-FFF2-40B4-BE49-F238E27FC236}">
                  <a16:creationId xmlns:a16="http://schemas.microsoft.com/office/drawing/2014/main" id="{0372C9CC-2D90-3336-9EA0-4B844310A1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37196" t="65916" r="37513" b="14645"/>
            <a:stretch/>
          </p:blipFill>
          <p:spPr>
            <a:xfrm>
              <a:off x="9594156" y="2919821"/>
              <a:ext cx="150410" cy="118974"/>
            </a:xfrm>
            <a:prstGeom prst="rect">
              <a:avLst/>
            </a:prstGeom>
          </p:spPr>
        </p:pic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9CFCF4F-AFE8-ABED-2C35-B000D0E844AC}"/>
              </a:ext>
            </a:extLst>
          </p:cNvPr>
          <p:cNvCxnSpPr>
            <a:cxnSpLocks/>
          </p:cNvCxnSpPr>
          <p:nvPr/>
        </p:nvCxnSpPr>
        <p:spPr>
          <a:xfrm>
            <a:off x="1311311" y="12731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3164D164-E9AB-4444-B0F9-58839A75BC6F}"/>
              </a:ext>
            </a:extLst>
          </p:cNvPr>
          <p:cNvSpPr/>
          <p:nvPr/>
        </p:nvSpPr>
        <p:spPr>
          <a:xfrm>
            <a:off x="1288313" y="1173748"/>
            <a:ext cx="2001968" cy="1601211"/>
          </a:xfrm>
          <a:prstGeom prst="roundRect">
            <a:avLst>
              <a:gd name="adj" fmla="val 2227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Avg. Daily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Speed</a:t>
            </a:r>
          </a:p>
        </p:txBody>
      </p:sp>
      <p:pic>
        <p:nvPicPr>
          <p:cNvPr id="101" name="Graphic 100" descr="Gauge">
            <a:extLst>
              <a:ext uri="{FF2B5EF4-FFF2-40B4-BE49-F238E27FC236}">
                <a16:creationId xmlns:a16="http://schemas.microsoft.com/office/drawing/2014/main" id="{4E2A1DDA-5C11-B9A5-98B7-9071B834337C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57095" y="1251974"/>
            <a:ext cx="471579" cy="4715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F90136-55C3-8E7F-60F5-4B1F54C84059}"/>
              </a:ext>
            </a:extLst>
          </p:cNvPr>
          <p:cNvSpPr txBox="1"/>
          <p:nvPr/>
        </p:nvSpPr>
        <p:spPr>
          <a:xfrm>
            <a:off x="1319365" y="1820490"/>
            <a:ext cx="2001967" cy="97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582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72.2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</a:p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(1.94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Travel Time)</a:t>
            </a:r>
          </a:p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865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582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71.4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</a:p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(1.85min Travel Time)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E75349-8DEA-0690-DB2C-B2DD23328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46" y="98495"/>
            <a:ext cx="514102" cy="5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19" tooltip="Trend Map (Comparative Speed) Results"/>
            <a:extLst>
              <a:ext uri="{FF2B5EF4-FFF2-40B4-BE49-F238E27FC236}">
                <a16:creationId xmlns:a16="http://schemas.microsoft.com/office/drawing/2014/main" id="{87315FA6-A3B8-C874-F912-1D09A6B6C79E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49858" t="27620" b="4413"/>
          <a:stretch/>
        </p:blipFill>
        <p:spPr>
          <a:xfrm>
            <a:off x="1299438" y="2984710"/>
            <a:ext cx="8969808" cy="37996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D0CAFC4-BB02-C988-AD74-316D2DB91F9A}"/>
              </a:ext>
            </a:extLst>
          </p:cNvPr>
          <p:cNvSpPr txBox="1"/>
          <p:nvPr/>
        </p:nvSpPr>
        <p:spPr>
          <a:xfrm>
            <a:off x="3615618" y="3102049"/>
            <a:ext cx="4337448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Day-to-Day Comparative Speed Summary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B5A177-9BEB-CF3D-BFEF-30D1D754FAE7}"/>
              </a:ext>
            </a:extLst>
          </p:cNvPr>
          <p:cNvGrpSpPr/>
          <p:nvPr/>
        </p:nvGrpSpPr>
        <p:grpSpPr>
          <a:xfrm>
            <a:off x="10562025" y="3494010"/>
            <a:ext cx="1446858" cy="2781003"/>
            <a:chOff x="10661726" y="3684802"/>
            <a:chExt cx="1446858" cy="278100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C1E2356-A2A3-F9D6-D3C1-7C4DC663C2F2}"/>
                </a:ext>
              </a:extLst>
            </p:cNvPr>
            <p:cNvGrpSpPr/>
            <p:nvPr/>
          </p:nvGrpSpPr>
          <p:grpSpPr>
            <a:xfrm>
              <a:off x="10661726" y="6052192"/>
              <a:ext cx="1446858" cy="413613"/>
              <a:chOff x="9628328" y="2785595"/>
              <a:chExt cx="1431765" cy="408629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0E80818-0CC0-A459-8843-C962E249AA22}"/>
                  </a:ext>
                </a:extLst>
              </p:cNvPr>
              <p:cNvSpPr/>
              <p:nvPr/>
            </p:nvSpPr>
            <p:spPr>
              <a:xfrm>
                <a:off x="10196522" y="3085988"/>
                <a:ext cx="165908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2A0FF6-43EA-0902-9CE3-782BCC872E84}"/>
                  </a:ext>
                </a:extLst>
              </p:cNvPr>
              <p:cNvSpPr/>
              <p:nvPr/>
            </p:nvSpPr>
            <p:spPr>
              <a:xfrm>
                <a:off x="10395516" y="3085988"/>
                <a:ext cx="129770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70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5A8EFF0-EE52-A84F-341F-69F45BD62331}"/>
                  </a:ext>
                </a:extLst>
              </p:cNvPr>
              <p:cNvSpPr/>
              <p:nvPr/>
            </p:nvSpPr>
            <p:spPr>
              <a:xfrm flipH="1">
                <a:off x="10558372" y="3085988"/>
                <a:ext cx="155749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3D08248-DB99-346E-3816-67672B93B73A}"/>
                  </a:ext>
                </a:extLst>
              </p:cNvPr>
              <p:cNvSpPr/>
              <p:nvPr/>
            </p:nvSpPr>
            <p:spPr>
              <a:xfrm>
                <a:off x="9891872" y="2996819"/>
                <a:ext cx="189816" cy="107478"/>
              </a:xfrm>
              <a:prstGeom prst="rect">
                <a:avLst/>
              </a:prstGeom>
              <a:solidFill>
                <a:srgbClr val="C127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DF0CDCD-9439-099E-FDA5-A4124586CE9C}"/>
                  </a:ext>
                </a:extLst>
              </p:cNvPr>
              <p:cNvSpPr/>
              <p:nvPr/>
            </p:nvSpPr>
            <p:spPr>
              <a:xfrm>
                <a:off x="10264681" y="2996819"/>
                <a:ext cx="189816" cy="107478"/>
              </a:xfrm>
              <a:prstGeom prst="rect">
                <a:avLst/>
              </a:prstGeom>
              <a:solidFill>
                <a:srgbClr val="F7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FAC50BB-DC12-6353-C20D-EDA27AC76125}"/>
                  </a:ext>
                </a:extLst>
              </p:cNvPr>
              <p:cNvSpPr/>
              <p:nvPr/>
            </p:nvSpPr>
            <p:spPr>
              <a:xfrm>
                <a:off x="10454923" y="2996819"/>
                <a:ext cx="189816" cy="107478"/>
              </a:xfrm>
              <a:prstGeom prst="rect">
                <a:avLst/>
              </a:prstGeom>
              <a:solidFill>
                <a:srgbClr val="FCE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00815C9-B8AF-D804-ADCC-6F0AFEC657C3}"/>
                  </a:ext>
                </a:extLst>
              </p:cNvPr>
              <p:cNvSpPr/>
              <p:nvPr/>
            </p:nvSpPr>
            <p:spPr>
              <a:xfrm>
                <a:off x="10638891" y="2996819"/>
                <a:ext cx="189816" cy="107478"/>
              </a:xfrm>
              <a:prstGeom prst="rect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9365ACB-3787-0E9C-D2CE-CC033E454861}"/>
                  </a:ext>
                </a:extLst>
              </p:cNvPr>
              <p:cNvSpPr/>
              <p:nvPr/>
            </p:nvSpPr>
            <p:spPr>
              <a:xfrm>
                <a:off x="9659084" y="2785595"/>
                <a:ext cx="1401009" cy="228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Comparative Speed (%)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3844B2C1-5236-C8E0-25EC-3870D5809C65}"/>
                  </a:ext>
                </a:extLst>
              </p:cNvPr>
              <p:cNvSpPr/>
              <p:nvPr/>
            </p:nvSpPr>
            <p:spPr>
              <a:xfrm>
                <a:off x="10825080" y="2996819"/>
                <a:ext cx="189816" cy="107478"/>
              </a:xfrm>
              <a:prstGeom prst="rect">
                <a:avLst/>
              </a:prstGeom>
              <a:solidFill>
                <a:srgbClr val="0092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D0FAFA1-8D7D-1E0B-D3AE-CEC7069BC839}"/>
                  </a:ext>
                </a:extLst>
              </p:cNvPr>
              <p:cNvSpPr/>
              <p:nvPr/>
            </p:nvSpPr>
            <p:spPr>
              <a:xfrm>
                <a:off x="10079087" y="2996819"/>
                <a:ext cx="189816" cy="107478"/>
              </a:xfrm>
              <a:prstGeom prst="rect">
                <a:avLst/>
              </a:prstGeom>
              <a:solidFill>
                <a:srgbClr val="F91D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1FB29CE-6896-6119-DD9B-B1B19C4C7542}"/>
                  </a:ext>
                </a:extLst>
              </p:cNvPr>
              <p:cNvSpPr/>
              <p:nvPr/>
            </p:nvSpPr>
            <p:spPr>
              <a:xfrm flipH="1">
                <a:off x="10007687" y="3085988"/>
                <a:ext cx="155749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50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E21B8D4-9791-DE8D-1603-68F8082B14CB}"/>
                  </a:ext>
                </a:extLst>
              </p:cNvPr>
              <p:cNvSpPr/>
              <p:nvPr/>
            </p:nvSpPr>
            <p:spPr>
              <a:xfrm flipH="1">
                <a:off x="10747205" y="3085988"/>
                <a:ext cx="155749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95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E695947-72EB-3E7C-0B7D-B80811160154}"/>
                  </a:ext>
                </a:extLst>
              </p:cNvPr>
              <p:cNvSpPr/>
              <p:nvPr/>
            </p:nvSpPr>
            <p:spPr>
              <a:xfrm flipH="1">
                <a:off x="9818852" y="3085988"/>
                <a:ext cx="155749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A232937-8AFB-15F1-44C0-538ACC24EBBE}"/>
                  </a:ext>
                </a:extLst>
              </p:cNvPr>
              <p:cNvSpPr/>
              <p:nvPr/>
            </p:nvSpPr>
            <p:spPr>
              <a:xfrm>
                <a:off x="9704127" y="2996819"/>
                <a:ext cx="189816" cy="107478"/>
              </a:xfrm>
              <a:prstGeom prst="rect">
                <a:avLst/>
              </a:prstGeom>
              <a:solidFill>
                <a:srgbClr val="932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53EE4DE-A531-6BCF-2113-A45F39A033CE}"/>
                  </a:ext>
                </a:extLst>
              </p:cNvPr>
              <p:cNvSpPr/>
              <p:nvPr/>
            </p:nvSpPr>
            <p:spPr>
              <a:xfrm flipH="1">
                <a:off x="9628328" y="3086502"/>
                <a:ext cx="155749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DD29B8A-606F-456B-B767-BE5EA1209AC1}"/>
                </a:ext>
              </a:extLst>
            </p:cNvPr>
            <p:cNvSpPr txBox="1"/>
            <p:nvPr/>
          </p:nvSpPr>
          <p:spPr>
            <a:xfrm>
              <a:off x="10721805" y="3684802"/>
              <a:ext cx="1326701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Comparative Speed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 — Measured speed as a percentage of the historical average speed for this time of day and day of week.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Click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here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to open Trend Map (Light) to explore results.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493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3633</Words>
  <Application>Microsoft Office PowerPoint</Application>
  <PresentationFormat>Widescreen</PresentationFormat>
  <Paragraphs>907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Heavy</vt:lpstr>
      <vt:lpstr>Calibri</vt:lpstr>
      <vt:lpstr>Calibri Light</vt:lpstr>
      <vt:lpstr>Helvetica Neue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Gorman</dc:creator>
  <cp:lastModifiedBy>Michael Gorman</cp:lastModifiedBy>
  <cp:revision>2</cp:revision>
  <dcterms:created xsi:type="dcterms:W3CDTF">2023-10-17T15:01:05Z</dcterms:created>
  <dcterms:modified xsi:type="dcterms:W3CDTF">2023-10-18T14:08:26Z</dcterms:modified>
</cp:coreProperties>
</file>