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"/>
  </p:notesMasterIdLst>
  <p:sldIdLst>
    <p:sldId id="257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E8DA1-845D-404C-AE2C-7D0AB2A1392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C58D-6D21-4DCB-9A1A-C76BCA918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4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UDC/Veh-hr of Delay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$526k week 1 avg.; $487.3 week 2 avg.; $647k week3,; $724k week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$81,417 Daily Avg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$120k  Thurs. Avg.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55455-81B8-43F3-991D-467CF2230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28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8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0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F70C-D4EB-42DA-AC8D-00FDE6584AF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9563-998E-4719-8632-5126F4208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g"/><Relationship Id="rId18" Type="http://schemas.openxmlformats.org/officeDocument/2006/relationships/image" Target="../media/image49.sv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imeline.ritis.org/MDOT_CHART_530028b71d09079d005cd32ec4235c0a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45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48.sv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hyperlink" Target="https://pda.ritis.org/suite/cscan/?uuid=00744abf-47db-4d90-bd8f-965643950745" TargetMode="External"/><Relationship Id="rId12" Type="http://schemas.openxmlformats.org/officeDocument/2006/relationships/hyperlink" Target="https://pda.ritis.org/embed/trend-map/?performanceMetric=speed&amp;showWazeTrafficEvents=true&amp;thresholds=%5B10%2C20%2C30%2C40%2C50%5D&amp;layout=vertical&amp;showPercentReadings=false&amp;colors=%5B%22%23CC1414%22%2C%22%23FF4719%22%2C%22%23FFA319%22%2C%22%23FFE019%22%2C%22%23A5FC19%22%2C%22%2332FA32%22%5D&amp;showAgencyTrafficEvents=true&amp;title=1%2C104%20TMC%20segments%20and%20137%20TMC%20segments&amp;showAllMaps=true&amp;uuid=0127d3ad-c24e-4add-bfb0-85c12a1492f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hyperlink" Target="https://pda.ritis.org/delay-analysis/report/9cdd3ebd-65f0-4ba2-b31e-70ac1fa06f19/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104.svg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ader media">
            <a:extLst>
              <a:ext uri="{FF2B5EF4-FFF2-40B4-BE49-F238E27FC236}">
                <a16:creationId xmlns:a16="http://schemas.microsoft.com/office/drawing/2014/main" id="{BBEBD4A8-0391-4DD2-B40A-6DF738001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1" b="27263"/>
          <a:stretch/>
        </p:blipFill>
        <p:spPr bwMode="auto">
          <a:xfrm>
            <a:off x="-1" y="0"/>
            <a:ext cx="12208475" cy="540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33F55-62DE-43A4-9D5F-061FA3B2D5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99725" y="6507163"/>
            <a:ext cx="1692275" cy="1539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889E11-2C50-486A-B752-C4EA99F44AB2}"/>
              </a:ext>
            </a:extLst>
          </p:cNvPr>
          <p:cNvSpPr/>
          <p:nvPr/>
        </p:nvSpPr>
        <p:spPr>
          <a:xfrm>
            <a:off x="0" y="6030551"/>
            <a:ext cx="12192000" cy="827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F7BDE1-7F0B-4AE8-A2CE-30C44639FB1E}"/>
              </a:ext>
            </a:extLst>
          </p:cNvPr>
          <p:cNvSpPr/>
          <p:nvPr/>
        </p:nvSpPr>
        <p:spPr>
          <a:xfrm>
            <a:off x="5351380" y="4412618"/>
            <a:ext cx="6857095" cy="2452334"/>
          </a:xfrm>
          <a:custGeom>
            <a:avLst/>
            <a:gdLst>
              <a:gd name="connsiteX0" fmla="*/ 7772144 w 7789606"/>
              <a:gd name="connsiteY0" fmla="*/ 0 h 3654465"/>
              <a:gd name="connsiteX1" fmla="*/ 7789606 w 7789606"/>
              <a:gd name="connsiteY1" fmla="*/ 0 h 3654465"/>
              <a:gd name="connsiteX2" fmla="*/ 7789606 w 7789606"/>
              <a:gd name="connsiteY2" fmla="*/ 3654465 h 3654465"/>
              <a:gd name="connsiteX3" fmla="*/ 0 w 7789606"/>
              <a:gd name="connsiteY3" fmla="*/ 3654465 h 3654465"/>
              <a:gd name="connsiteX4" fmla="*/ 0 w 7789606"/>
              <a:gd name="connsiteY4" fmla="*/ 2856368 h 3654465"/>
              <a:gd name="connsiteX5" fmla="*/ 429171 w 7789606"/>
              <a:gd name="connsiteY5" fmla="*/ 2877395 h 3654465"/>
              <a:gd name="connsiteX6" fmla="*/ 2601623 w 7789606"/>
              <a:gd name="connsiteY6" fmla="*/ 2770954 h 3654465"/>
              <a:gd name="connsiteX7" fmla="*/ 7648664 w 7789606"/>
              <a:gd name="connsiteY7" fmla="*/ 241555 h 365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9606" h="3654465">
                <a:moveTo>
                  <a:pt x="7772144" y="0"/>
                </a:moveTo>
                <a:lnTo>
                  <a:pt x="7789606" y="0"/>
                </a:lnTo>
                <a:lnTo>
                  <a:pt x="7789606" y="3654465"/>
                </a:lnTo>
                <a:lnTo>
                  <a:pt x="0" y="3654465"/>
                </a:lnTo>
                <a:lnTo>
                  <a:pt x="0" y="2856368"/>
                </a:lnTo>
                <a:lnTo>
                  <a:pt x="429171" y="2877395"/>
                </a:lnTo>
                <a:cubicBezTo>
                  <a:pt x="1155821" y="2901118"/>
                  <a:pt x="1888673" y="2865801"/>
                  <a:pt x="2601623" y="2770954"/>
                </a:cubicBezTo>
                <a:cubicBezTo>
                  <a:pt x="5016863" y="2449644"/>
                  <a:pt x="6923473" y="1485981"/>
                  <a:pt x="7648664" y="241555"/>
                </a:cubicBezTo>
                <a:close/>
              </a:path>
            </a:pathLst>
          </a:custGeom>
          <a:solidFill>
            <a:srgbClr val="ECAC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CAC1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CF495-3331-4062-B59F-FE4BD525D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9"/>
          <a:stretch/>
        </p:blipFill>
        <p:spPr>
          <a:xfrm>
            <a:off x="0" y="3639593"/>
            <a:ext cx="12211065" cy="32253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3BA0157-91A6-430D-A88D-092EA022EF59}"/>
              </a:ext>
            </a:extLst>
          </p:cNvPr>
          <p:cNvSpPr txBox="1">
            <a:spLocks/>
          </p:cNvSpPr>
          <p:nvPr/>
        </p:nvSpPr>
        <p:spPr>
          <a:xfrm>
            <a:off x="8796401" y="5795533"/>
            <a:ext cx="3283585" cy="6336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Thursday, March 28, 2019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6A70EF4-A9D3-489D-B09B-E8B1EAC1E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0" y="-89928"/>
            <a:ext cx="2269247" cy="1280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82F5A0-0071-4564-89FE-8856F3D99F36}"/>
              </a:ext>
            </a:extLst>
          </p:cNvPr>
          <p:cNvSpPr txBox="1"/>
          <p:nvPr/>
        </p:nvSpPr>
        <p:spPr>
          <a:xfrm>
            <a:off x="142546" y="5122217"/>
            <a:ext cx="9158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After-action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Overturned Tanker Truck on the American Legion Bridge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I-495 NB Inner Loop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anose="05000000000000000000" pitchFamily="2" charset="2"/>
              </a:rPr>
              <a:t> Montgomery County, MD / Fairfax County,  VA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6B5EBD-60A8-4097-BF74-BB3EFA0FF070}"/>
              </a:ext>
            </a:extLst>
          </p:cNvPr>
          <p:cNvGrpSpPr/>
          <p:nvPr/>
        </p:nvGrpSpPr>
        <p:grpSpPr>
          <a:xfrm>
            <a:off x="10351275" y="6358011"/>
            <a:ext cx="1857199" cy="467234"/>
            <a:chOff x="10084982" y="4579855"/>
            <a:chExt cx="2143365" cy="539228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9F1E132C-E0EE-4F00-82C2-197961505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4982" y="4579855"/>
              <a:ext cx="539228" cy="53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8237DB-F0DD-42CF-9BBE-3C00953CD7EA}"/>
                </a:ext>
              </a:extLst>
            </p:cNvPr>
            <p:cNvSpPr txBox="1"/>
            <p:nvPr/>
          </p:nvSpPr>
          <p:spPr>
            <a:xfrm>
              <a:off x="10668215" y="4863845"/>
              <a:ext cx="1560132" cy="1598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RITIS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Performance Report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92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7ACD0E87-9ACB-45D7-A371-24274795CE4A}"/>
              </a:ext>
            </a:extLst>
          </p:cNvPr>
          <p:cNvSpPr/>
          <p:nvPr/>
        </p:nvSpPr>
        <p:spPr>
          <a:xfrm>
            <a:off x="6106325" y="2055746"/>
            <a:ext cx="5825155" cy="20164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BD583EA-1B73-4A68-8F1E-DBBBCDC7D0C9}"/>
              </a:ext>
            </a:extLst>
          </p:cNvPr>
          <p:cNvSpPr/>
          <p:nvPr/>
        </p:nvSpPr>
        <p:spPr>
          <a:xfrm>
            <a:off x="256980" y="2047109"/>
            <a:ext cx="5839020" cy="2018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18EC68CA-7C4B-487E-A5DB-3FD5ED970E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4" b="9745"/>
          <a:stretch/>
        </p:blipFill>
        <p:spPr>
          <a:xfrm>
            <a:off x="4265831" y="2055666"/>
            <a:ext cx="3639689" cy="2016575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885D30DC-026D-4E8A-9FA4-E2B372982CFC}"/>
              </a:ext>
            </a:extLst>
          </p:cNvPr>
          <p:cNvSpPr/>
          <p:nvPr/>
        </p:nvSpPr>
        <p:spPr>
          <a:xfrm>
            <a:off x="7532682" y="1375517"/>
            <a:ext cx="2164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NB lanes were blocked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several hours to respond to and clean up the incident.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C4494F4-2E74-4E85-9006-A067317EFCFA}"/>
              </a:ext>
            </a:extLst>
          </p:cNvPr>
          <p:cNvSpPr/>
          <p:nvPr/>
        </p:nvSpPr>
        <p:spPr>
          <a:xfrm>
            <a:off x="4329589" y="1375517"/>
            <a:ext cx="270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event started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Thursday afternoon, with traffic back to normal early Friday morning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8179C1D-12D4-483B-837C-DB538163547A}"/>
              </a:ext>
            </a:extLst>
          </p:cNvPr>
          <p:cNvSpPr/>
          <p:nvPr/>
        </p:nvSpPr>
        <p:spPr>
          <a:xfrm>
            <a:off x="10462066" y="1375517"/>
            <a:ext cx="1621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major injuries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No fire. Two leaks (&lt;500 gal.)  were sealed.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E335B4F-A3B2-4E61-BFEB-1E6957B31CF0}"/>
              </a:ext>
            </a:extLst>
          </p:cNvPr>
          <p:cNvSpPr/>
          <p:nvPr/>
        </p:nvSpPr>
        <p:spPr>
          <a:xfrm>
            <a:off x="1037840" y="1375517"/>
            <a:ext cx="2641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tanker truck swerves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avoid slowed traffic, overturns and strikes two vehicles, then is struck by a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vehicle.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D8E5833-2C68-49F8-9FBC-F537384A3E44}"/>
              </a:ext>
            </a:extLst>
          </p:cNvPr>
          <p:cNvGrpSpPr/>
          <p:nvPr/>
        </p:nvGrpSpPr>
        <p:grpSpPr>
          <a:xfrm>
            <a:off x="7276599" y="1458038"/>
            <a:ext cx="203965" cy="481374"/>
            <a:chOff x="7038133" y="1458038"/>
            <a:chExt cx="203965" cy="481374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19AC9F6-28D1-41BD-80F1-BC667D0721F9}"/>
                </a:ext>
              </a:extLst>
            </p:cNvPr>
            <p:cNvSpPr/>
            <p:nvPr/>
          </p:nvSpPr>
          <p:spPr>
            <a:xfrm>
              <a:off x="7038133" y="1461644"/>
              <a:ext cx="101804" cy="477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298AD9B-61E1-4ABC-B2F2-6538839EB200}"/>
                </a:ext>
              </a:extLst>
            </p:cNvPr>
            <p:cNvSpPr/>
            <p:nvPr/>
          </p:nvSpPr>
          <p:spPr>
            <a:xfrm>
              <a:off x="7140294" y="1459671"/>
              <a:ext cx="101804" cy="479741"/>
            </a:xfrm>
            <a:prstGeom prst="rect">
              <a:avLst/>
            </a:prstGeom>
            <a:solidFill>
              <a:srgbClr val="E016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2095FDF1-D68C-4EDE-BC54-34DC966F374B}"/>
                </a:ext>
              </a:extLst>
            </p:cNvPr>
            <p:cNvCxnSpPr>
              <a:cxnSpLocks/>
            </p:cNvCxnSpPr>
            <p:nvPr/>
          </p:nvCxnSpPr>
          <p:spPr>
            <a:xfrm>
              <a:off x="7140294" y="1459881"/>
              <a:ext cx="0" cy="477228"/>
            </a:xfrm>
            <a:prstGeom prst="line">
              <a:avLst/>
            </a:prstGeom>
            <a:solidFill>
              <a:schemeClr val="tx1"/>
            </a:solidFill>
            <a:ln w="19050" cmpd="dbl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16E0A0C-3F6E-45BF-99DC-E3F1648039AB}"/>
                </a:ext>
              </a:extLst>
            </p:cNvPr>
            <p:cNvCxnSpPr>
              <a:cxnSpLocks/>
            </p:cNvCxnSpPr>
            <p:nvPr/>
          </p:nvCxnSpPr>
          <p:spPr>
            <a:xfrm>
              <a:off x="7083668" y="1461328"/>
              <a:ext cx="3619" cy="477624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CEC1531-CD45-4557-9B2D-C359C0BA1784}"/>
                </a:ext>
              </a:extLst>
            </p:cNvPr>
            <p:cNvCxnSpPr>
              <a:cxnSpLocks/>
            </p:cNvCxnSpPr>
            <p:nvPr/>
          </p:nvCxnSpPr>
          <p:spPr>
            <a:xfrm>
              <a:off x="7193302" y="1458038"/>
              <a:ext cx="3619" cy="477624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9547A85D-D4E9-4FCB-AAD0-FF4291009262}"/>
              </a:ext>
            </a:extLst>
          </p:cNvPr>
          <p:cNvSpPr/>
          <p:nvPr/>
        </p:nvSpPr>
        <p:spPr>
          <a:xfrm>
            <a:off x="10818449" y="3370153"/>
            <a:ext cx="145018" cy="1450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35CBEFE-AFF3-4ABD-B2EB-947F80B011C0}"/>
              </a:ext>
            </a:extLst>
          </p:cNvPr>
          <p:cNvCxnSpPr>
            <a:cxnSpLocks/>
          </p:cNvCxnSpPr>
          <p:nvPr/>
        </p:nvCxnSpPr>
        <p:spPr>
          <a:xfrm>
            <a:off x="169070" y="4143377"/>
            <a:ext cx="118481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9" name="Graphic 188" descr="Ambulance with solid fill">
            <a:extLst>
              <a:ext uri="{FF2B5EF4-FFF2-40B4-BE49-F238E27FC236}">
                <a16:creationId xmlns:a16="http://schemas.microsoft.com/office/drawing/2014/main" id="{8218A2F8-EB1F-428D-824E-305852BEA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98058" y="1414445"/>
            <a:ext cx="568475" cy="568475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AC89738C-753F-4676-9CB0-E84920A7C2EE}"/>
              </a:ext>
            </a:extLst>
          </p:cNvPr>
          <p:cNvSpPr/>
          <p:nvPr/>
        </p:nvSpPr>
        <p:spPr>
          <a:xfrm>
            <a:off x="149165" y="4211653"/>
            <a:ext cx="11868051" cy="264509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7903A9B-AC6D-4732-BBC6-2BFF4F3E284B}"/>
              </a:ext>
            </a:extLst>
          </p:cNvPr>
          <p:cNvSpPr/>
          <p:nvPr/>
        </p:nvSpPr>
        <p:spPr>
          <a:xfrm>
            <a:off x="149166" y="5720863"/>
            <a:ext cx="442064" cy="2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9BB0043-AB36-4439-8ADF-36C95AC80812}"/>
              </a:ext>
            </a:extLst>
          </p:cNvPr>
          <p:cNvSpPr/>
          <p:nvPr/>
        </p:nvSpPr>
        <p:spPr>
          <a:xfrm>
            <a:off x="11654287" y="5711162"/>
            <a:ext cx="362932" cy="2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</a:t>
            </a:r>
          </a:p>
        </p:txBody>
      </p:sp>
      <p:sp>
        <p:nvSpPr>
          <p:cNvPr id="193" name="Arrow: Right 192">
            <a:hlinkClick r:id="rId6" tooltip="Click here for RITIS Incident Timeline"/>
            <a:extLst>
              <a:ext uri="{FF2B5EF4-FFF2-40B4-BE49-F238E27FC236}">
                <a16:creationId xmlns:a16="http://schemas.microsoft.com/office/drawing/2014/main" id="{956893A7-7E69-47C8-92E5-93072325D7DF}"/>
              </a:ext>
            </a:extLst>
          </p:cNvPr>
          <p:cNvSpPr/>
          <p:nvPr/>
        </p:nvSpPr>
        <p:spPr>
          <a:xfrm>
            <a:off x="243843" y="5225442"/>
            <a:ext cx="11704164" cy="662703"/>
          </a:xfrm>
          <a:prstGeom prst="rightArrow">
            <a:avLst/>
          </a:prstGeom>
          <a:solidFill>
            <a:srgbClr val="4CA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9D98A24-CAEA-462A-A4B5-B70D87BF6DCB}"/>
              </a:ext>
            </a:extLst>
          </p:cNvPr>
          <p:cNvSpPr/>
          <p:nvPr/>
        </p:nvSpPr>
        <p:spPr>
          <a:xfrm>
            <a:off x="68798" y="4513182"/>
            <a:ext cx="11833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Earliest record/ VSP Enroute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(1:52 PM)</a:t>
            </a: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5D716C62-FEA2-4A12-A05F-D821F754AF6A}"/>
              </a:ext>
            </a:extLst>
          </p:cNvPr>
          <p:cNvCxnSpPr>
            <a:cxnSpLocks/>
            <a:endCxn id="194" idx="2"/>
          </p:cNvCxnSpPr>
          <p:nvPr/>
        </p:nvCxnSpPr>
        <p:spPr>
          <a:xfrm flipV="1">
            <a:off x="660476" y="5113346"/>
            <a:ext cx="0" cy="2870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DDD543E-21F5-4C4B-9DFA-ACA837D74C37}"/>
              </a:ext>
            </a:extLst>
          </p:cNvPr>
          <p:cNvSpPr/>
          <p:nvPr/>
        </p:nvSpPr>
        <p:spPr>
          <a:xfrm>
            <a:off x="941197" y="4734749"/>
            <a:ext cx="16904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Tanker loaded with 8,500 gallons of gas and is spilling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2:11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134EC92-18E8-4E9D-A2F4-2EFC02E69F37}"/>
              </a:ext>
            </a:extLst>
          </p:cNvPr>
          <p:cNvCxnSpPr>
            <a:cxnSpLocks/>
            <a:stCxn id="196" idx="2"/>
          </p:cNvCxnSpPr>
          <p:nvPr/>
        </p:nvCxnSpPr>
        <p:spPr>
          <a:xfrm>
            <a:off x="1786434" y="5288747"/>
            <a:ext cx="0" cy="111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635B1A6-F764-4BE5-A87D-BBBFC4DBD2B9}"/>
              </a:ext>
            </a:extLst>
          </p:cNvPr>
          <p:cNvSpPr/>
          <p:nvPr/>
        </p:nvSpPr>
        <p:spPr>
          <a:xfrm>
            <a:off x="2605481" y="4611353"/>
            <a:ext cx="1497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SSP advised a vehicle is trapped under the tanker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2:19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269D8B1-2903-469E-A6DD-9ED6F14E6DCB}"/>
              </a:ext>
            </a:extLst>
          </p:cNvPr>
          <p:cNvSpPr/>
          <p:nvPr/>
        </p:nvSpPr>
        <p:spPr>
          <a:xfrm>
            <a:off x="4318389" y="4734749"/>
            <a:ext cx="12498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 backed up to I-270 split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2:44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48BE4A4-F21D-462A-9BA8-A0E105A0A3BB}"/>
              </a:ext>
            </a:extLst>
          </p:cNvPr>
          <p:cNvCxnSpPr>
            <a:cxnSpLocks/>
            <a:stCxn id="199" idx="2"/>
          </p:cNvCxnSpPr>
          <p:nvPr/>
        </p:nvCxnSpPr>
        <p:spPr>
          <a:xfrm>
            <a:off x="4943296" y="5288747"/>
            <a:ext cx="0" cy="111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AF33A55-67ED-4CA7-A0E0-C64C1F7CC734}"/>
              </a:ext>
            </a:extLst>
          </p:cNvPr>
          <p:cNvSpPr/>
          <p:nvPr/>
        </p:nvSpPr>
        <p:spPr>
          <a:xfrm>
            <a:off x="11017286" y="4265946"/>
            <a:ext cx="11212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 closed/traffic returning to normal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(2:40 AM)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8E3252F-831C-42D6-9CE9-FD35289D67E1}"/>
              </a:ext>
            </a:extLst>
          </p:cNvPr>
          <p:cNvCxnSpPr>
            <a:cxnSpLocks/>
          </p:cNvCxnSpPr>
          <p:nvPr/>
        </p:nvCxnSpPr>
        <p:spPr>
          <a:xfrm flipV="1">
            <a:off x="11577902" y="5128908"/>
            <a:ext cx="0" cy="2714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4379056-59E2-4C7B-97F9-A97BE6CBF497}"/>
              </a:ext>
            </a:extLst>
          </p:cNvPr>
          <p:cNvSpPr/>
          <p:nvPr/>
        </p:nvSpPr>
        <p:spPr>
          <a:xfrm>
            <a:off x="198863" y="5922955"/>
            <a:ext cx="1314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Overturned tanker is currently leaking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2:08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17E27094-16CB-476F-ABB5-33B667F98245}"/>
              </a:ext>
            </a:extLst>
          </p:cNvPr>
          <p:cNvCxnSpPr>
            <a:cxnSpLocks/>
            <a:endCxn id="203" idx="0"/>
          </p:cNvCxnSpPr>
          <p:nvPr/>
        </p:nvCxnSpPr>
        <p:spPr>
          <a:xfrm>
            <a:off x="855919" y="5720863"/>
            <a:ext cx="0" cy="202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EA6D3FB-D72D-4942-8394-448AF32DD079}"/>
              </a:ext>
            </a:extLst>
          </p:cNvPr>
          <p:cNvSpPr/>
          <p:nvPr/>
        </p:nvSpPr>
        <p:spPr>
          <a:xfrm>
            <a:off x="1468259" y="5812746"/>
            <a:ext cx="15524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Fairfax Co FD requested Outer Loop lane closure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2:14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9412FE58-C94C-4481-871B-CD31D2640D2D}"/>
              </a:ext>
            </a:extLst>
          </p:cNvPr>
          <p:cNvCxnSpPr>
            <a:cxnSpLocks/>
            <a:endCxn id="205" idx="0"/>
          </p:cNvCxnSpPr>
          <p:nvPr/>
        </p:nvCxnSpPr>
        <p:spPr>
          <a:xfrm>
            <a:off x="2244466" y="5720863"/>
            <a:ext cx="0" cy="91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F00C5228-B342-495F-9B47-E3C387AD7588}"/>
              </a:ext>
            </a:extLst>
          </p:cNvPr>
          <p:cNvSpPr/>
          <p:nvPr/>
        </p:nvSpPr>
        <p:spPr>
          <a:xfrm>
            <a:off x="2945818" y="5922955"/>
            <a:ext cx="186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Deployed sand truck from Gaithersburg &amp; Fairland shops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2:31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6A3C5113-F45D-46FA-B440-0D11D8181508}"/>
              </a:ext>
            </a:extLst>
          </p:cNvPr>
          <p:cNvCxnSpPr>
            <a:cxnSpLocks/>
            <a:endCxn id="207" idx="0"/>
          </p:cNvCxnSpPr>
          <p:nvPr/>
        </p:nvCxnSpPr>
        <p:spPr>
          <a:xfrm>
            <a:off x="3876679" y="5720863"/>
            <a:ext cx="0" cy="202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A10869C-FEC5-45D7-83D4-5D1F72714D67}"/>
              </a:ext>
            </a:extLst>
          </p:cNvPr>
          <p:cNvSpPr/>
          <p:nvPr/>
        </p:nvSpPr>
        <p:spPr>
          <a:xfrm>
            <a:off x="4722878" y="5812746"/>
            <a:ext cx="1467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Fairfax hazmat on scene; requests a hot wash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2:47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F8546CF-06E4-48F6-BD80-54351AF42BAD}"/>
              </a:ext>
            </a:extLst>
          </p:cNvPr>
          <p:cNvCxnSpPr>
            <a:cxnSpLocks/>
            <a:endCxn id="209" idx="0"/>
          </p:cNvCxnSpPr>
          <p:nvPr/>
        </p:nvCxnSpPr>
        <p:spPr>
          <a:xfrm>
            <a:off x="5456576" y="5720863"/>
            <a:ext cx="0" cy="91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5872BB8-BFF6-41F5-A1B0-AFC6A5674600}"/>
              </a:ext>
            </a:extLst>
          </p:cNvPr>
          <p:cNvSpPr/>
          <p:nvPr/>
        </p:nvSpPr>
        <p:spPr>
          <a:xfrm>
            <a:off x="5628416" y="4611353"/>
            <a:ext cx="12498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CCTV shows 2 sand trucks arrived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3:31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B3185CF-7E21-43FA-9A8B-8731F9B27311}"/>
              </a:ext>
            </a:extLst>
          </p:cNvPr>
          <p:cNvCxnSpPr>
            <a:cxnSpLocks/>
            <a:stCxn id="211" idx="2"/>
          </p:cNvCxnSpPr>
          <p:nvPr/>
        </p:nvCxnSpPr>
        <p:spPr>
          <a:xfrm>
            <a:off x="6253323" y="5165351"/>
            <a:ext cx="0" cy="235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3F46D1C6-6D3D-4209-B14E-6C4CC2A7FD03}"/>
              </a:ext>
            </a:extLst>
          </p:cNvPr>
          <p:cNvSpPr/>
          <p:nvPr/>
        </p:nvSpPr>
        <p:spPr>
          <a:xfrm>
            <a:off x="6781012" y="4734749"/>
            <a:ext cx="1882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left lane temporarily reopened to bleed off traffic queue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3:44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8E7AEDE-5106-4A23-BB57-31300E9D8449}"/>
              </a:ext>
            </a:extLst>
          </p:cNvPr>
          <p:cNvCxnSpPr>
            <a:cxnSpLocks/>
            <a:stCxn id="213" idx="2"/>
          </p:cNvCxnSpPr>
          <p:nvPr/>
        </p:nvCxnSpPr>
        <p:spPr>
          <a:xfrm>
            <a:off x="7722112" y="5288747"/>
            <a:ext cx="0" cy="111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9E6FCF6-8221-48E3-A24C-8B39641D7220}"/>
              </a:ext>
            </a:extLst>
          </p:cNvPr>
          <p:cNvSpPr/>
          <p:nvPr/>
        </p:nvSpPr>
        <p:spPr>
          <a:xfrm>
            <a:off x="9905024" y="4734749"/>
            <a:ext cx="1114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Tanker up-righted and hauled away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1:57 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E73E0A4-3084-4840-9AB0-D437013BBD59}"/>
              </a:ext>
            </a:extLst>
          </p:cNvPr>
          <p:cNvCxnSpPr>
            <a:cxnSpLocks/>
            <a:stCxn id="215" idx="2"/>
          </p:cNvCxnSpPr>
          <p:nvPr/>
        </p:nvCxnSpPr>
        <p:spPr>
          <a:xfrm>
            <a:off x="10462066" y="5288747"/>
            <a:ext cx="0" cy="111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2C4EF8F-9D9B-42C6-9492-7B0CAB66AC76}"/>
              </a:ext>
            </a:extLst>
          </p:cNvPr>
          <p:cNvSpPr/>
          <p:nvPr/>
        </p:nvSpPr>
        <p:spPr>
          <a:xfrm>
            <a:off x="6387435" y="5922955"/>
            <a:ext cx="14347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VDOT advises all OL lanes can be reopened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3:40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E91E545B-1207-4C17-852B-5F07010658F7}"/>
              </a:ext>
            </a:extLst>
          </p:cNvPr>
          <p:cNvCxnSpPr>
            <a:cxnSpLocks/>
            <a:endCxn id="217" idx="0"/>
          </p:cNvCxnSpPr>
          <p:nvPr/>
        </p:nvCxnSpPr>
        <p:spPr>
          <a:xfrm>
            <a:off x="7104832" y="5720863"/>
            <a:ext cx="0" cy="202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21114AD-C2BD-4333-98BC-E0C6368F011D}"/>
              </a:ext>
            </a:extLst>
          </p:cNvPr>
          <p:cNvSpPr/>
          <p:nvPr/>
        </p:nvSpPr>
        <p:spPr>
          <a:xfrm>
            <a:off x="8586870" y="4611353"/>
            <a:ext cx="1284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Spare truck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enroute (ETA 10PM)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4:56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F37E12A-6AD2-4B5A-BC87-FF3C4C95EB9B}"/>
              </a:ext>
            </a:extLst>
          </p:cNvPr>
          <p:cNvCxnSpPr>
            <a:cxnSpLocks/>
            <a:stCxn id="219" idx="2"/>
          </p:cNvCxnSpPr>
          <p:nvPr/>
        </p:nvCxnSpPr>
        <p:spPr>
          <a:xfrm>
            <a:off x="9229066" y="5165351"/>
            <a:ext cx="0" cy="235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807327A-4181-44D2-BD13-D478CA5E4276}"/>
              </a:ext>
            </a:extLst>
          </p:cNvPr>
          <p:cNvSpPr/>
          <p:nvPr/>
        </p:nvSpPr>
        <p:spPr>
          <a:xfrm>
            <a:off x="7851854" y="5812746"/>
            <a:ext cx="1372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traffic being diverted to VA 123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3:54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AD7443BA-A56E-4BF4-A519-C0CE6E05421B}"/>
              </a:ext>
            </a:extLst>
          </p:cNvPr>
          <p:cNvCxnSpPr>
            <a:cxnSpLocks/>
            <a:endCxn id="221" idx="0"/>
          </p:cNvCxnSpPr>
          <p:nvPr/>
        </p:nvCxnSpPr>
        <p:spPr>
          <a:xfrm>
            <a:off x="8537930" y="5720863"/>
            <a:ext cx="0" cy="91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6E3A21B9-95F7-409E-9D96-34C4BFF188C1}"/>
              </a:ext>
            </a:extLst>
          </p:cNvPr>
          <p:cNvSpPr txBox="1"/>
          <p:nvPr/>
        </p:nvSpPr>
        <p:spPr>
          <a:xfrm>
            <a:off x="214460" y="4135338"/>
            <a:ext cx="9280627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 Timeline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Elapsed Time: 12 hours 48 minutes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4" name="Picture 4" descr="Tanker truck icon Royalty Free Vector Image - VectorStock">
            <a:extLst>
              <a:ext uri="{FF2B5EF4-FFF2-40B4-BE49-F238E27FC236}">
                <a16:creationId xmlns:a16="http://schemas.microsoft.com/office/drawing/2014/main" id="{E04985B8-AB38-4B95-AD3C-412B419D6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27102" r="8523" b="35607"/>
          <a:stretch/>
        </p:blipFill>
        <p:spPr bwMode="auto">
          <a:xfrm flipV="1">
            <a:off x="169071" y="1462235"/>
            <a:ext cx="842140" cy="29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Graphic 224" descr="Splash with solid fill">
            <a:extLst>
              <a:ext uri="{FF2B5EF4-FFF2-40B4-BE49-F238E27FC236}">
                <a16:creationId xmlns:a16="http://schemas.microsoft.com/office/drawing/2014/main" id="{7256D4C8-0F51-4B44-85D8-735F078AAA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82532" y="1461328"/>
            <a:ext cx="769651" cy="769651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E976571-FC15-4354-A1C8-A286AAF4448A}"/>
              </a:ext>
            </a:extLst>
          </p:cNvPr>
          <p:cNvGrpSpPr/>
          <p:nvPr/>
        </p:nvGrpSpPr>
        <p:grpSpPr>
          <a:xfrm>
            <a:off x="1900832" y="156667"/>
            <a:ext cx="8390336" cy="1134808"/>
            <a:chOff x="2364018" y="156667"/>
            <a:chExt cx="8390336" cy="1134808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1FF9743-9551-4FF3-B90F-05C26D49CADB}"/>
                </a:ext>
              </a:extLst>
            </p:cNvPr>
            <p:cNvSpPr txBox="1"/>
            <p:nvPr/>
          </p:nvSpPr>
          <p:spPr>
            <a:xfrm>
              <a:off x="2364018" y="156667"/>
              <a:ext cx="83903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Incident Summary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Overturned Gasoline Tanker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D7ACA2A-2E15-4178-BF72-7D7868F02F6D}"/>
                </a:ext>
              </a:extLst>
            </p:cNvPr>
            <p:cNvCxnSpPr>
              <a:cxnSpLocks/>
            </p:cNvCxnSpPr>
            <p:nvPr/>
          </p:nvCxnSpPr>
          <p:spPr>
            <a:xfrm>
              <a:off x="2736890" y="706909"/>
              <a:ext cx="76445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4AA9EDE-BB0A-435F-91CB-243A4A219B4E}"/>
                </a:ext>
              </a:extLst>
            </p:cNvPr>
            <p:cNvGrpSpPr/>
            <p:nvPr/>
          </p:nvGrpSpPr>
          <p:grpSpPr>
            <a:xfrm>
              <a:off x="2875995" y="768255"/>
              <a:ext cx="7366383" cy="523220"/>
              <a:chOff x="2875994" y="768255"/>
              <a:chExt cx="7366383" cy="523220"/>
            </a:xfrm>
          </p:grpSpPr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7134C4A-6C70-46E7-8A84-1B9F65299454}"/>
                  </a:ext>
                </a:extLst>
              </p:cNvPr>
              <p:cNvSpPr txBox="1"/>
              <p:nvPr/>
            </p:nvSpPr>
            <p:spPr>
              <a:xfrm>
                <a:off x="2875994" y="768255"/>
                <a:ext cx="7366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NB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(Inner Loop) at the American Legion Bridge in Fairfax Co, VA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 March 28, 2019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459288" algn="l"/>
                  </a:tabLst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231" name="Picture 6">
                <a:extLst>
                  <a:ext uri="{FF2B5EF4-FFF2-40B4-BE49-F238E27FC236}">
                    <a16:creationId xmlns:a16="http://schemas.microsoft.com/office/drawing/2014/main" id="{67B3F40C-F1A9-4A13-A4D0-EAF1F8EF5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5424" y="785946"/>
                <a:ext cx="362911" cy="290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8F1524C-20D7-413A-85BA-1D6D0B198734}"/>
              </a:ext>
            </a:extLst>
          </p:cNvPr>
          <p:cNvGrpSpPr/>
          <p:nvPr/>
        </p:nvGrpSpPr>
        <p:grpSpPr>
          <a:xfrm>
            <a:off x="10895682" y="47235"/>
            <a:ext cx="1241988" cy="1350665"/>
            <a:chOff x="10895682" y="47235"/>
            <a:chExt cx="1241988" cy="1350665"/>
          </a:xfrm>
        </p:grpSpPr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8C534D64-AAFC-492E-8DCB-6EDCB00D7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5000" t="22530" r="7602" b="24460"/>
            <a:stretch/>
          </p:blipFill>
          <p:spPr>
            <a:xfrm>
              <a:off x="10897520" y="219694"/>
              <a:ext cx="1237196" cy="1178206"/>
            </a:xfrm>
            <a:prstGeom prst="rect">
              <a:avLst/>
            </a:prstGeom>
          </p:spPr>
        </p:pic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694A50CF-8ABC-41EA-AE02-3D56B48B5030}"/>
                </a:ext>
              </a:extLst>
            </p:cNvPr>
            <p:cNvSpPr/>
            <p:nvPr/>
          </p:nvSpPr>
          <p:spPr>
            <a:xfrm>
              <a:off x="10895682" y="47235"/>
              <a:ext cx="1241988" cy="1724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Approx. Crash Location</a:t>
              </a:r>
            </a:p>
          </p:txBody>
        </p:sp>
        <p:pic>
          <p:nvPicPr>
            <p:cNvPr id="235" name="Picture 6">
              <a:extLst>
                <a:ext uri="{FF2B5EF4-FFF2-40B4-BE49-F238E27FC236}">
                  <a16:creationId xmlns:a16="http://schemas.microsoft.com/office/drawing/2014/main" id="{27978D74-F394-4C12-9491-E3BC15542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5792" y="1199194"/>
              <a:ext cx="203160" cy="162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" name="Explosion: 8 Points 235">
              <a:extLst>
                <a:ext uri="{FF2B5EF4-FFF2-40B4-BE49-F238E27FC236}">
                  <a16:creationId xmlns:a16="http://schemas.microsoft.com/office/drawing/2014/main" id="{A0AAA90E-3374-414A-BFAB-FBA2E1A154CA}"/>
                </a:ext>
              </a:extLst>
            </p:cNvPr>
            <p:cNvSpPr/>
            <p:nvPr/>
          </p:nvSpPr>
          <p:spPr>
            <a:xfrm>
              <a:off x="11365748" y="925151"/>
              <a:ext cx="214954" cy="25026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7" name="Picture 6">
              <a:extLst>
                <a:ext uri="{FF2B5EF4-FFF2-40B4-BE49-F238E27FC236}">
                  <a16:creationId xmlns:a16="http://schemas.microsoft.com/office/drawing/2014/main" id="{D3DDC7EA-1584-4353-8B4E-D78A32E14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885" y="245728"/>
              <a:ext cx="203160" cy="162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8" name="Picture 237">
            <a:extLst>
              <a:ext uri="{FF2B5EF4-FFF2-40B4-BE49-F238E27FC236}">
                <a16:creationId xmlns:a16="http://schemas.microsoft.com/office/drawing/2014/main" id="{19327B4E-812E-4BD4-944B-B3047DDD7D8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0" t="36831" r="23903" b="27861"/>
          <a:stretch/>
        </p:blipFill>
        <p:spPr>
          <a:xfrm>
            <a:off x="8475897" y="2051196"/>
            <a:ext cx="3541322" cy="20230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14F0505-E1B3-429A-8328-F41F4BC3CE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1904" r="27832" b="37513"/>
          <a:stretch/>
        </p:blipFill>
        <p:spPr>
          <a:xfrm>
            <a:off x="170407" y="2042624"/>
            <a:ext cx="3643004" cy="2023169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476649B-2857-4109-B03C-1CCF21C8815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11878" r="69241" b="73575"/>
          <a:stretch/>
        </p:blipFill>
        <p:spPr>
          <a:xfrm>
            <a:off x="719040" y="2045769"/>
            <a:ext cx="582514" cy="577206"/>
          </a:xfrm>
          <a:prstGeom prst="ellipse">
            <a:avLst/>
          </a:prstGeom>
        </p:spPr>
      </p:pic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04B45FF-1226-4E7C-B398-5851FE5E233E}"/>
              </a:ext>
            </a:extLst>
          </p:cNvPr>
          <p:cNvGrpSpPr/>
          <p:nvPr/>
        </p:nvGrpSpPr>
        <p:grpSpPr>
          <a:xfrm>
            <a:off x="3776148" y="1403055"/>
            <a:ext cx="591255" cy="591255"/>
            <a:chOff x="3832883" y="1403055"/>
            <a:chExt cx="591255" cy="591255"/>
          </a:xfrm>
        </p:grpSpPr>
        <p:pic>
          <p:nvPicPr>
            <p:cNvPr id="242" name="Graphic 241" descr="Clock with solid fill">
              <a:extLst>
                <a:ext uri="{FF2B5EF4-FFF2-40B4-BE49-F238E27FC236}">
                  <a16:creationId xmlns:a16="http://schemas.microsoft.com/office/drawing/2014/main" id="{B2DAA402-D42E-40D9-9397-8C247E603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832883" y="1403055"/>
              <a:ext cx="591255" cy="591255"/>
            </a:xfrm>
            <a:prstGeom prst="rect">
              <a:avLst/>
            </a:prstGeom>
          </p:spPr>
        </p:pic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44DC44A3-64D8-4C69-8563-4808BB2A7205}"/>
                </a:ext>
              </a:extLst>
            </p:cNvPr>
            <p:cNvSpPr/>
            <p:nvPr/>
          </p:nvSpPr>
          <p:spPr>
            <a:xfrm>
              <a:off x="3995188" y="1568628"/>
              <a:ext cx="264828" cy="2648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2A55159-2C40-4E90-81B0-131D05EDB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6429" y="1631436"/>
              <a:ext cx="107718" cy="707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22D711E-65FC-4BBB-B2CE-27F5A28C4997}"/>
                </a:ext>
              </a:extLst>
            </p:cNvPr>
            <p:cNvCxnSpPr>
              <a:cxnSpLocks/>
            </p:cNvCxnSpPr>
            <p:nvPr/>
          </p:nvCxnSpPr>
          <p:spPr>
            <a:xfrm>
              <a:off x="4010880" y="1596521"/>
              <a:ext cx="109620" cy="1045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828118CB-7831-4DFA-B0D3-82FB1DFA6F10}"/>
              </a:ext>
            </a:extLst>
          </p:cNvPr>
          <p:cNvCxnSpPr>
            <a:cxnSpLocks/>
            <a:stCxn id="198" idx="2"/>
          </p:cNvCxnSpPr>
          <p:nvPr/>
        </p:nvCxnSpPr>
        <p:spPr>
          <a:xfrm>
            <a:off x="3354248" y="5165351"/>
            <a:ext cx="0" cy="235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D4EE002F-0DD6-4C94-9E28-4EBA667FB9B7}"/>
              </a:ext>
            </a:extLst>
          </p:cNvPr>
          <p:cNvSpPr txBox="1"/>
          <p:nvPr/>
        </p:nvSpPr>
        <p:spPr>
          <a:xfrm>
            <a:off x="176058" y="3823259"/>
            <a:ext cx="3643005" cy="23083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Tanker blocking multiple lanes approaching AL bridge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970C27A3-4C9B-4E4F-B586-90F58EB0105B}"/>
              </a:ext>
            </a:extLst>
          </p:cNvPr>
          <p:cNvSpPr txBox="1"/>
          <p:nvPr/>
        </p:nvSpPr>
        <p:spPr>
          <a:xfrm>
            <a:off x="4261557" y="3823259"/>
            <a:ext cx="3649991" cy="23083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 barrier breached and the tanker is leaking 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BF3E7B3-4AD5-4839-8D64-EBEC1F354F37}"/>
              </a:ext>
            </a:extLst>
          </p:cNvPr>
          <p:cNvSpPr txBox="1"/>
          <p:nvPr/>
        </p:nvSpPr>
        <p:spPr>
          <a:xfrm>
            <a:off x="8375559" y="3823259"/>
            <a:ext cx="3641659" cy="23083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Spare truck used to offload remaining fuel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CE0F7A14-3CC7-4601-A548-B09E5C472EFA}"/>
              </a:ext>
            </a:extLst>
          </p:cNvPr>
          <p:cNvSpPr/>
          <p:nvPr/>
        </p:nvSpPr>
        <p:spPr>
          <a:xfrm>
            <a:off x="9118595" y="5922955"/>
            <a:ext cx="12034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 fuel transfer in progress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8:55 PM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84ED4C31-21B3-4D97-8B9A-B0622419EF06}"/>
              </a:ext>
            </a:extLst>
          </p:cNvPr>
          <p:cNvCxnSpPr>
            <a:cxnSpLocks/>
            <a:endCxn id="250" idx="0"/>
          </p:cNvCxnSpPr>
          <p:nvPr/>
        </p:nvCxnSpPr>
        <p:spPr>
          <a:xfrm>
            <a:off x="9720331" y="5715828"/>
            <a:ext cx="0" cy="2071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4F08B49-0A49-4C87-94B8-AF2FBB36563B}"/>
              </a:ext>
            </a:extLst>
          </p:cNvPr>
          <p:cNvSpPr/>
          <p:nvPr/>
        </p:nvSpPr>
        <p:spPr>
          <a:xfrm>
            <a:off x="9975280" y="5812746"/>
            <a:ext cx="16200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Cleanup still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progress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2:00 AM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F96B36DD-96FC-4516-B26D-D0BCA27D1C65}"/>
              </a:ext>
            </a:extLst>
          </p:cNvPr>
          <p:cNvCxnSpPr>
            <a:cxnSpLocks/>
            <a:endCxn id="252" idx="0"/>
          </p:cNvCxnSpPr>
          <p:nvPr/>
        </p:nvCxnSpPr>
        <p:spPr>
          <a:xfrm>
            <a:off x="10785294" y="5720863"/>
            <a:ext cx="0" cy="91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613741E-CA70-49CB-A1F0-D8190BB0B3ED}"/>
              </a:ext>
            </a:extLst>
          </p:cNvPr>
          <p:cNvSpPr/>
          <p:nvPr/>
        </p:nvSpPr>
        <p:spPr>
          <a:xfrm>
            <a:off x="3140591" y="6599786"/>
            <a:ext cx="59108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– Inner Loop	OL – Outer Loop	         - Break line (to account for long periods between key actions/events)</a:t>
            </a:r>
          </a:p>
        </p:txBody>
      </p:sp>
      <p:sp>
        <p:nvSpPr>
          <p:cNvPr id="255" name="Double Bracket 254">
            <a:extLst>
              <a:ext uri="{FF2B5EF4-FFF2-40B4-BE49-F238E27FC236}">
                <a16:creationId xmlns:a16="http://schemas.microsoft.com/office/drawing/2014/main" id="{8ABAB8B9-B9B9-4A29-9429-6E827D27A11F}"/>
              </a:ext>
            </a:extLst>
          </p:cNvPr>
          <p:cNvSpPr/>
          <p:nvPr/>
        </p:nvSpPr>
        <p:spPr>
          <a:xfrm>
            <a:off x="9429731" y="5301347"/>
            <a:ext cx="65357" cy="553998"/>
          </a:xfrm>
          <a:prstGeom prst="bracketPair">
            <a:avLst>
              <a:gd name="adj" fmla="val 0"/>
            </a:avLst>
          </a:prstGeom>
          <a:solidFill>
            <a:srgbClr val="F5F5F5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Double Bracket 255">
            <a:extLst>
              <a:ext uri="{FF2B5EF4-FFF2-40B4-BE49-F238E27FC236}">
                <a16:creationId xmlns:a16="http://schemas.microsoft.com/office/drawing/2014/main" id="{7DF6BAE7-FEF4-4BE8-B42F-211DD5CCFE92}"/>
              </a:ext>
            </a:extLst>
          </p:cNvPr>
          <p:cNvSpPr/>
          <p:nvPr/>
        </p:nvSpPr>
        <p:spPr>
          <a:xfrm>
            <a:off x="10068629" y="5288052"/>
            <a:ext cx="65357" cy="553998"/>
          </a:xfrm>
          <a:prstGeom prst="bracketPair">
            <a:avLst>
              <a:gd name="adj" fmla="val 0"/>
            </a:avLst>
          </a:prstGeom>
          <a:solidFill>
            <a:srgbClr val="F5F5F5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Double Bracket 256">
            <a:extLst>
              <a:ext uri="{FF2B5EF4-FFF2-40B4-BE49-F238E27FC236}">
                <a16:creationId xmlns:a16="http://schemas.microsoft.com/office/drawing/2014/main" id="{0D0AB3C9-912D-4691-A922-D73D0CCE90C0}"/>
              </a:ext>
            </a:extLst>
          </p:cNvPr>
          <p:cNvSpPr/>
          <p:nvPr/>
        </p:nvSpPr>
        <p:spPr>
          <a:xfrm>
            <a:off x="5222617" y="6619332"/>
            <a:ext cx="45719" cy="207127"/>
          </a:xfrm>
          <a:prstGeom prst="bracketPair">
            <a:avLst>
              <a:gd name="adj" fmla="val 0"/>
            </a:avLst>
          </a:prstGeom>
          <a:solidFill>
            <a:srgbClr val="F5F5F5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A82327C1-7875-4A9E-BB78-109492931D4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" b="-1"/>
          <a:stretch/>
        </p:blipFill>
        <p:spPr>
          <a:xfrm>
            <a:off x="180974" y="0"/>
            <a:ext cx="1595575" cy="7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2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72924B1-41A9-4CB4-B8B3-18FB5923266E}"/>
              </a:ext>
            </a:extLst>
          </p:cNvPr>
          <p:cNvSpPr/>
          <p:nvPr/>
        </p:nvSpPr>
        <p:spPr>
          <a:xfrm>
            <a:off x="6175394" y="1204992"/>
            <a:ext cx="6007900" cy="178269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E65E27-34A8-495F-BA0A-61559576F6F2}"/>
              </a:ext>
            </a:extLst>
          </p:cNvPr>
          <p:cNvSpPr/>
          <p:nvPr/>
        </p:nvSpPr>
        <p:spPr>
          <a:xfrm>
            <a:off x="6106201" y="4606788"/>
            <a:ext cx="6077093" cy="17998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F4CB3BC-1104-43FA-A594-916807750EF9}"/>
              </a:ext>
            </a:extLst>
          </p:cNvPr>
          <p:cNvGrpSpPr/>
          <p:nvPr/>
        </p:nvGrpSpPr>
        <p:grpSpPr>
          <a:xfrm>
            <a:off x="6099793" y="4875520"/>
            <a:ext cx="6092207" cy="1990056"/>
            <a:chOff x="-3369" y="4875520"/>
            <a:chExt cx="6092207" cy="1990056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583AD9B-96ED-4D34-8213-E8F6591F0403}"/>
                </a:ext>
              </a:extLst>
            </p:cNvPr>
            <p:cNvSpPr txBox="1">
              <a:spLocks/>
            </p:cNvSpPr>
            <p:nvPr/>
          </p:nvSpPr>
          <p:spPr>
            <a:xfrm>
              <a:off x="-3369" y="4875520"/>
              <a:ext cx="6083501" cy="14652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Successful Incident Response -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considering no FITM plans exist for this facility</a:t>
              </a: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 Messaging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majority of commuters avoided the area and used alternate routes to MD</a:t>
              </a: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 Management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Once the scene was secured, queued traffic was allowed to pass.  Drop in “emergency” calls within the queue once it cleared</a:t>
              </a: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Efficient Detours and Diversions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Inner Loop queue only got to I-66. Limiting access to Inner Loop from Tysons/Dulles Toll Road area was helpful</a:t>
              </a: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Agency PIOs on site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facilitated information-sharing with the media and public to set expectations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B584BC-66B5-46C5-84F4-A317594B6A58}"/>
                </a:ext>
              </a:extLst>
            </p:cNvPr>
            <p:cNvSpPr txBox="1"/>
            <p:nvPr/>
          </p:nvSpPr>
          <p:spPr>
            <a:xfrm>
              <a:off x="5338" y="6434689"/>
              <a:ext cx="6083500" cy="430887"/>
            </a:xfrm>
            <a:prstGeom prst="rect">
              <a:avLst/>
            </a:prstGeom>
            <a:solidFill>
              <a:srgbClr val="16685E"/>
            </a:solidFill>
          </p:spPr>
          <p:txBody>
            <a:bodyPr wrap="square"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 inter-agency information sharing and coordination due to Unified Command structure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“Knowing your local and regional partners before you get to the scene is critical”</a:t>
              </a:r>
            </a:p>
          </p:txBody>
        </p:sp>
        <p:pic>
          <p:nvPicPr>
            <p:cNvPr id="11" name="Graphic 10" descr="Key with solid fill">
              <a:extLst>
                <a:ext uri="{FF2B5EF4-FFF2-40B4-BE49-F238E27FC236}">
                  <a16:creationId xmlns:a16="http://schemas.microsoft.com/office/drawing/2014/main" id="{0F421544-7906-404E-BF91-8378C1B8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1403" y="6470572"/>
              <a:ext cx="349921" cy="34992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B8D6E-73CE-4F87-9836-21D810C05FBA}"/>
              </a:ext>
            </a:extLst>
          </p:cNvPr>
          <p:cNvSpPr/>
          <p:nvPr/>
        </p:nvSpPr>
        <p:spPr>
          <a:xfrm>
            <a:off x="3076564" y="0"/>
            <a:ext cx="9115436" cy="819219"/>
          </a:xfrm>
          <a:prstGeom prst="rect">
            <a:avLst/>
          </a:prstGeom>
          <a:solidFill>
            <a:srgbClr val="1668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E39E0E-C41F-4CFA-8ADC-D872F22A9C06}"/>
              </a:ext>
            </a:extLst>
          </p:cNvPr>
          <p:cNvGrpSpPr/>
          <p:nvPr/>
        </p:nvGrpSpPr>
        <p:grpSpPr>
          <a:xfrm>
            <a:off x="6595116" y="51753"/>
            <a:ext cx="5524018" cy="843941"/>
            <a:chOff x="5078349" y="42102"/>
            <a:chExt cx="5570357" cy="8439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D5B290-1C82-489E-A288-2A0DEA69DC0E}"/>
                </a:ext>
              </a:extLst>
            </p:cNvPr>
            <p:cNvSpPr txBox="1"/>
            <p:nvPr/>
          </p:nvSpPr>
          <p:spPr>
            <a:xfrm>
              <a:off x="6676555" y="42102"/>
              <a:ext cx="3972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Overturned Gasoline Tanker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A15396-1C17-486E-BDD7-65B681DD8666}"/>
                </a:ext>
              </a:extLst>
            </p:cNvPr>
            <p:cNvSpPr txBox="1"/>
            <p:nvPr/>
          </p:nvSpPr>
          <p:spPr>
            <a:xfrm>
              <a:off x="5078349" y="424378"/>
              <a:ext cx="5567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NB (Inner Loop) at the American Legion Bridge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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Thursday, March 28, 2019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2C349-FFFF-4E49-9BA7-E30708AE9C35}"/>
              </a:ext>
            </a:extLst>
          </p:cNvPr>
          <p:cNvSpPr/>
          <p:nvPr/>
        </p:nvSpPr>
        <p:spPr>
          <a:xfrm>
            <a:off x="3246272" y="65780"/>
            <a:ext cx="3367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 Impacts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CCA9AF-5639-4C5A-90C2-DBBBF3F0E65F}"/>
              </a:ext>
            </a:extLst>
          </p:cNvPr>
          <p:cNvCxnSpPr/>
          <p:nvPr/>
        </p:nvCxnSpPr>
        <p:spPr>
          <a:xfrm>
            <a:off x="6759443" y="135485"/>
            <a:ext cx="0" cy="542710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0BF806D-9FE4-4260-8C21-2D845E32D2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" b="-1"/>
          <a:stretch/>
        </p:blipFill>
        <p:spPr>
          <a:xfrm>
            <a:off x="180974" y="0"/>
            <a:ext cx="1595575" cy="797228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D1774EB1-0121-4263-AB9D-C88B2FBC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07" y="451315"/>
            <a:ext cx="308457" cy="2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89D987-6190-4BE8-B1F4-D2C89A9C1FCC}"/>
              </a:ext>
            </a:extLst>
          </p:cNvPr>
          <p:cNvSpPr txBox="1"/>
          <p:nvPr/>
        </p:nvSpPr>
        <p:spPr>
          <a:xfrm>
            <a:off x="6136133" y="874579"/>
            <a:ext cx="5743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I-495 Mainline Impacts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(Click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 tooltip="Congestion Scan"/>
              </a:rPr>
              <a:t>here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open Congestion Scan)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426038-80CF-42B0-9615-55ADDE33FA0E}"/>
              </a:ext>
            </a:extLst>
          </p:cNvPr>
          <p:cNvSpPr/>
          <p:nvPr/>
        </p:nvSpPr>
        <p:spPr>
          <a:xfrm>
            <a:off x="6132690" y="3931870"/>
            <a:ext cx="61894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Comparisons of the I-495 mainline on the day of the incident vs the shoulder days shows the extent – both temporally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spatially – the incident had on travel.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Backups of 5 - 7 miles lasted over 5+ hours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the response &amp; clean-up of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 and subsequent reopening of the roadway. Significant queuing also occurred in the SB direction due to rubbernecking.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8C8185A-8053-4744-A4D0-A3A6E1E73D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750" t="33442" r="9922" b="24000"/>
          <a:stretch/>
        </p:blipFill>
        <p:spPr>
          <a:xfrm>
            <a:off x="6179604" y="1406372"/>
            <a:ext cx="6025366" cy="2535480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543E0F2-DBFE-49C4-84CC-E182635A46A1}"/>
              </a:ext>
            </a:extLst>
          </p:cNvPr>
          <p:cNvSpPr txBox="1"/>
          <p:nvPr/>
        </p:nvSpPr>
        <p:spPr>
          <a:xfrm>
            <a:off x="9664005" y="1205475"/>
            <a:ext cx="94116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WED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3/27/19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B5E9F0-018A-43F2-A912-5E57E75F76A3}"/>
              </a:ext>
            </a:extLst>
          </p:cNvPr>
          <p:cNvSpPr/>
          <p:nvPr/>
        </p:nvSpPr>
        <p:spPr>
          <a:xfrm>
            <a:off x="7715795" y="1211638"/>
            <a:ext cx="1563378" cy="2729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31743A-8D41-4B78-912D-71C9821BB95A}"/>
              </a:ext>
            </a:extLst>
          </p:cNvPr>
          <p:cNvSpPr txBox="1"/>
          <p:nvPr/>
        </p:nvSpPr>
        <p:spPr>
          <a:xfrm>
            <a:off x="7994082" y="1190087"/>
            <a:ext cx="112855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THU 3/28/19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ECE1F5-C627-4778-9026-2FD64E0C5B1B}"/>
              </a:ext>
            </a:extLst>
          </p:cNvPr>
          <p:cNvSpPr txBox="1"/>
          <p:nvPr/>
        </p:nvSpPr>
        <p:spPr>
          <a:xfrm>
            <a:off x="6544572" y="1205475"/>
            <a:ext cx="94116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FRI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3/29/19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F3DD3F-281D-4A31-880A-52B3275B3D83}"/>
              </a:ext>
            </a:extLst>
          </p:cNvPr>
          <p:cNvSpPr/>
          <p:nvPr/>
        </p:nvSpPr>
        <p:spPr>
          <a:xfrm>
            <a:off x="11102340" y="3498460"/>
            <a:ext cx="841696" cy="24210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5B949C7-B65A-4019-914C-7020E9540FD1}"/>
              </a:ext>
            </a:extLst>
          </p:cNvPr>
          <p:cNvSpPr/>
          <p:nvPr/>
        </p:nvSpPr>
        <p:spPr>
          <a:xfrm>
            <a:off x="8189106" y="3599957"/>
            <a:ext cx="240789" cy="199679"/>
          </a:xfrm>
          <a:prstGeom prst="rightArrow">
            <a:avLst/>
          </a:prstGeom>
          <a:solidFill>
            <a:srgbClr val="0070C0"/>
          </a:solidFill>
          <a:ln w="9525">
            <a:solidFill>
              <a:srgbClr val="2E3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F86A40-E18C-4B37-85F5-3BFCCE2F6861}"/>
              </a:ext>
            </a:extLst>
          </p:cNvPr>
          <p:cNvSpPr txBox="1"/>
          <p:nvPr/>
        </p:nvSpPr>
        <p:spPr>
          <a:xfrm>
            <a:off x="6132690" y="4569469"/>
            <a:ext cx="11057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68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Takeaways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4282C4C-43F5-48F3-8A69-2378971D9A4D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7238413" y="4723691"/>
            <a:ext cx="4953587" cy="150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3C8655E6-7E1F-4F27-8342-324D411F56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637" t="78738" r="25070" b="12424"/>
          <a:stretch/>
        </p:blipFill>
        <p:spPr>
          <a:xfrm>
            <a:off x="8690829" y="3163110"/>
            <a:ext cx="1324114" cy="645431"/>
          </a:xfrm>
          <a:prstGeom prst="roundRect">
            <a:avLst>
              <a:gd name="adj" fmla="val 6021"/>
            </a:avLst>
          </a:prstGeom>
          <a:ln w="12700">
            <a:solidFill>
              <a:srgbClr val="FF0000"/>
            </a:solidFill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F471930-A07F-42FE-AEA2-400279C9E7C4}"/>
              </a:ext>
            </a:extLst>
          </p:cNvPr>
          <p:cNvSpPr txBox="1"/>
          <p:nvPr/>
        </p:nvSpPr>
        <p:spPr>
          <a:xfrm>
            <a:off x="11175302" y="1205475"/>
            <a:ext cx="94116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(Inner Loop)</a:t>
            </a:r>
          </a:p>
        </p:txBody>
      </p:sp>
      <p:pic>
        <p:nvPicPr>
          <p:cNvPr id="63" name="Picture 6">
            <a:extLst>
              <a:ext uri="{FF2B5EF4-FFF2-40B4-BE49-F238E27FC236}">
                <a16:creationId xmlns:a16="http://schemas.microsoft.com/office/drawing/2014/main" id="{823FC197-BE59-44B2-B03F-C285AECB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612" y="1235353"/>
            <a:ext cx="203160" cy="1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CBE7ED21-542B-4BA1-8E94-1579F09DE123}"/>
              </a:ext>
            </a:extLst>
          </p:cNvPr>
          <p:cNvSpPr/>
          <p:nvPr/>
        </p:nvSpPr>
        <p:spPr>
          <a:xfrm>
            <a:off x="219256" y="4934674"/>
            <a:ext cx="3315126" cy="1751982"/>
          </a:xfrm>
          <a:prstGeom prst="rect">
            <a:avLst/>
          </a:prstGeom>
          <a:solidFill>
            <a:srgbClr val="F9F9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E5CAD52-53A1-4CC1-A27A-C51CB2FE62EB}"/>
              </a:ext>
            </a:extLst>
          </p:cNvPr>
          <p:cNvSpPr/>
          <p:nvPr/>
        </p:nvSpPr>
        <p:spPr>
          <a:xfrm>
            <a:off x="3560871" y="4818929"/>
            <a:ext cx="2002816" cy="10652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$219.2k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delay costs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BD1735-97BD-474D-B505-412029507ADB}"/>
              </a:ext>
            </a:extLst>
          </p:cNvPr>
          <p:cNvSpPr/>
          <p:nvPr/>
        </p:nvSpPr>
        <p:spPr>
          <a:xfrm>
            <a:off x="3560871" y="5809494"/>
            <a:ext cx="2002816" cy="9276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7,258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veh-hr. of delay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6C3EEB9-1B7A-44EE-B8AB-2547E8C52683}"/>
              </a:ext>
            </a:extLst>
          </p:cNvPr>
          <p:cNvSpPr txBox="1"/>
          <p:nvPr/>
        </p:nvSpPr>
        <p:spPr>
          <a:xfrm>
            <a:off x="-10673" y="4567647"/>
            <a:ext cx="601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I-495 Mainline User Delay Cost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(Click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 tooltip="User Delay Cost"/>
              </a:rPr>
              <a:t>here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open full UDC results)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2C5064-0B57-4096-9CE4-FE3F71F0ABFA}"/>
              </a:ext>
            </a:extLst>
          </p:cNvPr>
          <p:cNvSpPr txBox="1"/>
          <p:nvPr/>
        </p:nvSpPr>
        <p:spPr>
          <a:xfrm>
            <a:off x="331639" y="4932331"/>
            <a:ext cx="3202743" cy="1754326"/>
          </a:xfrm>
          <a:prstGeom prst="rect">
            <a:avLst/>
          </a:prstGeom>
          <a:solidFill>
            <a:srgbClr val="F7F7F7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section of I-495 - from I-66 (VA) to Cabin John Pkwy (MD) - showed significant impact from the incident, in terms of user delay cost and vehicle hours of delay.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UDC &amp; Veh-hrs. of Delay for the day of the incident were 182% higher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 the average for the other three Thursdays in March, however,  allowing queuing traffic to safely pass and proficient, on-going public outreach helped minimize impacts.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B5B4B64-DEF9-4ABA-B15F-7A3D78E887B0}"/>
              </a:ext>
            </a:extLst>
          </p:cNvPr>
          <p:cNvCxnSpPr>
            <a:cxnSpLocks/>
          </p:cNvCxnSpPr>
          <p:nvPr/>
        </p:nvCxnSpPr>
        <p:spPr>
          <a:xfrm rot="5400000">
            <a:off x="4557633" y="5372641"/>
            <a:ext cx="0" cy="873707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AE10CE6-B5BD-433B-BE86-A0A556AEF92C}"/>
              </a:ext>
            </a:extLst>
          </p:cNvPr>
          <p:cNvSpPr/>
          <p:nvPr/>
        </p:nvSpPr>
        <p:spPr>
          <a:xfrm>
            <a:off x="-10675" y="3931870"/>
            <a:ext cx="61433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3225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Shortly after the incident, traffic speeds were already being significantly impacted on both NB and SB I-495, as well as the GW Pkwy., with several secondary incidents having occurred. Note that the America Legion Bridge experienced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separate incidents occurring during three consecutive days in virtually the same spot,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warranting further investigation.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CE2FE-E563-44CF-A984-07135EBAA5EA}"/>
              </a:ext>
            </a:extLst>
          </p:cNvPr>
          <p:cNvSpPr txBox="1"/>
          <p:nvPr/>
        </p:nvSpPr>
        <p:spPr>
          <a:xfrm>
            <a:off x="-10673" y="870391"/>
            <a:ext cx="601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Impacts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(Click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 tooltip="Trend Map"/>
              </a:rPr>
              <a:t>here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view Trend Map regional network animations)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F83EB6-630E-44C9-93C5-5E5A3464BAED}"/>
              </a:ext>
            </a:extLst>
          </p:cNvPr>
          <p:cNvSpPr/>
          <p:nvPr/>
        </p:nvSpPr>
        <p:spPr>
          <a:xfrm>
            <a:off x="4081806" y="1200150"/>
            <a:ext cx="2014194" cy="197731"/>
          </a:xfrm>
          <a:prstGeom prst="rect">
            <a:avLst/>
          </a:prstGeom>
          <a:solidFill>
            <a:srgbClr val="16685E"/>
          </a:solidFill>
          <a:ln w="12700" cap="flat" cmpd="sng" algn="ctr">
            <a:solidFill>
              <a:srgbClr val="1668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2:00 PM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 29, 2019 (Fri)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BAA2ACD-0A86-420F-8329-922B236369A1}"/>
              </a:ext>
            </a:extLst>
          </p:cNvPr>
          <p:cNvSpPr/>
          <p:nvPr/>
        </p:nvSpPr>
        <p:spPr>
          <a:xfrm>
            <a:off x="37494" y="1198809"/>
            <a:ext cx="2021798" cy="197731"/>
          </a:xfrm>
          <a:prstGeom prst="rect">
            <a:avLst/>
          </a:prstGeom>
          <a:solidFill>
            <a:srgbClr val="16685E"/>
          </a:solidFill>
          <a:ln w="12700" cap="flat" cmpd="sng" algn="ctr">
            <a:solidFill>
              <a:srgbClr val="1668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2:00 PM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 27, 2019 (Wed)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C2E8930-47AF-48D9-B02D-F7985ECF368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1836" t="35131" r="9722" b="26794"/>
          <a:stretch/>
        </p:blipFill>
        <p:spPr>
          <a:xfrm>
            <a:off x="37493" y="1405409"/>
            <a:ext cx="6061903" cy="2535959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91BFE2A-9651-47A3-B095-DCE03DFF4268}"/>
              </a:ext>
            </a:extLst>
          </p:cNvPr>
          <p:cNvSpPr/>
          <p:nvPr/>
        </p:nvSpPr>
        <p:spPr>
          <a:xfrm>
            <a:off x="2987243" y="2390228"/>
            <a:ext cx="307008" cy="307008"/>
          </a:xfrm>
          <a:prstGeom prst="ellipse">
            <a:avLst/>
          </a:prstGeom>
          <a:noFill/>
          <a:ln w="28575">
            <a:solidFill>
              <a:srgbClr val="2B3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855537-266A-4266-A034-86F06A4F1423}"/>
              </a:ext>
            </a:extLst>
          </p:cNvPr>
          <p:cNvSpPr/>
          <p:nvPr/>
        </p:nvSpPr>
        <p:spPr>
          <a:xfrm>
            <a:off x="2050506" y="1198810"/>
            <a:ext cx="2021874" cy="199499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2:00 PM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 28, 2019 (Thu)</a:t>
            </a:r>
          </a:p>
        </p:txBody>
      </p:sp>
      <p:pic>
        <p:nvPicPr>
          <p:cNvPr id="61" name="Picture 6">
            <a:extLst>
              <a:ext uri="{FF2B5EF4-FFF2-40B4-BE49-F238E27FC236}">
                <a16:creationId xmlns:a16="http://schemas.microsoft.com/office/drawing/2014/main" id="{52F029A2-4FB9-45B7-8920-4E15B7A7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13" y="2064430"/>
            <a:ext cx="205854" cy="1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0CEFC256-DD2B-479C-A32E-DE878B4B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83" y="2082003"/>
            <a:ext cx="205854" cy="1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>
            <a:extLst>
              <a:ext uri="{FF2B5EF4-FFF2-40B4-BE49-F238E27FC236}">
                <a16:creationId xmlns:a16="http://schemas.microsoft.com/office/drawing/2014/main" id="{B070466D-2B0B-4F4E-868F-EB0BADAC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65" y="2082003"/>
            <a:ext cx="205854" cy="1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>
            <a:extLst>
              <a:ext uri="{FF2B5EF4-FFF2-40B4-BE49-F238E27FC236}">
                <a16:creationId xmlns:a16="http://schemas.microsoft.com/office/drawing/2014/main" id="{50603D1F-AB13-4520-9BF7-C0BEB502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" y="3243266"/>
            <a:ext cx="205854" cy="1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780A8493-3FE1-4B11-857E-F30E2A26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29" y="3243266"/>
            <a:ext cx="205854" cy="1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>
            <a:extLst>
              <a:ext uri="{FF2B5EF4-FFF2-40B4-BE49-F238E27FC236}">
                <a16:creationId xmlns:a16="http://schemas.microsoft.com/office/drawing/2014/main" id="{5A95750A-8DA5-4BE8-8C9C-554BB3F5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63" y="3243266"/>
            <a:ext cx="205854" cy="1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B63AB-3E2A-482F-925A-743F73EE86E3}"/>
              </a:ext>
            </a:extLst>
          </p:cNvPr>
          <p:cNvSpPr txBox="1"/>
          <p:nvPr/>
        </p:nvSpPr>
        <p:spPr>
          <a:xfrm>
            <a:off x="2937524" y="2903920"/>
            <a:ext cx="1106231" cy="18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George Washington Parkway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DD734B-22FC-4E15-AB06-BAA2767A8E85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3271273" y="2723799"/>
            <a:ext cx="219367" cy="1801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8F24992-DC5E-42BE-98EB-4F45310F0555}"/>
              </a:ext>
            </a:extLst>
          </p:cNvPr>
          <p:cNvSpPr txBox="1"/>
          <p:nvPr/>
        </p:nvSpPr>
        <p:spPr>
          <a:xfrm>
            <a:off x="928981" y="2903920"/>
            <a:ext cx="1106231" cy="18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George Washington Parkway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5280CB7-1CD1-45A6-B291-5C3E31095152}"/>
              </a:ext>
            </a:extLst>
          </p:cNvPr>
          <p:cNvCxnSpPr>
            <a:stCxn id="72" idx="0"/>
          </p:cNvCxnSpPr>
          <p:nvPr/>
        </p:nvCxnSpPr>
        <p:spPr>
          <a:xfrm flipH="1" flipV="1">
            <a:off x="1262730" y="2727763"/>
            <a:ext cx="219367" cy="1761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7DF7C99-6E00-4716-A9AE-63EF14400D61}"/>
              </a:ext>
            </a:extLst>
          </p:cNvPr>
          <p:cNvSpPr txBox="1"/>
          <p:nvPr/>
        </p:nvSpPr>
        <p:spPr>
          <a:xfrm>
            <a:off x="4924854" y="2903920"/>
            <a:ext cx="1106231" cy="18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George Washington Parkway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6B2B446-239F-4A74-A10A-AA5575167D14}"/>
              </a:ext>
            </a:extLst>
          </p:cNvPr>
          <p:cNvCxnSpPr>
            <a:stCxn id="75" idx="0"/>
          </p:cNvCxnSpPr>
          <p:nvPr/>
        </p:nvCxnSpPr>
        <p:spPr>
          <a:xfrm flipH="1" flipV="1">
            <a:off x="5258603" y="2743679"/>
            <a:ext cx="219367" cy="1602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08561A04-157D-4A04-820D-35A0D75E3EE1}"/>
              </a:ext>
            </a:extLst>
          </p:cNvPr>
          <p:cNvSpPr/>
          <p:nvPr/>
        </p:nvSpPr>
        <p:spPr>
          <a:xfrm>
            <a:off x="878069" y="2428796"/>
            <a:ext cx="170324" cy="1477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996061F1-AA6C-4E0D-8E60-928AE9E8BEA5}"/>
              </a:ext>
            </a:extLst>
          </p:cNvPr>
          <p:cNvSpPr/>
          <p:nvPr/>
        </p:nvSpPr>
        <p:spPr>
          <a:xfrm>
            <a:off x="4935559" y="2448449"/>
            <a:ext cx="170324" cy="1477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776A0321-1052-4417-B8DA-F8B6914701AD}"/>
              </a:ext>
            </a:extLst>
          </p:cNvPr>
          <p:cNvSpPr/>
          <p:nvPr/>
        </p:nvSpPr>
        <p:spPr>
          <a:xfrm>
            <a:off x="2776815" y="2469878"/>
            <a:ext cx="170324" cy="1477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0E8AE75-AC85-4308-B14E-491583488947}"/>
              </a:ext>
            </a:extLst>
          </p:cNvPr>
          <p:cNvSpPr/>
          <p:nvPr/>
        </p:nvSpPr>
        <p:spPr>
          <a:xfrm>
            <a:off x="2213448" y="3570039"/>
            <a:ext cx="229597" cy="229597"/>
          </a:xfrm>
          <a:prstGeom prst="ellipse">
            <a:avLst/>
          </a:prstGeom>
          <a:noFill/>
          <a:ln w="12700">
            <a:solidFill>
              <a:srgbClr val="2B3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D1B8579-9BA3-4422-8871-AF74479930CA}"/>
              </a:ext>
            </a:extLst>
          </p:cNvPr>
          <p:cNvSpPr/>
          <p:nvPr/>
        </p:nvSpPr>
        <p:spPr>
          <a:xfrm>
            <a:off x="2539803" y="3046802"/>
            <a:ext cx="229597" cy="229597"/>
          </a:xfrm>
          <a:prstGeom prst="ellipse">
            <a:avLst/>
          </a:prstGeom>
          <a:noFill/>
          <a:ln w="12700">
            <a:solidFill>
              <a:srgbClr val="2B3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3157576-A5EC-4D77-A237-1AA4601056C0}"/>
              </a:ext>
            </a:extLst>
          </p:cNvPr>
          <p:cNvSpPr/>
          <p:nvPr/>
        </p:nvSpPr>
        <p:spPr>
          <a:xfrm>
            <a:off x="3887746" y="2699060"/>
            <a:ext cx="229597" cy="229597"/>
          </a:xfrm>
          <a:prstGeom prst="ellipse">
            <a:avLst/>
          </a:prstGeom>
          <a:noFill/>
          <a:ln w="12700">
            <a:solidFill>
              <a:srgbClr val="2B3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EBAF81B-A8B3-46A7-9B46-B7DA2E5B8768}"/>
              </a:ext>
            </a:extLst>
          </p:cNvPr>
          <p:cNvSpPr/>
          <p:nvPr/>
        </p:nvSpPr>
        <p:spPr>
          <a:xfrm>
            <a:off x="3560871" y="1807431"/>
            <a:ext cx="229597" cy="229597"/>
          </a:xfrm>
          <a:prstGeom prst="ellipse">
            <a:avLst/>
          </a:prstGeom>
          <a:noFill/>
          <a:ln w="12700">
            <a:solidFill>
              <a:srgbClr val="2B3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7F32FD0-4C26-4C1F-940C-896DBE34EB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8479" y="3678553"/>
            <a:ext cx="695074" cy="275880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A58D57D-6CF8-4557-A092-661C53BD829F}"/>
              </a:ext>
            </a:extLst>
          </p:cNvPr>
          <p:cNvGrpSpPr/>
          <p:nvPr/>
        </p:nvGrpSpPr>
        <p:grpSpPr>
          <a:xfrm>
            <a:off x="10120290" y="3684837"/>
            <a:ext cx="709369" cy="275880"/>
            <a:chOff x="10120290" y="3684837"/>
            <a:chExt cx="709369" cy="27588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F6304A6-DA79-464F-A3E2-74315D9F59BE}"/>
                </a:ext>
              </a:extLst>
            </p:cNvPr>
            <p:cNvSpPr/>
            <p:nvPr/>
          </p:nvSpPr>
          <p:spPr>
            <a:xfrm>
              <a:off x="10134585" y="3699796"/>
              <a:ext cx="695074" cy="232074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0D2929F-CFCD-4847-B354-5C288FE5E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120290" y="3684837"/>
              <a:ext cx="695074" cy="275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78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AA61C6E6-18FD-45B2-A357-29ADFFE0B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t="8958" b="31444"/>
          <a:stretch/>
        </p:blipFill>
        <p:spPr bwMode="auto">
          <a:xfrm>
            <a:off x="6402" y="0"/>
            <a:ext cx="1217598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33F55-62DE-43A4-9D5F-061FA3B2D5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99725" y="6507163"/>
            <a:ext cx="1692275" cy="1539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alpha val="80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alpha val="8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95E875-5F89-4D59-BD26-DC4725FD488D}"/>
              </a:ext>
            </a:extLst>
          </p:cNvPr>
          <p:cNvGrpSpPr/>
          <p:nvPr/>
        </p:nvGrpSpPr>
        <p:grpSpPr>
          <a:xfrm>
            <a:off x="0" y="3629046"/>
            <a:ext cx="12192000" cy="3253542"/>
            <a:chOff x="-9624" y="3671298"/>
            <a:chExt cx="12201624" cy="325354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B62C66-5CE0-4A42-9DE3-9EF24AD29473}"/>
                </a:ext>
              </a:extLst>
            </p:cNvPr>
            <p:cNvSpPr/>
            <p:nvPr/>
          </p:nvSpPr>
          <p:spPr>
            <a:xfrm>
              <a:off x="-9623" y="6030551"/>
              <a:ext cx="12201623" cy="8274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31BB39-F775-49B4-B3E0-7E0B3AF5042F}"/>
                </a:ext>
              </a:extLst>
            </p:cNvPr>
            <p:cNvSpPr/>
            <p:nvPr/>
          </p:nvSpPr>
          <p:spPr>
            <a:xfrm flipH="1">
              <a:off x="-9624" y="4414432"/>
              <a:ext cx="6858001" cy="2452334"/>
            </a:xfrm>
            <a:custGeom>
              <a:avLst/>
              <a:gdLst>
                <a:gd name="connsiteX0" fmla="*/ 7772144 w 7789606"/>
                <a:gd name="connsiteY0" fmla="*/ 0 h 3654465"/>
                <a:gd name="connsiteX1" fmla="*/ 7789606 w 7789606"/>
                <a:gd name="connsiteY1" fmla="*/ 0 h 3654465"/>
                <a:gd name="connsiteX2" fmla="*/ 7789606 w 7789606"/>
                <a:gd name="connsiteY2" fmla="*/ 3654465 h 3654465"/>
                <a:gd name="connsiteX3" fmla="*/ 0 w 7789606"/>
                <a:gd name="connsiteY3" fmla="*/ 3654465 h 3654465"/>
                <a:gd name="connsiteX4" fmla="*/ 0 w 7789606"/>
                <a:gd name="connsiteY4" fmla="*/ 2856368 h 3654465"/>
                <a:gd name="connsiteX5" fmla="*/ 429171 w 7789606"/>
                <a:gd name="connsiteY5" fmla="*/ 2877395 h 3654465"/>
                <a:gd name="connsiteX6" fmla="*/ 2601623 w 7789606"/>
                <a:gd name="connsiteY6" fmla="*/ 2770954 h 3654465"/>
                <a:gd name="connsiteX7" fmla="*/ 7648664 w 7789606"/>
                <a:gd name="connsiteY7" fmla="*/ 241555 h 365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9606" h="3654465">
                  <a:moveTo>
                    <a:pt x="7772144" y="0"/>
                  </a:moveTo>
                  <a:lnTo>
                    <a:pt x="7789606" y="0"/>
                  </a:lnTo>
                  <a:lnTo>
                    <a:pt x="7789606" y="3654465"/>
                  </a:lnTo>
                  <a:lnTo>
                    <a:pt x="0" y="3654465"/>
                  </a:lnTo>
                  <a:lnTo>
                    <a:pt x="0" y="2856368"/>
                  </a:lnTo>
                  <a:lnTo>
                    <a:pt x="429171" y="2877395"/>
                  </a:lnTo>
                  <a:cubicBezTo>
                    <a:pt x="1155821" y="2901118"/>
                    <a:pt x="1888673" y="2865801"/>
                    <a:pt x="2601623" y="2770954"/>
                  </a:cubicBezTo>
                  <a:cubicBezTo>
                    <a:pt x="5016863" y="2449644"/>
                    <a:pt x="6923473" y="1485981"/>
                    <a:pt x="7648664" y="241555"/>
                  </a:cubicBezTo>
                  <a:close/>
                </a:path>
              </a:pathLst>
            </a:custGeom>
            <a:solidFill>
              <a:srgbClr val="ECA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AC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8BC427-6E2A-4710-83D0-278129CD8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99"/>
            <a:stretch/>
          </p:blipFill>
          <p:spPr>
            <a:xfrm flipH="1">
              <a:off x="-9624" y="3671298"/>
              <a:ext cx="12201624" cy="322895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67DBA7-11A6-4AAF-9854-D0472011C30A}"/>
                </a:ext>
              </a:extLst>
            </p:cNvPr>
            <p:cNvSpPr/>
            <p:nvPr/>
          </p:nvSpPr>
          <p:spPr>
            <a:xfrm>
              <a:off x="5393808" y="5316707"/>
              <a:ext cx="6719133" cy="1608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CAC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Tarin Hutchinson, MATOC Facilitator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Metropolitan Area Transportation Operations Coordination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5000 College Avenue, Suite 3121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College Park, MD 20742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301-405-7841 |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 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4C3E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taran.hutchinson@matoc.org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4C3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EAD9A4-C87D-4480-B78B-4D5720FD74D8}"/>
                </a:ext>
              </a:extLst>
            </p:cNvPr>
            <p:cNvSpPr txBox="1"/>
            <p:nvPr/>
          </p:nvSpPr>
          <p:spPr>
            <a:xfrm>
              <a:off x="9569086" y="4883053"/>
              <a:ext cx="2613289" cy="3632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more information, contact: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 3" panose="05040102010807070707" pitchFamily="18" charset="2"/>
                </a:rPr>
                <a:t>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CEF6EF-A9CC-4E19-869A-59B4FFC65474}"/>
              </a:ext>
            </a:extLst>
          </p:cNvPr>
          <p:cNvGrpSpPr/>
          <p:nvPr/>
        </p:nvGrpSpPr>
        <p:grpSpPr>
          <a:xfrm>
            <a:off x="152170" y="6320240"/>
            <a:ext cx="1857199" cy="467234"/>
            <a:chOff x="10084982" y="4579855"/>
            <a:chExt cx="2143365" cy="539228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3155B2BE-AA28-4995-92C5-8C5BF12C8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4982" y="4579855"/>
              <a:ext cx="539228" cy="53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10F382-1FA2-47B9-9C00-C1130AAED79D}"/>
                </a:ext>
              </a:extLst>
            </p:cNvPr>
            <p:cNvSpPr txBox="1"/>
            <p:nvPr/>
          </p:nvSpPr>
          <p:spPr>
            <a:xfrm>
              <a:off x="10668215" y="4863845"/>
              <a:ext cx="1560132" cy="1598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RITIS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Performance Report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D21CEA-1E57-4BDE-989C-B5AF44BCF8C0}"/>
              </a:ext>
            </a:extLst>
          </p:cNvPr>
          <p:cNvGrpSpPr/>
          <p:nvPr/>
        </p:nvGrpSpPr>
        <p:grpSpPr>
          <a:xfrm>
            <a:off x="6333029" y="-56394"/>
            <a:ext cx="5779974" cy="853374"/>
            <a:chOff x="152170" y="-40902"/>
            <a:chExt cx="5779974" cy="853374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6A70EF4-A9D3-489D-B09B-E8B1EAC1E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70" y="-40902"/>
              <a:ext cx="1512429" cy="853374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4402BB3-690E-4E74-93C4-C92BE55D8431}"/>
                </a:ext>
              </a:extLst>
            </p:cNvPr>
            <p:cNvGrpSpPr/>
            <p:nvPr/>
          </p:nvGrpSpPr>
          <p:grpSpPr>
            <a:xfrm>
              <a:off x="2011494" y="136254"/>
              <a:ext cx="3920650" cy="499062"/>
              <a:chOff x="1400962" y="3755985"/>
              <a:chExt cx="4437775" cy="56488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2524E5F-BCAA-4E31-A8E2-18E28ED4C98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3" r="76619" b="24565"/>
              <a:stretch/>
            </p:blipFill>
            <p:spPr>
              <a:xfrm>
                <a:off x="1400962" y="3764374"/>
                <a:ext cx="1208015" cy="54810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4FA3ED5-0BE3-4DE4-9961-F8541593AB5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8" t="8150" r="51606" b="28926"/>
              <a:stretch/>
            </p:blipFill>
            <p:spPr>
              <a:xfrm>
                <a:off x="2608977" y="3809828"/>
                <a:ext cx="1098958" cy="45720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A49C8C9-3BA7-484A-BE1B-45DF5799B78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65" t="10773" r="18240" b="37447"/>
              <a:stretch/>
            </p:blipFill>
            <p:spPr>
              <a:xfrm>
                <a:off x="3707934" y="3850309"/>
                <a:ext cx="1702964" cy="37623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2268D7A-E416-41EE-ABB2-1E75483D2C6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72" t="-2309" r="4847" b="24564"/>
              <a:stretch/>
            </p:blipFill>
            <p:spPr>
              <a:xfrm>
                <a:off x="5410898" y="3755985"/>
                <a:ext cx="427839" cy="564887"/>
              </a:xfrm>
              <a:prstGeom prst="rect">
                <a:avLst/>
              </a:prstGeom>
            </p:spPr>
          </p:pic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1D15731-6A20-4725-B031-2CB26FE14135}"/>
                </a:ext>
              </a:extLst>
            </p:cNvPr>
            <p:cNvCxnSpPr>
              <a:cxnSpLocks/>
            </p:cNvCxnSpPr>
            <p:nvPr/>
          </p:nvCxnSpPr>
          <p:spPr>
            <a:xfrm>
              <a:off x="1838046" y="1349"/>
              <a:ext cx="0" cy="652608"/>
            </a:xfrm>
            <a:prstGeom prst="line">
              <a:avLst/>
            </a:prstGeom>
            <a:ln>
              <a:solidFill>
                <a:srgbClr val="0E5E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1814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7137</TotalTime>
  <Words>907</Words>
  <Application>Microsoft Office PowerPoint</Application>
  <PresentationFormat>Widescreen</PresentationFormat>
  <Paragraphs>113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Gill Sans MT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Cariaga</dc:creator>
  <cp:lastModifiedBy>Tyler Cariaga</cp:lastModifiedBy>
  <cp:revision>2</cp:revision>
  <dcterms:created xsi:type="dcterms:W3CDTF">2022-12-08T22:23:45Z</dcterms:created>
  <dcterms:modified xsi:type="dcterms:W3CDTF">2022-12-13T21:21:02Z</dcterms:modified>
</cp:coreProperties>
</file>