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ehicle Collision &amp; Fire - WWB" id="{0803FE45-C218-4733-A083-DF358BAFE0C9}">
          <p14:sldIdLst>
            <p14:sldId id="257"/>
            <p14:sldId id="258"/>
            <p14:sldId id="259"/>
            <p14:sldId id="260"/>
          </p14:sldIdLst>
        </p14:section>
        <p14:section name="Single Page Infographic - WWB" id="{5560750A-36CC-4270-A524-6C739E5D3AE4}">
          <p14:sldIdLst>
            <p14:sldId id="261"/>
          </p14:sldIdLst>
        </p14:section>
        <p14:section name="Comprehensive 2-pager - WWB" id="{A1A9E021-5BDD-46FF-B1F2-CF41F29333B6}">
          <p14:sldIdLst>
            <p14:sldId id="262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6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26BC-2A4B-4657-AAF9-941BBC1FEB7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3589-9733-4AC1-8FE3-1CF1BCCEF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12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26BC-2A4B-4657-AAF9-941BBC1FEB7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3589-9733-4AC1-8FE3-1CF1BCCEF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9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26BC-2A4B-4657-AAF9-941BBC1FEB7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3589-9733-4AC1-8FE3-1CF1BCCEF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52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26BC-2A4B-4657-AAF9-941BBC1FEB7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3589-9733-4AC1-8FE3-1CF1BCCEF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9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26BC-2A4B-4657-AAF9-941BBC1FEB7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3589-9733-4AC1-8FE3-1CF1BCCEF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2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26BC-2A4B-4657-AAF9-941BBC1FEB7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3589-9733-4AC1-8FE3-1CF1BCCEF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8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26BC-2A4B-4657-AAF9-941BBC1FEB7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3589-9733-4AC1-8FE3-1CF1BCCEF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8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26BC-2A4B-4657-AAF9-941BBC1FEB7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3589-9733-4AC1-8FE3-1CF1BCCEF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6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26BC-2A4B-4657-AAF9-941BBC1FEB7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3589-9733-4AC1-8FE3-1CF1BCCEF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26BC-2A4B-4657-AAF9-941BBC1FEB7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3589-9733-4AC1-8FE3-1CF1BCCEF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26BC-2A4B-4657-AAF9-941BBC1FEB7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3589-9733-4AC1-8FE3-1CF1BCCEF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97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026BC-2A4B-4657-AAF9-941BBC1FEB7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03589-9733-4AC1-8FE3-1CF1BCCEF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4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9.svg"/><Relationship Id="rId18" Type="http://schemas.microsoft.com/office/2007/relationships/hdphoto" Target="../media/hdphoto3.wdp"/><Relationship Id="rId26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openxmlformats.org/officeDocument/2006/relationships/image" Target="../media/image12.png"/><Relationship Id="rId7" Type="http://schemas.openxmlformats.org/officeDocument/2006/relationships/image" Target="../media/image53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5" Type="http://schemas.openxmlformats.org/officeDocument/2006/relationships/image" Target="../media/image125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openxmlformats.org/officeDocument/2006/relationships/image" Target="../media/image11.emf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hyperlink" Target="https://www.iconfinder.com/icons/6157757/accident_bang_crash_lorry_truck_icon" TargetMode="External"/><Relationship Id="rId24" Type="http://schemas.openxmlformats.org/officeDocument/2006/relationships/image" Target="../media/image14.png"/><Relationship Id="rId5" Type="http://schemas.openxmlformats.org/officeDocument/2006/relationships/image" Target="../media/image51.svg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28" Type="http://schemas.openxmlformats.org/officeDocument/2006/relationships/image" Target="../media/image16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55.svg"/><Relationship Id="rId14" Type="http://schemas.openxmlformats.org/officeDocument/2006/relationships/image" Target="../media/image7.png"/><Relationship Id="rId22" Type="http://schemas.microsoft.com/office/2007/relationships/hdphoto" Target="../media/hdphoto4.wdp"/><Relationship Id="rId27" Type="http://schemas.openxmlformats.org/officeDocument/2006/relationships/image" Target="../media/image126.svg"/><Relationship Id="rId30" Type="http://schemas.openxmlformats.org/officeDocument/2006/relationships/image" Target="../media/image14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6.png"/><Relationship Id="rId18" Type="http://schemas.microsoft.com/office/2007/relationships/hdphoto" Target="../media/hdphoto3.wdp"/><Relationship Id="rId26" Type="http://schemas.openxmlformats.org/officeDocument/2006/relationships/image" Target="../media/image15.png"/><Relationship Id="rId3" Type="http://schemas.openxmlformats.org/officeDocument/2006/relationships/image" Target="../media/image31.png"/><Relationship Id="rId21" Type="http://schemas.openxmlformats.org/officeDocument/2006/relationships/image" Target="../media/image12.png"/><Relationship Id="rId7" Type="http://schemas.openxmlformats.org/officeDocument/2006/relationships/image" Target="../media/image33.png"/><Relationship Id="rId12" Type="http://schemas.openxmlformats.org/officeDocument/2006/relationships/image" Target="../media/image159.svg"/><Relationship Id="rId17" Type="http://schemas.openxmlformats.org/officeDocument/2006/relationships/image" Target="../media/image9.png"/><Relationship Id="rId25" Type="http://schemas.openxmlformats.org/officeDocument/2006/relationships/image" Target="../media/image125.svg"/><Relationship Id="rId2" Type="http://schemas.openxmlformats.org/officeDocument/2006/relationships/image" Target="../media/image30.png"/><Relationship Id="rId16" Type="http://schemas.microsoft.com/office/2007/relationships/hdphoto" Target="../media/hdphoto2.wdp"/><Relationship Id="rId20" Type="http://schemas.openxmlformats.org/officeDocument/2006/relationships/image" Target="../media/image11.emf"/><Relationship Id="rId29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35.png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5" Type="http://schemas.openxmlformats.org/officeDocument/2006/relationships/image" Target="../media/image32.png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28" Type="http://schemas.openxmlformats.org/officeDocument/2006/relationships/image" Target="../media/image16.png"/><Relationship Id="rId10" Type="http://schemas.openxmlformats.org/officeDocument/2006/relationships/image" Target="../media/image67.svg"/><Relationship Id="rId19" Type="http://schemas.openxmlformats.org/officeDocument/2006/relationships/image" Target="../media/image10.png"/><Relationship Id="rId31" Type="http://schemas.openxmlformats.org/officeDocument/2006/relationships/image" Target="../media/image145.svg"/><Relationship Id="rId4" Type="http://schemas.openxmlformats.org/officeDocument/2006/relationships/hyperlink" Target="https://www.iconfinder.com/icons/6157757/accident_bang_crash_lorry_truck_icon" TargetMode="External"/><Relationship Id="rId9" Type="http://schemas.openxmlformats.org/officeDocument/2006/relationships/image" Target="../media/image34.png"/><Relationship Id="rId14" Type="http://schemas.openxmlformats.org/officeDocument/2006/relationships/image" Target="../media/image7.png"/><Relationship Id="rId22" Type="http://schemas.microsoft.com/office/2007/relationships/hdphoto" Target="../media/hdphoto4.wdp"/><Relationship Id="rId27" Type="http://schemas.openxmlformats.org/officeDocument/2006/relationships/image" Target="../media/image126.svg"/><Relationship Id="rId30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9.svg"/><Relationship Id="rId18" Type="http://schemas.openxmlformats.org/officeDocument/2006/relationships/image" Target="../media/image41.png"/><Relationship Id="rId26" Type="http://schemas.openxmlformats.org/officeDocument/2006/relationships/image" Target="../media/image55.svg"/><Relationship Id="rId3" Type="http://schemas.microsoft.com/office/2007/relationships/hdphoto" Target="../media/hdphoto3.wdp"/><Relationship Id="rId21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40.png"/><Relationship Id="rId17" Type="http://schemas.openxmlformats.org/officeDocument/2006/relationships/image" Target="../media/image11.emf"/><Relationship Id="rId25" Type="http://schemas.openxmlformats.org/officeDocument/2006/relationships/image" Target="../media/image4.png"/><Relationship Id="rId2" Type="http://schemas.openxmlformats.org/officeDocument/2006/relationships/image" Target="../media/image9.png"/><Relationship Id="rId16" Type="http://schemas.openxmlformats.org/officeDocument/2006/relationships/image" Target="../media/image10.png"/><Relationship Id="rId20" Type="http://schemas.openxmlformats.org/officeDocument/2006/relationships/image" Target="../media/image43.jpe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126.svg"/><Relationship Id="rId24" Type="http://schemas.openxmlformats.org/officeDocument/2006/relationships/image" Target="../media/image53.svg"/><Relationship Id="rId32" Type="http://schemas.openxmlformats.org/officeDocument/2006/relationships/image" Target="../media/image166.svg"/><Relationship Id="rId5" Type="http://schemas.microsoft.com/office/2007/relationships/hdphoto" Target="../media/hdphoto4.wdp"/><Relationship Id="rId15" Type="http://schemas.microsoft.com/office/2007/relationships/hdphoto" Target="../media/hdphoto2.wdp"/><Relationship Id="rId23" Type="http://schemas.openxmlformats.org/officeDocument/2006/relationships/image" Target="../media/image3.png"/><Relationship Id="rId28" Type="http://schemas.openxmlformats.org/officeDocument/2006/relationships/image" Target="../media/image145.svg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31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125.svg"/><Relationship Id="rId14" Type="http://schemas.openxmlformats.org/officeDocument/2006/relationships/image" Target="../media/image8.png"/><Relationship Id="rId22" Type="http://schemas.openxmlformats.org/officeDocument/2006/relationships/image" Target="../media/image51.svg"/><Relationship Id="rId27" Type="http://schemas.openxmlformats.org/officeDocument/2006/relationships/image" Target="../media/image17.png"/><Relationship Id="rId30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18" Type="http://schemas.openxmlformats.org/officeDocument/2006/relationships/image" Target="../media/image57.png"/><Relationship Id="rId3" Type="http://schemas.microsoft.com/office/2007/relationships/hdphoto" Target="../media/hdphoto1.wdp"/><Relationship Id="rId21" Type="http://schemas.openxmlformats.org/officeDocument/2006/relationships/image" Target="../media/image59.png"/><Relationship Id="rId7" Type="http://schemas.openxmlformats.org/officeDocument/2006/relationships/image" Target="../media/image42.png"/><Relationship Id="rId12" Type="http://schemas.openxmlformats.org/officeDocument/2006/relationships/image" Target="../media/image52.png"/><Relationship Id="rId17" Type="http://schemas.openxmlformats.org/officeDocument/2006/relationships/image" Target="../media/image56.png"/><Relationship Id="rId2" Type="http://schemas.openxmlformats.org/officeDocument/2006/relationships/image" Target="../media/image46.png"/><Relationship Id="rId16" Type="http://schemas.openxmlformats.org/officeDocument/2006/relationships/image" Target="../media/image172.svg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hyperlink" Target="https://pixabay.com/en/airport-signs-symbols-plane-39335/" TargetMode="External"/><Relationship Id="rId24" Type="http://schemas.openxmlformats.org/officeDocument/2006/relationships/image" Target="../media/image61.png"/><Relationship Id="rId5" Type="http://schemas.microsoft.com/office/2007/relationships/hdphoto" Target="../media/hdphoto5.wdp"/><Relationship Id="rId15" Type="http://schemas.openxmlformats.org/officeDocument/2006/relationships/image" Target="../media/image55.png"/><Relationship Id="rId23" Type="http://schemas.openxmlformats.org/officeDocument/2006/relationships/image" Target="../media/image60.png"/><Relationship Id="rId10" Type="http://schemas.openxmlformats.org/officeDocument/2006/relationships/image" Target="../media/image51.png"/><Relationship Id="rId19" Type="http://schemas.openxmlformats.org/officeDocument/2006/relationships/image" Target="../media/image58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Relationship Id="rId22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jpg"/><Relationship Id="rId4" Type="http://schemas.openxmlformats.org/officeDocument/2006/relationships/image" Target="../media/image64.png"/><Relationship Id="rId9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37F8652E-D0F4-4EB9-B915-623549D2E3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01" b="34528"/>
          <a:stretch/>
        </p:blipFill>
        <p:spPr>
          <a:xfrm>
            <a:off x="247780" y="1996524"/>
            <a:ext cx="11679791" cy="265706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72724BE4-C9E0-48AE-9EDB-7512C4AA4B93}"/>
              </a:ext>
            </a:extLst>
          </p:cNvPr>
          <p:cNvSpPr/>
          <p:nvPr/>
        </p:nvSpPr>
        <p:spPr>
          <a:xfrm>
            <a:off x="8913252" y="1395459"/>
            <a:ext cx="173375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agencies and over 100 responders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actively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participated in this operation.</a:t>
            </a:r>
          </a:p>
        </p:txBody>
      </p:sp>
      <p:pic>
        <p:nvPicPr>
          <p:cNvPr id="12" name="Graphic 11" descr="Construction worker">
            <a:extLst>
              <a:ext uri="{FF2B5EF4-FFF2-40B4-BE49-F238E27FC236}">
                <a16:creationId xmlns:a16="http://schemas.microsoft.com/office/drawing/2014/main" id="{0A504552-DBF2-45FD-A6B4-573EBDA8E3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25788" y="1478585"/>
            <a:ext cx="449300" cy="449300"/>
          </a:xfrm>
          <a:prstGeom prst="rect">
            <a:avLst/>
          </a:prstGeom>
        </p:spPr>
      </p:pic>
      <p:pic>
        <p:nvPicPr>
          <p:cNvPr id="15" name="Graphic 14" descr="Pilot">
            <a:extLst>
              <a:ext uri="{FF2B5EF4-FFF2-40B4-BE49-F238E27FC236}">
                <a16:creationId xmlns:a16="http://schemas.microsoft.com/office/drawing/2014/main" id="{84871418-3DBF-4AD4-8B38-FE197EA505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491708" y="1478585"/>
            <a:ext cx="449300" cy="449300"/>
          </a:xfrm>
          <a:prstGeom prst="rect">
            <a:avLst/>
          </a:prstGeom>
        </p:spPr>
      </p:pic>
      <p:pic>
        <p:nvPicPr>
          <p:cNvPr id="17" name="Graphic 16" descr="Firefighter">
            <a:extLst>
              <a:ext uri="{FF2B5EF4-FFF2-40B4-BE49-F238E27FC236}">
                <a16:creationId xmlns:a16="http://schemas.microsoft.com/office/drawing/2014/main" id="{99C89070-2C12-43BD-9995-ECF017B6AB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067749" y="1478585"/>
            <a:ext cx="449300" cy="449300"/>
          </a:xfrm>
          <a:prstGeom prst="rect">
            <a:avLst/>
          </a:prstGeom>
        </p:spPr>
      </p:pic>
      <p:pic>
        <p:nvPicPr>
          <p:cNvPr id="20" name="Picture 1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42BEC91-8235-4D1B-82E4-C13BB25243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4494460" y="1499470"/>
            <a:ext cx="1121803" cy="40753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7A5F2623-83E1-4F9A-925B-B6D81122FCEB}"/>
              </a:ext>
            </a:extLst>
          </p:cNvPr>
          <p:cNvSpPr/>
          <p:nvPr/>
        </p:nvSpPr>
        <p:spPr>
          <a:xfrm>
            <a:off x="2876401" y="1410848"/>
            <a:ext cx="1631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tractor trailer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hit two utility vehicles on the Woodrow Wilson Bridge.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CBECE59-310B-4008-82C1-0D4CE6D9C6F4}"/>
              </a:ext>
            </a:extLst>
          </p:cNvPr>
          <p:cNvGrpSpPr/>
          <p:nvPr/>
        </p:nvGrpSpPr>
        <p:grpSpPr>
          <a:xfrm>
            <a:off x="8092288" y="1509993"/>
            <a:ext cx="158298" cy="373893"/>
            <a:chOff x="3274423" y="972286"/>
            <a:chExt cx="339630" cy="80219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6AAECF9-896F-467B-891E-50FA719D5DE9}"/>
                </a:ext>
              </a:extLst>
            </p:cNvPr>
            <p:cNvSpPr/>
            <p:nvPr/>
          </p:nvSpPr>
          <p:spPr>
            <a:xfrm>
              <a:off x="3274423" y="975360"/>
              <a:ext cx="339630" cy="7960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94D4907-F13D-4C5D-93A5-72C2F009C6C1}"/>
                </a:ext>
              </a:extLst>
            </p:cNvPr>
            <p:cNvCxnSpPr>
              <a:stCxn id="23" idx="0"/>
              <a:endCxn id="23" idx="2"/>
            </p:cNvCxnSpPr>
            <p:nvPr/>
          </p:nvCxnSpPr>
          <p:spPr>
            <a:xfrm>
              <a:off x="3444238" y="975360"/>
              <a:ext cx="0" cy="796045"/>
            </a:xfrm>
            <a:prstGeom prst="line">
              <a:avLst/>
            </a:prstGeom>
            <a:ln w="19050" cmpd="dbl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13717E0-3010-481C-AED8-DAA84268E2E0}"/>
                </a:ext>
              </a:extLst>
            </p:cNvPr>
            <p:cNvCxnSpPr>
              <a:cxnSpLocks/>
            </p:cNvCxnSpPr>
            <p:nvPr/>
          </p:nvCxnSpPr>
          <p:spPr>
            <a:xfrm>
              <a:off x="3349782" y="977774"/>
              <a:ext cx="6036" cy="796705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A037B9-9ABD-4719-BD45-5871B9893717}"/>
                </a:ext>
              </a:extLst>
            </p:cNvPr>
            <p:cNvCxnSpPr>
              <a:cxnSpLocks/>
            </p:cNvCxnSpPr>
            <p:nvPr/>
          </p:nvCxnSpPr>
          <p:spPr>
            <a:xfrm>
              <a:off x="3532659" y="972286"/>
              <a:ext cx="6036" cy="796705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80806459-E742-4BE9-B0FC-AE6C2D280EC1}"/>
              </a:ext>
            </a:extLst>
          </p:cNvPr>
          <p:cNvSpPr/>
          <p:nvPr/>
        </p:nvSpPr>
        <p:spPr>
          <a:xfrm>
            <a:off x="6309981" y="1395459"/>
            <a:ext cx="170389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I-95/I-495 NB Outer Loop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bridge was closed for 10 hr. 20 min.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816AF7B-DBAD-4B15-9542-915F0DE173C0}"/>
              </a:ext>
            </a:extLst>
          </p:cNvPr>
          <p:cNvCxnSpPr>
            <a:cxnSpLocks/>
          </p:cNvCxnSpPr>
          <p:nvPr/>
        </p:nvCxnSpPr>
        <p:spPr>
          <a:xfrm>
            <a:off x="8169131" y="1919025"/>
            <a:ext cx="0" cy="24719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2EF9120-69B0-40D0-8F15-2B7F6763D5E4}"/>
              </a:ext>
            </a:extLst>
          </p:cNvPr>
          <p:cNvSpPr/>
          <p:nvPr/>
        </p:nvSpPr>
        <p:spPr>
          <a:xfrm>
            <a:off x="165828" y="1410848"/>
            <a:ext cx="18666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incident occurred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about 10:45 AM, with traffic back to normal about 10:31 PM.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3E5D569-E890-43D2-8EAD-9AD79E1B1B54}"/>
              </a:ext>
            </a:extLst>
          </p:cNvPr>
          <p:cNvGrpSpPr/>
          <p:nvPr/>
        </p:nvGrpSpPr>
        <p:grpSpPr>
          <a:xfrm>
            <a:off x="1973547" y="1426239"/>
            <a:ext cx="490290" cy="490290"/>
            <a:chOff x="3677821" y="1195917"/>
            <a:chExt cx="604550" cy="604550"/>
          </a:xfrm>
        </p:grpSpPr>
        <p:pic>
          <p:nvPicPr>
            <p:cNvPr id="47" name="Graphic 46" descr="Clock">
              <a:extLst>
                <a:ext uri="{FF2B5EF4-FFF2-40B4-BE49-F238E27FC236}">
                  <a16:creationId xmlns:a16="http://schemas.microsoft.com/office/drawing/2014/main" id="{ED82C8F6-3879-45D6-A9EB-DA9BAE7E1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3677821" y="1195917"/>
              <a:ext cx="604550" cy="604550"/>
            </a:xfrm>
            <a:prstGeom prst="rect">
              <a:avLst/>
            </a:prstGeom>
          </p:spPr>
        </p:pic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05B35DD-1846-45DF-8394-F1F4D1ED1C67}"/>
                </a:ext>
              </a:extLst>
            </p:cNvPr>
            <p:cNvSpPr/>
            <p:nvPr/>
          </p:nvSpPr>
          <p:spPr>
            <a:xfrm>
              <a:off x="3826200" y="1357992"/>
              <a:ext cx="281075" cy="2810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9CC-5BF5-4440-95DA-CC43975A6141}"/>
                </a:ext>
              </a:extLst>
            </p:cNvPr>
            <p:cNvCxnSpPr>
              <a:cxnSpLocks/>
            </p:cNvCxnSpPr>
            <p:nvPr/>
          </p:nvCxnSpPr>
          <p:spPr>
            <a:xfrm>
              <a:off x="3916194" y="1399082"/>
              <a:ext cx="63902" cy="991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8A882EB-7AD9-4D47-8C08-BF8343DEF0C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106" y="1498192"/>
              <a:ext cx="13599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8449C3A-16B2-41F5-865E-2E8984922BCD}"/>
                </a:ext>
              </a:extLst>
            </p:cNvPr>
            <p:cNvSpPr/>
            <p:nvPr/>
          </p:nvSpPr>
          <p:spPr>
            <a:xfrm>
              <a:off x="3957237" y="147533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835D0452-6AEB-41B3-9971-E06909B6D861}"/>
              </a:ext>
            </a:extLst>
          </p:cNvPr>
          <p:cNvCxnSpPr>
            <a:cxnSpLocks/>
          </p:cNvCxnSpPr>
          <p:nvPr/>
        </p:nvCxnSpPr>
        <p:spPr>
          <a:xfrm>
            <a:off x="2220511" y="1919025"/>
            <a:ext cx="0" cy="86002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5F041E8-2112-4E60-BD84-6AD018F86D38}"/>
              </a:ext>
            </a:extLst>
          </p:cNvPr>
          <p:cNvCxnSpPr>
            <a:cxnSpLocks/>
          </p:cNvCxnSpPr>
          <p:nvPr/>
        </p:nvCxnSpPr>
        <p:spPr>
          <a:xfrm>
            <a:off x="5101074" y="1919025"/>
            <a:ext cx="0" cy="45444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47427-A657-4F64-8C6D-EBC3D7662705}"/>
              </a:ext>
            </a:extLst>
          </p:cNvPr>
          <p:cNvGrpSpPr/>
          <p:nvPr/>
        </p:nvGrpSpPr>
        <p:grpSpPr>
          <a:xfrm>
            <a:off x="2382415" y="188609"/>
            <a:ext cx="7855132" cy="815699"/>
            <a:chOff x="2627388" y="89573"/>
            <a:chExt cx="7855132" cy="815699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D2571FF-FAFD-4536-998F-051A942F60DD}"/>
                </a:ext>
              </a:extLst>
            </p:cNvPr>
            <p:cNvSpPr txBox="1"/>
            <p:nvPr/>
          </p:nvSpPr>
          <p:spPr>
            <a:xfrm>
              <a:off x="2627388" y="89573"/>
              <a:ext cx="78551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Incident Summary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Vehicle Collision &amp; Fire on the Woodrow Wilson Bridge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9F2CA18-3FB7-4FF7-A668-1BB47C4CA474}"/>
                </a:ext>
              </a:extLst>
            </p:cNvPr>
            <p:cNvSpPr txBox="1"/>
            <p:nvPr/>
          </p:nvSpPr>
          <p:spPr>
            <a:xfrm>
              <a:off x="2888644" y="382052"/>
              <a:ext cx="7486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Occurred on the I-95/495 NB Outer Loop in Prince Georges County, MD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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Wednesday, June 20, 2018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921227A-ED47-434D-8231-71671F840E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" y="-88849"/>
            <a:ext cx="1866683" cy="105325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82CC525-B351-46A6-86CB-E8C47DE50643}"/>
              </a:ext>
            </a:extLst>
          </p:cNvPr>
          <p:cNvSpPr/>
          <p:nvPr/>
        </p:nvSpPr>
        <p:spPr>
          <a:xfrm>
            <a:off x="10818449" y="3418563"/>
            <a:ext cx="145018" cy="1450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F4AA8E4-8FEB-49E3-81CD-B7EE72D7A757}"/>
              </a:ext>
            </a:extLst>
          </p:cNvPr>
          <p:cNvCxnSpPr>
            <a:cxnSpLocks/>
          </p:cNvCxnSpPr>
          <p:nvPr/>
        </p:nvCxnSpPr>
        <p:spPr>
          <a:xfrm flipH="1">
            <a:off x="11287953" y="1919025"/>
            <a:ext cx="4446" cy="141442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914BAB2-313C-4D62-8AF4-971FAA6C5F15}"/>
              </a:ext>
            </a:extLst>
          </p:cNvPr>
          <p:cNvCxnSpPr>
            <a:cxnSpLocks/>
          </p:cNvCxnSpPr>
          <p:nvPr/>
        </p:nvCxnSpPr>
        <p:spPr>
          <a:xfrm>
            <a:off x="247781" y="4733589"/>
            <a:ext cx="11687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A9CDD19E-FE84-4A6C-B6DD-15CAD4E6288B}"/>
              </a:ext>
            </a:extLst>
          </p:cNvPr>
          <p:cNvSpPr/>
          <p:nvPr/>
        </p:nvSpPr>
        <p:spPr>
          <a:xfrm>
            <a:off x="10080066" y="4828021"/>
            <a:ext cx="1854955" cy="1210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6" name="Picture 95" descr="A truck is parked on the side of a road&#10;&#10;Description automatically generated">
            <a:extLst>
              <a:ext uri="{FF2B5EF4-FFF2-40B4-BE49-F238E27FC236}">
                <a16:creationId xmlns:a16="http://schemas.microsoft.com/office/drawing/2014/main" id="{073511B0-7259-4A0B-A895-113C1003C86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27" t="2196" r="13465" b="5462"/>
          <a:stretch/>
        </p:blipFill>
        <p:spPr>
          <a:xfrm>
            <a:off x="4281732" y="4828021"/>
            <a:ext cx="1174931" cy="1225339"/>
          </a:xfrm>
          <a:prstGeom prst="rect">
            <a:avLst/>
          </a:prstGeom>
        </p:spPr>
      </p:pic>
      <p:pic>
        <p:nvPicPr>
          <p:cNvPr id="97" name="Picture 96" descr="A large long train on a steel track&#10;&#10;Description automatically generated">
            <a:extLst>
              <a:ext uri="{FF2B5EF4-FFF2-40B4-BE49-F238E27FC236}">
                <a16:creationId xmlns:a16="http://schemas.microsoft.com/office/drawing/2014/main" id="{38F891B4-C1A8-403C-AC25-18CF92E8A70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8" r="28055"/>
          <a:stretch/>
        </p:blipFill>
        <p:spPr>
          <a:xfrm>
            <a:off x="2929980" y="4828021"/>
            <a:ext cx="1174931" cy="12281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8" name="Picture 97" descr="A train on a track with smoke coming out of it&#10;&#10;Description automatically generated">
            <a:extLst>
              <a:ext uri="{FF2B5EF4-FFF2-40B4-BE49-F238E27FC236}">
                <a16:creationId xmlns:a16="http://schemas.microsoft.com/office/drawing/2014/main" id="{67586E96-A50B-451D-8117-B342E726841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8" t="14814" r="19722" b="34684"/>
          <a:stretch/>
        </p:blipFill>
        <p:spPr>
          <a:xfrm>
            <a:off x="247781" y="4828021"/>
            <a:ext cx="1175366" cy="12281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E930310F-5342-4CDB-A188-41C73C12396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7365" t="45328" r="18981" b="8615"/>
          <a:stretch/>
        </p:blipFill>
        <p:spPr>
          <a:xfrm>
            <a:off x="1588418" y="4828021"/>
            <a:ext cx="1175978" cy="12281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1" name="Picture 12">
            <a:extLst>
              <a:ext uri="{FF2B5EF4-FFF2-40B4-BE49-F238E27FC236}">
                <a16:creationId xmlns:a16="http://schemas.microsoft.com/office/drawing/2014/main" id="{E9976E95-144C-4945-99BD-E13845F50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55" y="5663349"/>
            <a:ext cx="273830" cy="27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54A55485-DF91-4C19-BC03-55B17854059D}"/>
              </a:ext>
            </a:extLst>
          </p:cNvPr>
          <p:cNvSpPr/>
          <p:nvPr/>
        </p:nvSpPr>
        <p:spPr>
          <a:xfrm>
            <a:off x="1488585" y="6088148"/>
            <a:ext cx="148499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work crew trapped below the bridge had to be rescued.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684D032-A096-4C3B-ACC9-3C3A4AC94708}"/>
              </a:ext>
            </a:extLst>
          </p:cNvPr>
          <p:cNvSpPr/>
          <p:nvPr/>
        </p:nvSpPr>
        <p:spPr>
          <a:xfrm>
            <a:off x="2867154" y="6088148"/>
            <a:ext cx="144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were 12mi backups NB into VA, and 4mi backups SB into MD.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FD29FE8-3F03-4832-B34E-51E182B5687B}"/>
              </a:ext>
            </a:extLst>
          </p:cNvPr>
          <p:cNvSpPr/>
          <p:nvPr/>
        </p:nvSpPr>
        <p:spPr>
          <a:xfrm>
            <a:off x="4218906" y="6088148"/>
            <a:ext cx="166183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Injuries included: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fatality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hospitalized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treated &amp; released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A19C3C4-7634-43B7-8809-8775BE4C3B6B}"/>
              </a:ext>
            </a:extLst>
          </p:cNvPr>
          <p:cNvSpPr/>
          <p:nvPr/>
        </p:nvSpPr>
        <p:spPr>
          <a:xfrm>
            <a:off x="10080066" y="6088148"/>
            <a:ext cx="18549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in delay cost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 region on the day of the accident vs normal June Wednesdays.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AFEAE11-198E-49F5-B489-751F54EE08BC}"/>
              </a:ext>
            </a:extLst>
          </p:cNvPr>
          <p:cNvSpPr/>
          <p:nvPr/>
        </p:nvSpPr>
        <p:spPr>
          <a:xfrm>
            <a:off x="9988833" y="4855997"/>
            <a:ext cx="2034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$1.79M - $2.22M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(232% - 338%)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EACB532-6D5A-4D75-B12F-ADF43FE65FE0}"/>
              </a:ext>
            </a:extLst>
          </p:cNvPr>
          <p:cNvSpPr/>
          <p:nvPr/>
        </p:nvSpPr>
        <p:spPr>
          <a:xfrm>
            <a:off x="8023337" y="4828021"/>
            <a:ext cx="1854955" cy="1225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17679B4-CDB9-4F97-A74D-408A328D596D}"/>
              </a:ext>
            </a:extLst>
          </p:cNvPr>
          <p:cNvSpPr/>
          <p:nvPr/>
        </p:nvSpPr>
        <p:spPr>
          <a:xfrm>
            <a:off x="8023337" y="6088148"/>
            <a:ext cx="18445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in vehicle-hours of delay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 region on the day of the accident vs normal June Wednesdays.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E46E154-0B9D-4BDC-AE3C-3941368D267E}"/>
              </a:ext>
            </a:extLst>
          </p:cNvPr>
          <p:cNvSpPr/>
          <p:nvPr/>
        </p:nvSpPr>
        <p:spPr>
          <a:xfrm>
            <a:off x="7932104" y="4931794"/>
            <a:ext cx="2034322" cy="595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59K – 74K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(232% - 338%)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64766E6E-5ED6-4038-B473-312F7079B63D}"/>
              </a:ext>
            </a:extLst>
          </p:cNvPr>
          <p:cNvSpPr/>
          <p:nvPr/>
        </p:nvSpPr>
        <p:spPr>
          <a:xfrm>
            <a:off x="5995597" y="4828021"/>
            <a:ext cx="1825850" cy="12131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719CFC46-B731-4186-A098-FA472505C777}"/>
              </a:ext>
            </a:extLst>
          </p:cNvPr>
          <p:cNvSpPr/>
          <p:nvPr/>
        </p:nvSpPr>
        <p:spPr>
          <a:xfrm>
            <a:off x="5922009" y="6088148"/>
            <a:ext cx="18994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in travel time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alternate routes for the day of the accident vs typical free-flow conditions.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6D6B69F-6649-408B-A9ED-95473D383B49}"/>
              </a:ext>
            </a:extLst>
          </p:cNvPr>
          <p:cNvSpPr/>
          <p:nvPr/>
        </p:nvSpPr>
        <p:spPr>
          <a:xfrm>
            <a:off x="5875258" y="4854937"/>
            <a:ext cx="2034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8x</a:t>
            </a:r>
          </a:p>
        </p:txBody>
      </p:sp>
      <p:pic>
        <p:nvPicPr>
          <p:cNvPr id="117" name="Picture 1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492FBC-1A3A-471D-90B8-A11B3087A3F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82" y="5372770"/>
            <a:ext cx="518880" cy="518881"/>
          </a:xfrm>
          <a:prstGeom prst="rect">
            <a:avLst/>
          </a:prstGeom>
        </p:spPr>
      </p:pic>
      <p:pic>
        <p:nvPicPr>
          <p:cNvPr id="118" name="Graphic 117" descr="Money">
            <a:extLst>
              <a:ext uri="{FF2B5EF4-FFF2-40B4-BE49-F238E27FC236}">
                <a16:creationId xmlns:a16="http://schemas.microsoft.com/office/drawing/2014/main" id="{E867DBF3-56E4-4CA1-B608-A201D4F22C3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0698606" y="5402010"/>
            <a:ext cx="636970" cy="636970"/>
          </a:xfrm>
          <a:prstGeom prst="rect">
            <a:avLst/>
          </a:prstGeom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EAA3BD2-09BB-42C8-A9EB-CC3F37F5FBC4}"/>
              </a:ext>
            </a:extLst>
          </p:cNvPr>
          <p:cNvGrpSpPr/>
          <p:nvPr/>
        </p:nvGrpSpPr>
        <p:grpSpPr>
          <a:xfrm>
            <a:off x="8561099" y="5468653"/>
            <a:ext cx="779431" cy="663222"/>
            <a:chOff x="5575889" y="5205699"/>
            <a:chExt cx="1074620" cy="914400"/>
          </a:xfrm>
        </p:grpSpPr>
        <p:pic>
          <p:nvPicPr>
            <p:cNvPr id="120" name="Graphic 119" descr="Car">
              <a:extLst>
                <a:ext uri="{FF2B5EF4-FFF2-40B4-BE49-F238E27FC236}">
                  <a16:creationId xmlns:a16="http://schemas.microsoft.com/office/drawing/2014/main" id="{53D4F4F7-8E74-4D95-9D1E-E85673C06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5575889" y="5205699"/>
              <a:ext cx="914400" cy="914400"/>
            </a:xfrm>
            <a:prstGeom prst="rect">
              <a:avLst/>
            </a:prstGeom>
          </p:spPr>
        </p:pic>
        <p:pic>
          <p:nvPicPr>
            <p:cNvPr id="121" name="Graphic 120" descr="Clock">
              <a:extLst>
                <a:ext uri="{FF2B5EF4-FFF2-40B4-BE49-F238E27FC236}">
                  <a16:creationId xmlns:a16="http://schemas.microsoft.com/office/drawing/2014/main" id="{C511C856-16CF-4937-926B-8F86E00C3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6295553" y="5280702"/>
              <a:ext cx="354956" cy="354956"/>
            </a:xfrm>
            <a:prstGeom prst="rect">
              <a:avLst/>
            </a:prstGeom>
          </p:spPr>
        </p:pic>
      </p:grpSp>
      <p:pic>
        <p:nvPicPr>
          <p:cNvPr id="122" name="Graphic 121" descr="Line arrow Straight">
            <a:extLst>
              <a:ext uri="{FF2B5EF4-FFF2-40B4-BE49-F238E27FC236}">
                <a16:creationId xmlns:a16="http://schemas.microsoft.com/office/drawing/2014/main" id="{6C15CF84-44D2-4BBE-B21E-6E80B5957525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 r="64096"/>
          <a:stretch/>
        </p:blipFill>
        <p:spPr>
          <a:xfrm rot="5400000">
            <a:off x="9411848" y="5405731"/>
            <a:ext cx="291011" cy="621132"/>
          </a:xfrm>
          <a:prstGeom prst="rect">
            <a:avLst/>
          </a:prstGeom>
        </p:spPr>
      </p:pic>
      <p:pic>
        <p:nvPicPr>
          <p:cNvPr id="123" name="Graphic 122" descr="Line arrow Straight">
            <a:extLst>
              <a:ext uri="{FF2B5EF4-FFF2-40B4-BE49-F238E27FC236}">
                <a16:creationId xmlns:a16="http://schemas.microsoft.com/office/drawing/2014/main" id="{BA492C05-EA94-41A1-9E2F-A53B0100349B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 r="64096"/>
          <a:stretch/>
        </p:blipFill>
        <p:spPr>
          <a:xfrm rot="5400000">
            <a:off x="11425504" y="5405731"/>
            <a:ext cx="291011" cy="621132"/>
          </a:xfrm>
          <a:prstGeom prst="rect">
            <a:avLst/>
          </a:prstGeom>
        </p:spPr>
      </p:pic>
      <p:pic>
        <p:nvPicPr>
          <p:cNvPr id="124" name="Graphic 123" descr="Line arrow Straight">
            <a:extLst>
              <a:ext uri="{FF2B5EF4-FFF2-40B4-BE49-F238E27FC236}">
                <a16:creationId xmlns:a16="http://schemas.microsoft.com/office/drawing/2014/main" id="{3A2074B1-40B9-4626-9DBC-9CAF8711B65F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 r="64096"/>
          <a:stretch/>
        </p:blipFill>
        <p:spPr>
          <a:xfrm rot="5400000">
            <a:off x="7244625" y="5405732"/>
            <a:ext cx="291011" cy="621132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35F4E31C-2CBA-41DF-936A-142F07F994F7}"/>
              </a:ext>
            </a:extLst>
          </p:cNvPr>
          <p:cNvSpPr/>
          <p:nvPr/>
        </p:nvSpPr>
        <p:spPr>
          <a:xfrm>
            <a:off x="169320" y="6088148"/>
            <a:ext cx="13162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of  the utility vehicles caught fire from a fuel leak.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4954A820-C547-402C-A9CA-C2EE040CB4F8}"/>
              </a:ext>
            </a:extLst>
          </p:cNvPr>
          <p:cNvCxnSpPr>
            <a:cxnSpLocks/>
          </p:cNvCxnSpPr>
          <p:nvPr/>
        </p:nvCxnSpPr>
        <p:spPr>
          <a:xfrm>
            <a:off x="5712823" y="4846228"/>
            <a:ext cx="0" cy="18333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82AA21-6108-4D27-82F9-1AD4B7F3BF86}"/>
              </a:ext>
            </a:extLst>
          </p:cNvPr>
          <p:cNvGrpSpPr/>
          <p:nvPr/>
        </p:nvGrpSpPr>
        <p:grpSpPr>
          <a:xfrm>
            <a:off x="10834250" y="47235"/>
            <a:ext cx="1303419" cy="1389787"/>
            <a:chOff x="10818449" y="47235"/>
            <a:chExt cx="1303419" cy="138978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E69B78-C2C3-4D6B-8185-34C448A1B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0818449" y="88798"/>
              <a:ext cx="1303419" cy="134822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1CB32C7-9DA0-42F9-B4D6-C182EBDA7B83}"/>
                </a:ext>
              </a:extLst>
            </p:cNvPr>
            <p:cNvSpPr/>
            <p:nvPr/>
          </p:nvSpPr>
          <p:spPr>
            <a:xfrm>
              <a:off x="10818449" y="47235"/>
              <a:ext cx="1303419" cy="1724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Incident Location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568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>
            <a:extLst>
              <a:ext uri="{FF2B5EF4-FFF2-40B4-BE49-F238E27FC236}">
                <a16:creationId xmlns:a16="http://schemas.microsoft.com/office/drawing/2014/main" id="{4C2646BE-B109-438C-9FD2-106A9B1C5952}"/>
              </a:ext>
            </a:extLst>
          </p:cNvPr>
          <p:cNvSpPr/>
          <p:nvPr/>
        </p:nvSpPr>
        <p:spPr>
          <a:xfrm>
            <a:off x="1839791" y="0"/>
            <a:ext cx="10352208" cy="819219"/>
          </a:xfrm>
          <a:prstGeom prst="rect">
            <a:avLst/>
          </a:prstGeom>
          <a:solidFill>
            <a:srgbClr val="0E6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47427-A657-4F64-8C6D-EBC3D7662705}"/>
              </a:ext>
            </a:extLst>
          </p:cNvPr>
          <p:cNvGrpSpPr/>
          <p:nvPr/>
        </p:nvGrpSpPr>
        <p:grpSpPr>
          <a:xfrm>
            <a:off x="5664302" y="102932"/>
            <a:ext cx="5956472" cy="613354"/>
            <a:chOff x="4139728" y="137585"/>
            <a:chExt cx="6006438" cy="613354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D2571FF-FAFD-4536-998F-051A942F60DD}"/>
                </a:ext>
              </a:extLst>
            </p:cNvPr>
            <p:cNvSpPr txBox="1"/>
            <p:nvPr/>
          </p:nvSpPr>
          <p:spPr>
            <a:xfrm>
              <a:off x="4139728" y="137585"/>
              <a:ext cx="60064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Vehicle Collision &amp; Fire on the Woodrow Wilson Bridge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9F2CA18-3FB7-4FF7-A668-1BB47C4CA474}"/>
                </a:ext>
              </a:extLst>
            </p:cNvPr>
            <p:cNvSpPr txBox="1"/>
            <p:nvPr/>
          </p:nvSpPr>
          <p:spPr>
            <a:xfrm>
              <a:off x="4359115" y="473940"/>
              <a:ext cx="55676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I-95/495 NB Outer Loop in Prince Georges County, MD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 Wednesday, June 20, 2018  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B0D6D96-353F-495F-87D6-29F63CFE5845}"/>
              </a:ext>
            </a:extLst>
          </p:cNvPr>
          <p:cNvSpPr/>
          <p:nvPr/>
        </p:nvSpPr>
        <p:spPr>
          <a:xfrm>
            <a:off x="2240091" y="117222"/>
            <a:ext cx="2926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Impact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D88A7420-F270-4881-A86B-E760829F6568}"/>
              </a:ext>
            </a:extLst>
          </p:cNvPr>
          <p:cNvCxnSpPr/>
          <p:nvPr/>
        </p:nvCxnSpPr>
        <p:spPr>
          <a:xfrm>
            <a:off x="5572707" y="135097"/>
            <a:ext cx="0" cy="5427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9AC793-086C-4C91-A2F8-ABDB5A8B7110}"/>
              </a:ext>
            </a:extLst>
          </p:cNvPr>
          <p:cNvSpPr/>
          <p:nvPr/>
        </p:nvSpPr>
        <p:spPr>
          <a:xfrm>
            <a:off x="6415769" y="4401551"/>
            <a:ext cx="5717388" cy="3308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National Capital Region 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|</a:t>
            </a: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 WWB Event Extended Impacts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(8:00 PM EST)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0FB6C49-641A-4D67-8FEE-2564A131F552}"/>
              </a:ext>
            </a:extLst>
          </p:cNvPr>
          <p:cNvSpPr/>
          <p:nvPr/>
        </p:nvSpPr>
        <p:spPr>
          <a:xfrm>
            <a:off x="4908092" y="4968969"/>
            <a:ext cx="1444998" cy="1677382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</p:spPr>
        <p:txBody>
          <a:bodyPr wrap="square" bIns="9144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Two previous Wednesdays show minimal traffic in the NCR at 8:00 PM, but on 6/20,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traffic impacts remained substantial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 almost 10 hr.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the accident.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F9281CD-7E2D-42D9-965C-26C532D7A41A}"/>
              </a:ext>
            </a:extLst>
          </p:cNvPr>
          <p:cNvGrpSpPr/>
          <p:nvPr/>
        </p:nvGrpSpPr>
        <p:grpSpPr>
          <a:xfrm>
            <a:off x="10288739" y="4836563"/>
            <a:ext cx="1844418" cy="1949721"/>
            <a:chOff x="5773560" y="7957244"/>
            <a:chExt cx="1844418" cy="1949721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B894C1AC-9102-4AE1-8B61-F880229B3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241" t="29433" r="943" b="26999"/>
            <a:stretch/>
          </p:blipFill>
          <p:spPr>
            <a:xfrm>
              <a:off x="5777596" y="7961581"/>
              <a:ext cx="1840382" cy="194538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4F19907-C31A-4123-8676-9042C440B9FA}"/>
                </a:ext>
              </a:extLst>
            </p:cNvPr>
            <p:cNvSpPr/>
            <p:nvPr/>
          </p:nvSpPr>
          <p:spPr>
            <a:xfrm>
              <a:off x="5773560" y="7957244"/>
              <a:ext cx="1844418" cy="222937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June 20, 2018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053E4C3-97A6-4A3D-AAB2-AF50FDDE9C10}"/>
                </a:ext>
              </a:extLst>
            </p:cNvPr>
            <p:cNvSpPr/>
            <p:nvPr/>
          </p:nvSpPr>
          <p:spPr>
            <a:xfrm>
              <a:off x="6040550" y="8552743"/>
              <a:ext cx="458697" cy="458697"/>
            </a:xfrm>
            <a:prstGeom prst="ellipse">
              <a:avLst/>
            </a:prstGeom>
            <a:solidFill>
              <a:srgbClr val="FFC000">
                <a:alpha val="20000"/>
              </a:srgbClr>
            </a:solidFill>
            <a:ln w="19050">
              <a:solidFill>
                <a:srgbClr val="B43D3A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7F8A6A0-F0FC-45AF-9D97-3DD7D99B3E3B}"/>
                </a:ext>
              </a:extLst>
            </p:cNvPr>
            <p:cNvSpPr/>
            <p:nvPr/>
          </p:nvSpPr>
          <p:spPr>
            <a:xfrm>
              <a:off x="6271427" y="8890268"/>
              <a:ext cx="742704" cy="779109"/>
            </a:xfrm>
            <a:prstGeom prst="ellipse">
              <a:avLst/>
            </a:prstGeom>
            <a:solidFill>
              <a:srgbClr val="FFC000">
                <a:alpha val="20000"/>
              </a:srgbClr>
            </a:solidFill>
            <a:ln w="19050">
              <a:solidFill>
                <a:srgbClr val="B43D3A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C332E51-C520-4FC5-A236-FDAD9FD03C6B}"/>
              </a:ext>
            </a:extLst>
          </p:cNvPr>
          <p:cNvGrpSpPr/>
          <p:nvPr/>
        </p:nvGrpSpPr>
        <p:grpSpPr>
          <a:xfrm>
            <a:off x="8345301" y="4844174"/>
            <a:ext cx="1858138" cy="1949722"/>
            <a:chOff x="3772543" y="7957244"/>
            <a:chExt cx="1858138" cy="1949722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34B1416A-F1C4-43D1-B0BB-690A28B023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165" t="29224" r="25833" b="26972"/>
            <a:stretch/>
          </p:blipFill>
          <p:spPr>
            <a:xfrm>
              <a:off x="3775926" y="7961581"/>
              <a:ext cx="1854755" cy="194538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159F081-988F-4A9C-A115-71CF515D4CC8}"/>
                </a:ext>
              </a:extLst>
            </p:cNvPr>
            <p:cNvSpPr/>
            <p:nvPr/>
          </p:nvSpPr>
          <p:spPr>
            <a:xfrm>
              <a:off x="3772543" y="7957244"/>
              <a:ext cx="1858138" cy="222937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June 13, 2018</a:t>
              </a: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F6D64E1-C794-41EC-ABE3-7EF7BD858760}"/>
                </a:ext>
              </a:extLst>
            </p:cNvPr>
            <p:cNvSpPr/>
            <p:nvPr/>
          </p:nvSpPr>
          <p:spPr>
            <a:xfrm>
              <a:off x="4024181" y="8551704"/>
              <a:ext cx="458697" cy="458697"/>
            </a:xfrm>
            <a:prstGeom prst="ellipse">
              <a:avLst/>
            </a:prstGeom>
            <a:solidFill>
              <a:srgbClr val="0070C0">
                <a:alpha val="10196"/>
              </a:srgbClr>
            </a:solidFill>
            <a:ln w="19050">
              <a:solidFill>
                <a:srgbClr val="0070C0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EFBA324-88F7-493F-9A7B-D540B21C1229}"/>
                </a:ext>
              </a:extLst>
            </p:cNvPr>
            <p:cNvSpPr/>
            <p:nvPr/>
          </p:nvSpPr>
          <p:spPr>
            <a:xfrm>
              <a:off x="4255058" y="8889229"/>
              <a:ext cx="742704" cy="779109"/>
            </a:xfrm>
            <a:prstGeom prst="ellipse">
              <a:avLst/>
            </a:prstGeom>
            <a:solidFill>
              <a:srgbClr val="0070C0">
                <a:alpha val="10196"/>
              </a:srgbClr>
            </a:solidFill>
            <a:ln w="19050">
              <a:solidFill>
                <a:srgbClr val="0070C0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E89A36E-CCDC-4BCA-BFCD-C1759855D862}"/>
              </a:ext>
            </a:extLst>
          </p:cNvPr>
          <p:cNvGrpSpPr/>
          <p:nvPr/>
        </p:nvGrpSpPr>
        <p:grpSpPr>
          <a:xfrm>
            <a:off x="6415769" y="4844175"/>
            <a:ext cx="1844232" cy="1949721"/>
            <a:chOff x="1784778" y="7957244"/>
            <a:chExt cx="1844232" cy="1949721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8A179833-3941-4DD0-A770-B17D374DD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84" t="28999" r="50797" b="26804"/>
            <a:stretch/>
          </p:blipFill>
          <p:spPr>
            <a:xfrm>
              <a:off x="1788436" y="7961581"/>
              <a:ext cx="1840574" cy="1945384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B977047-9C71-439B-8931-5422F0E223C3}"/>
                </a:ext>
              </a:extLst>
            </p:cNvPr>
            <p:cNvSpPr/>
            <p:nvPr/>
          </p:nvSpPr>
          <p:spPr>
            <a:xfrm>
              <a:off x="1784778" y="7957244"/>
              <a:ext cx="1844232" cy="222937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June 6, 2018</a:t>
              </a: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69280AD-BC9E-4DF2-83F7-2A48386997D1}"/>
                </a:ext>
              </a:extLst>
            </p:cNvPr>
            <p:cNvSpPr/>
            <p:nvPr/>
          </p:nvSpPr>
          <p:spPr>
            <a:xfrm>
              <a:off x="2027422" y="8549020"/>
              <a:ext cx="458697" cy="458697"/>
            </a:xfrm>
            <a:prstGeom prst="ellipse">
              <a:avLst/>
            </a:prstGeom>
            <a:solidFill>
              <a:srgbClr val="0070C0">
                <a:alpha val="10196"/>
              </a:srgbClr>
            </a:solidFill>
            <a:ln w="19050">
              <a:solidFill>
                <a:srgbClr val="0070C0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56DC2B8-613A-46B6-90CD-6E8B1CEB6BD1}"/>
                </a:ext>
              </a:extLst>
            </p:cNvPr>
            <p:cNvSpPr/>
            <p:nvPr/>
          </p:nvSpPr>
          <p:spPr>
            <a:xfrm>
              <a:off x="2256771" y="8886545"/>
              <a:ext cx="742704" cy="779109"/>
            </a:xfrm>
            <a:prstGeom prst="ellipse">
              <a:avLst/>
            </a:prstGeom>
            <a:solidFill>
              <a:srgbClr val="0070C0">
                <a:alpha val="10196"/>
              </a:srgbClr>
            </a:solidFill>
            <a:ln w="19050">
              <a:solidFill>
                <a:srgbClr val="0070C0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5586532-7B11-4E7F-85E0-D9758830C50E}"/>
              </a:ext>
            </a:extLst>
          </p:cNvPr>
          <p:cNvGrpSpPr/>
          <p:nvPr/>
        </p:nvGrpSpPr>
        <p:grpSpPr>
          <a:xfrm>
            <a:off x="2296257" y="4732864"/>
            <a:ext cx="1380876" cy="2047209"/>
            <a:chOff x="6486004" y="1503346"/>
            <a:chExt cx="1764808" cy="2616406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A9B9DC5-F508-4CFA-9AEF-A76203E03747}"/>
                </a:ext>
              </a:extLst>
            </p:cNvPr>
            <p:cNvSpPr txBox="1"/>
            <p:nvPr/>
          </p:nvSpPr>
          <p:spPr>
            <a:xfrm>
              <a:off x="6500954" y="1503346"/>
              <a:ext cx="1741029" cy="314679"/>
            </a:xfrm>
            <a:prstGeom prst="rect">
              <a:avLst/>
            </a:prstGeom>
            <a:solidFill>
              <a:srgbClr val="C00000"/>
            </a:solidFill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Wed., June 20</a:t>
              </a:r>
              <a:r>
                <a: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2018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8667D8F5-5E23-4E36-9C8E-19921EBA7C8B}"/>
                </a:ext>
              </a:extLst>
            </p:cNvPr>
            <p:cNvSpPr/>
            <p:nvPr/>
          </p:nvSpPr>
          <p:spPr>
            <a:xfrm>
              <a:off x="6503016" y="1538018"/>
              <a:ext cx="1730780" cy="2581734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BC41EF13-1EB1-4FE7-A780-810176F259B4}"/>
                </a:ext>
              </a:extLst>
            </p:cNvPr>
            <p:cNvSpPr txBox="1"/>
            <p:nvPr/>
          </p:nvSpPr>
          <p:spPr>
            <a:xfrm>
              <a:off x="6624878" y="1844123"/>
              <a:ext cx="1487056" cy="2753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 Cost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6EF5662-68A2-4B83-8BD2-011E979AB1B8}"/>
                </a:ext>
              </a:extLst>
            </p:cNvPr>
            <p:cNvSpPr txBox="1"/>
            <p:nvPr/>
          </p:nvSpPr>
          <p:spPr>
            <a:xfrm>
              <a:off x="6624878" y="2133389"/>
              <a:ext cx="1487056" cy="2360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$3,153,861</a:t>
              </a: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AF21B8B6-B10A-4868-AC8F-709E85A86E04}"/>
                </a:ext>
              </a:extLst>
            </p:cNvPr>
            <p:cNvGrpSpPr/>
            <p:nvPr/>
          </p:nvGrpSpPr>
          <p:grpSpPr>
            <a:xfrm>
              <a:off x="6486004" y="2586386"/>
              <a:ext cx="1764808" cy="768832"/>
              <a:chOff x="414426" y="6842944"/>
              <a:chExt cx="1764808" cy="839451"/>
            </a:xfrm>
          </p:grpSpPr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DED1BA04-B452-4CA9-B6CF-E9969A897A14}"/>
                  </a:ext>
                </a:extLst>
              </p:cNvPr>
              <p:cNvSpPr txBox="1"/>
              <p:nvPr/>
            </p:nvSpPr>
            <p:spPr>
              <a:xfrm>
                <a:off x="479530" y="6842944"/>
                <a:ext cx="1634598" cy="300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Hours of Delay</a:t>
                </a: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91D0DFB9-1309-4DEE-B20D-185ED5643C47}"/>
                  </a:ext>
                </a:extLst>
              </p:cNvPr>
              <p:cNvSpPr txBox="1"/>
              <p:nvPr/>
            </p:nvSpPr>
            <p:spPr>
              <a:xfrm>
                <a:off x="414426" y="7175086"/>
                <a:ext cx="1764808" cy="2576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127,939 person-hrs.</a:t>
                </a: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31492AE6-2E10-42C0-AA54-1471B94E168C}"/>
                  </a:ext>
                </a:extLst>
              </p:cNvPr>
              <p:cNvSpPr txBox="1"/>
              <p:nvPr/>
            </p:nvSpPr>
            <p:spPr>
              <a:xfrm>
                <a:off x="414426" y="7424707"/>
                <a:ext cx="1764808" cy="2576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104,440 vehicle-hrs.</a:t>
                </a:r>
              </a:p>
            </p:txBody>
          </p:sp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47B94593-CDF4-4896-8104-09C4ACE9211B}"/>
                </a:ext>
              </a:extLst>
            </p:cNvPr>
            <p:cNvSpPr txBox="1"/>
            <p:nvPr/>
          </p:nvSpPr>
          <p:spPr>
            <a:xfrm>
              <a:off x="6624878" y="3845322"/>
              <a:ext cx="1487056" cy="2360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1.75 min/mi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4C14312C-360C-4416-9E06-5FA082B42C66}"/>
                </a:ext>
              </a:extLst>
            </p:cNvPr>
            <p:cNvSpPr txBox="1"/>
            <p:nvPr/>
          </p:nvSpPr>
          <p:spPr>
            <a:xfrm>
              <a:off x="6551108" y="3569873"/>
              <a:ext cx="1634595" cy="2753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 per VMT</a:t>
              </a: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DEA0110-6FB7-414D-AC54-0343FF8744D0}"/>
                </a:ext>
              </a:extLst>
            </p:cNvPr>
            <p:cNvGrpSpPr/>
            <p:nvPr/>
          </p:nvGrpSpPr>
          <p:grpSpPr>
            <a:xfrm>
              <a:off x="6703633" y="2456323"/>
              <a:ext cx="1329546" cy="1023691"/>
              <a:chOff x="632056" y="6796968"/>
              <a:chExt cx="1329546" cy="1023691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257D914E-FC35-47C7-8B6C-9BAF962611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2056" y="6796968"/>
                <a:ext cx="132954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34D1A614-7912-4399-8E45-94FFA44E49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2056" y="7820659"/>
                <a:ext cx="132954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09EAFE9-3A82-485F-9B11-46CF34813D91}"/>
              </a:ext>
            </a:extLst>
          </p:cNvPr>
          <p:cNvSpPr/>
          <p:nvPr/>
        </p:nvSpPr>
        <p:spPr>
          <a:xfrm>
            <a:off x="1669854" y="4397704"/>
            <a:ext cx="26991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Delay Cost Comparisons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5F41CD0-E37E-4401-A188-6D5F4CD8C495}"/>
              </a:ext>
            </a:extLst>
          </p:cNvPr>
          <p:cNvSpPr/>
          <p:nvPr/>
        </p:nvSpPr>
        <p:spPr>
          <a:xfrm>
            <a:off x="6312871" y="1192374"/>
            <a:ext cx="1006686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I-495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(Capital Beltway)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EF59B1A-9D1C-4655-BE85-C9A2E5DB3BB9}"/>
              </a:ext>
            </a:extLst>
          </p:cNvPr>
          <p:cNvGrpSpPr/>
          <p:nvPr/>
        </p:nvGrpSpPr>
        <p:grpSpPr>
          <a:xfrm>
            <a:off x="6301370" y="1441864"/>
            <a:ext cx="2816737" cy="955425"/>
            <a:chOff x="84438" y="960106"/>
            <a:chExt cx="3353555" cy="1137511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C21C825-3C76-4F72-8847-A0CC6D730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340" t="28805" r="11720" b="45701"/>
            <a:stretch/>
          </p:blipFill>
          <p:spPr>
            <a:xfrm>
              <a:off x="84438" y="960106"/>
              <a:ext cx="3353555" cy="1137511"/>
            </a:xfrm>
            <a:prstGeom prst="rect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9241A12-6534-4DB8-8F03-56BBB7270E51}"/>
                </a:ext>
              </a:extLst>
            </p:cNvPr>
            <p:cNvSpPr/>
            <p:nvPr/>
          </p:nvSpPr>
          <p:spPr>
            <a:xfrm>
              <a:off x="2619469" y="978802"/>
              <a:ext cx="797107" cy="165071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ECEF4EDE-1287-4327-9B39-EFD018A49003}"/>
              </a:ext>
            </a:extLst>
          </p:cNvPr>
          <p:cNvSpPr/>
          <p:nvPr/>
        </p:nvSpPr>
        <p:spPr>
          <a:xfrm>
            <a:off x="7356689" y="1352661"/>
            <a:ext cx="645443" cy="175164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TTI = 3+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FD7322F-2CB7-4A5F-B701-0A8B3F02BB30}"/>
              </a:ext>
            </a:extLst>
          </p:cNvPr>
          <p:cNvSpPr/>
          <p:nvPr/>
        </p:nvSpPr>
        <p:spPr>
          <a:xfrm>
            <a:off x="8477174" y="1464604"/>
            <a:ext cx="647576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Outer Loop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DF3A75D-1461-4E1D-9066-0917247EA19D}"/>
              </a:ext>
            </a:extLst>
          </p:cNvPr>
          <p:cNvSpPr/>
          <p:nvPr/>
        </p:nvSpPr>
        <p:spPr>
          <a:xfrm>
            <a:off x="9169722" y="1192374"/>
            <a:ext cx="1285608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US-1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(VA, from I-495 to I-395)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B8617BF-B04A-4F7B-AF4D-15C7AE7050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397" t="58441" r="11134" b="15571"/>
          <a:stretch/>
        </p:blipFill>
        <p:spPr>
          <a:xfrm>
            <a:off x="9164290" y="1443860"/>
            <a:ext cx="2835606" cy="955425"/>
          </a:xfrm>
          <a:prstGeom prst="rect">
            <a:avLst/>
          </a:prstGeom>
          <a:ln w="3175">
            <a:solidFill>
              <a:schemeClr val="bg2">
                <a:lumMod val="75000"/>
              </a:schemeClr>
            </a:solidFill>
          </a:ln>
        </p:spPr>
      </p:pic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CD3335D7-50D3-4342-B184-A22A07488A25}"/>
              </a:ext>
            </a:extLst>
          </p:cNvPr>
          <p:cNvSpPr/>
          <p:nvPr/>
        </p:nvSpPr>
        <p:spPr>
          <a:xfrm>
            <a:off x="10239930" y="1341421"/>
            <a:ext cx="728278" cy="197644"/>
          </a:xfrm>
          <a:prstGeom prst="roundRect">
            <a:avLst/>
          </a:prstGeom>
          <a:solidFill>
            <a:srgbClr val="D2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TTI = 4+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EFB432-32F0-44D8-BA66-EEC1AF79D2FB}"/>
              </a:ext>
            </a:extLst>
          </p:cNvPr>
          <p:cNvSpPr/>
          <p:nvPr/>
        </p:nvSpPr>
        <p:spPr>
          <a:xfrm>
            <a:off x="11032741" y="1496566"/>
            <a:ext cx="966868" cy="166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8F0C529-CD82-4202-B112-2F3409CE789A}"/>
              </a:ext>
            </a:extLst>
          </p:cNvPr>
          <p:cNvSpPr/>
          <p:nvPr/>
        </p:nvSpPr>
        <p:spPr>
          <a:xfrm>
            <a:off x="10990210" y="1488999"/>
            <a:ext cx="966867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 Transit Corridor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99E8115-A150-4DA7-9ABF-6346E00DF090}"/>
              </a:ext>
            </a:extLst>
          </p:cNvPr>
          <p:cNvSpPr/>
          <p:nvPr/>
        </p:nvSpPr>
        <p:spPr>
          <a:xfrm>
            <a:off x="9157864" y="2616581"/>
            <a:ext cx="3004027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George Washington Memorial Pkwy.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(from Slater Ln. to I-395)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C7D2793-CE9E-4668-9342-2198D2FBBC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286" t="27545" r="10222" b="45245"/>
          <a:stretch/>
        </p:blipFill>
        <p:spPr>
          <a:xfrm>
            <a:off x="9154990" y="2896761"/>
            <a:ext cx="2909632" cy="919783"/>
          </a:xfrm>
          <a:prstGeom prst="rect">
            <a:avLst/>
          </a:prstGeom>
          <a:ln w="3175">
            <a:solidFill>
              <a:schemeClr val="bg2">
                <a:lumMod val="75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438A7D-0498-40D6-A7F9-133E35324329}"/>
              </a:ext>
            </a:extLst>
          </p:cNvPr>
          <p:cNvSpPr/>
          <p:nvPr/>
        </p:nvSpPr>
        <p:spPr>
          <a:xfrm>
            <a:off x="10727497" y="2946411"/>
            <a:ext cx="1337125" cy="318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A4DF1F77-76EA-4E40-B161-48FD48B892D7}"/>
              </a:ext>
            </a:extLst>
          </p:cNvPr>
          <p:cNvSpPr/>
          <p:nvPr/>
        </p:nvSpPr>
        <p:spPr>
          <a:xfrm>
            <a:off x="10239930" y="2828372"/>
            <a:ext cx="728278" cy="197644"/>
          </a:xfrm>
          <a:prstGeom prst="roundRect">
            <a:avLst/>
          </a:prstGeom>
          <a:solidFill>
            <a:srgbClr val="7A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TTI = 8+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3C19B05-FE1D-452F-A163-AF3BF868EF55}"/>
              </a:ext>
            </a:extLst>
          </p:cNvPr>
          <p:cNvSpPr/>
          <p:nvPr/>
        </p:nvSpPr>
        <p:spPr>
          <a:xfrm>
            <a:off x="11097763" y="2940837"/>
            <a:ext cx="96051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Traffic / Reagan Airport impacted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7A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9CA0F22-4CC8-4D7E-9230-BE2C497E2F96}"/>
              </a:ext>
            </a:extLst>
          </p:cNvPr>
          <p:cNvSpPr/>
          <p:nvPr/>
        </p:nvSpPr>
        <p:spPr>
          <a:xfrm>
            <a:off x="10617" y="4928060"/>
            <a:ext cx="10469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Substantial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increases in delay cost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hours of delay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 region on the day of the accident versus normal June Wednesdays.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28784E5-90FC-4536-A4C6-0440AC293494}"/>
              </a:ext>
            </a:extLst>
          </p:cNvPr>
          <p:cNvSpPr/>
          <p:nvPr/>
        </p:nvSpPr>
        <p:spPr>
          <a:xfrm>
            <a:off x="5271346" y="1704055"/>
            <a:ext cx="100404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 example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increases in travel time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alternate routes for the day of the accident compared to typical free-flow conditions.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A6C092-CE5D-4E95-8DB9-5BFAD3D37557}"/>
              </a:ext>
            </a:extLst>
          </p:cNvPr>
          <p:cNvGrpSpPr/>
          <p:nvPr/>
        </p:nvGrpSpPr>
        <p:grpSpPr>
          <a:xfrm>
            <a:off x="1076542" y="4845859"/>
            <a:ext cx="1163549" cy="1744432"/>
            <a:chOff x="4838839" y="1616340"/>
            <a:chExt cx="1487057" cy="2229447"/>
          </a:xfrm>
        </p:grpSpPr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DF42733B-F349-4F4A-8000-22B5FADC762D}"/>
                </a:ext>
              </a:extLst>
            </p:cNvPr>
            <p:cNvSpPr txBox="1"/>
            <p:nvPr/>
          </p:nvSpPr>
          <p:spPr>
            <a:xfrm>
              <a:off x="4838839" y="1899796"/>
              <a:ext cx="1487057" cy="2360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 Cost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55EA3320-4071-4F49-9B80-EE28FDB26FDC}"/>
                </a:ext>
              </a:extLst>
            </p:cNvPr>
            <p:cNvSpPr txBox="1"/>
            <p:nvPr/>
          </p:nvSpPr>
          <p:spPr>
            <a:xfrm>
              <a:off x="4928418" y="1616340"/>
              <a:ext cx="1300227" cy="314679"/>
            </a:xfrm>
            <a:prstGeom prst="rect">
              <a:avLst/>
            </a:prstGeom>
            <a:solidFill>
              <a:srgbClr val="2F30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Wed., June 13</a:t>
              </a:r>
              <a:r>
                <a: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58EB6CDD-0300-48D6-8EF2-3D792A87DA56}"/>
                </a:ext>
              </a:extLst>
            </p:cNvPr>
            <p:cNvSpPr/>
            <p:nvPr/>
          </p:nvSpPr>
          <p:spPr>
            <a:xfrm>
              <a:off x="4934464" y="1839098"/>
              <a:ext cx="1285325" cy="2006689"/>
            </a:xfrm>
            <a:prstGeom prst="rect">
              <a:avLst/>
            </a:prstGeom>
            <a:noFill/>
            <a:ln w="12700" cap="flat" cmpd="sng" algn="ctr">
              <a:solidFill>
                <a:srgbClr val="2F304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CCA89A9-DE00-4961-948C-40D2E32FC8E8}"/>
                </a:ext>
              </a:extLst>
            </p:cNvPr>
            <p:cNvSpPr txBox="1"/>
            <p:nvPr/>
          </p:nvSpPr>
          <p:spPr>
            <a:xfrm>
              <a:off x="4838839" y="2172100"/>
              <a:ext cx="1487057" cy="1966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$1,359,734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668EAAD1-EED7-477E-BA3C-05794011A74B}"/>
                </a:ext>
              </a:extLst>
            </p:cNvPr>
            <p:cNvGrpSpPr/>
            <p:nvPr/>
          </p:nvGrpSpPr>
          <p:grpSpPr>
            <a:xfrm>
              <a:off x="4838839" y="2536274"/>
              <a:ext cx="1487057" cy="663575"/>
              <a:chOff x="667678" y="6986128"/>
              <a:chExt cx="1487057" cy="663575"/>
            </a:xfrm>
          </p:grpSpPr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20AC01A2-2C7E-4796-96A6-DC8EBAC06EAD}"/>
                  </a:ext>
                </a:extLst>
              </p:cNvPr>
              <p:cNvSpPr txBox="1"/>
              <p:nvPr/>
            </p:nvSpPr>
            <p:spPr>
              <a:xfrm>
                <a:off x="667678" y="6986128"/>
                <a:ext cx="1487057" cy="2360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Hours of Delay</a:t>
                </a: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64080EB6-267D-4DD3-881A-02F364A35789}"/>
                  </a:ext>
                </a:extLst>
              </p:cNvPr>
              <p:cNvSpPr txBox="1"/>
              <p:nvPr/>
            </p:nvSpPr>
            <p:spPr>
              <a:xfrm>
                <a:off x="667678" y="7235783"/>
                <a:ext cx="1487057" cy="196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55,159 person-hrs.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9E4E27C3-7F15-4D3C-8803-9CF1DED44804}"/>
                  </a:ext>
                </a:extLst>
              </p:cNvPr>
              <p:cNvSpPr txBox="1"/>
              <p:nvPr/>
            </p:nvSpPr>
            <p:spPr>
              <a:xfrm>
                <a:off x="667678" y="7453029"/>
                <a:ext cx="1487057" cy="196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45,028 vehicle-hrs.</a:t>
                </a:r>
              </a:p>
            </p:txBody>
          </p:sp>
        </p:grp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2079290-EFCD-4893-8D92-C2B221C4C3B3}"/>
                </a:ext>
              </a:extLst>
            </p:cNvPr>
            <p:cNvSpPr txBox="1"/>
            <p:nvPr/>
          </p:nvSpPr>
          <p:spPr>
            <a:xfrm>
              <a:off x="4838839" y="3606479"/>
              <a:ext cx="1487057" cy="1966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0.73 min/mi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8952BFBB-DB0F-4ADC-8C2D-EA8DF94D26B5}"/>
                </a:ext>
              </a:extLst>
            </p:cNvPr>
            <p:cNvSpPr txBox="1"/>
            <p:nvPr/>
          </p:nvSpPr>
          <p:spPr>
            <a:xfrm>
              <a:off x="4838839" y="3360390"/>
              <a:ext cx="1487057" cy="2360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 per VMT</a:t>
              </a:r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1BE55FA-566D-4DD7-BAB6-32DFE004442E}"/>
                </a:ext>
              </a:extLst>
            </p:cNvPr>
            <p:cNvCxnSpPr>
              <a:cxnSpLocks/>
            </p:cNvCxnSpPr>
            <p:nvPr/>
          </p:nvCxnSpPr>
          <p:spPr>
            <a:xfrm>
              <a:off x="5004486" y="2465388"/>
              <a:ext cx="1144570" cy="2410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D32542D-6411-4D8A-9DE3-DF91529C7D0F}"/>
                </a:ext>
              </a:extLst>
            </p:cNvPr>
            <p:cNvCxnSpPr>
              <a:cxnSpLocks/>
            </p:cNvCxnSpPr>
            <p:nvPr/>
          </p:nvCxnSpPr>
          <p:spPr>
            <a:xfrm>
              <a:off x="5004486" y="3283901"/>
              <a:ext cx="1144570" cy="2410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6D9257-6657-4F85-A2C0-76E2F49FE692}"/>
              </a:ext>
            </a:extLst>
          </p:cNvPr>
          <p:cNvGrpSpPr/>
          <p:nvPr/>
        </p:nvGrpSpPr>
        <p:grpSpPr>
          <a:xfrm>
            <a:off x="3741269" y="4832330"/>
            <a:ext cx="1163549" cy="1744432"/>
            <a:chOff x="8511114" y="1602811"/>
            <a:chExt cx="1487057" cy="2229447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89317BE-B172-444F-866F-E8CCC82336EA}"/>
                </a:ext>
              </a:extLst>
            </p:cNvPr>
            <p:cNvSpPr txBox="1"/>
            <p:nvPr/>
          </p:nvSpPr>
          <p:spPr>
            <a:xfrm>
              <a:off x="8511114" y="1915024"/>
              <a:ext cx="1487057" cy="2360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 Cost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48BCC04-191D-42B4-9311-239D094ED213}"/>
                </a:ext>
              </a:extLst>
            </p:cNvPr>
            <p:cNvSpPr txBox="1"/>
            <p:nvPr/>
          </p:nvSpPr>
          <p:spPr>
            <a:xfrm>
              <a:off x="8511114" y="2161292"/>
              <a:ext cx="1487057" cy="1966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$933,589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A17D4752-5165-4267-8E21-C30CB85044DF}"/>
                </a:ext>
              </a:extLst>
            </p:cNvPr>
            <p:cNvGrpSpPr/>
            <p:nvPr/>
          </p:nvGrpSpPr>
          <p:grpSpPr>
            <a:xfrm>
              <a:off x="8511114" y="2553083"/>
              <a:ext cx="1487057" cy="663575"/>
              <a:chOff x="553300" y="6925430"/>
              <a:chExt cx="1487057" cy="663575"/>
            </a:xfrm>
          </p:grpSpPr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5F956DF1-E3EF-45A2-9674-B2A0449F5468}"/>
                  </a:ext>
                </a:extLst>
              </p:cNvPr>
              <p:cNvSpPr txBox="1"/>
              <p:nvPr/>
            </p:nvSpPr>
            <p:spPr>
              <a:xfrm>
                <a:off x="553300" y="6925430"/>
                <a:ext cx="1487057" cy="2360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Hours of Delay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80926714-5A1D-4724-A4DD-228844659F31}"/>
                  </a:ext>
                </a:extLst>
              </p:cNvPr>
              <p:cNvSpPr txBox="1"/>
              <p:nvPr/>
            </p:nvSpPr>
            <p:spPr>
              <a:xfrm>
                <a:off x="553300" y="7175087"/>
                <a:ext cx="1487057" cy="196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37,872 person-hrs.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22C51AA7-FC4D-4192-8F3C-D71F54E96C00}"/>
                  </a:ext>
                </a:extLst>
              </p:cNvPr>
              <p:cNvSpPr txBox="1"/>
              <p:nvPr/>
            </p:nvSpPr>
            <p:spPr>
              <a:xfrm>
                <a:off x="553300" y="7392331"/>
                <a:ext cx="1487057" cy="196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30,916 vehicle-hrs.</a:t>
                </a:r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6A93C82-1C70-4C28-A5D2-4410E60A23C1}"/>
                </a:ext>
              </a:extLst>
            </p:cNvPr>
            <p:cNvSpPr txBox="1"/>
            <p:nvPr/>
          </p:nvSpPr>
          <p:spPr>
            <a:xfrm>
              <a:off x="8511114" y="3597690"/>
              <a:ext cx="1487057" cy="1966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 min/mi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7432E4D-6A91-4E1E-80E6-EFA6F2874010}"/>
                </a:ext>
              </a:extLst>
            </p:cNvPr>
            <p:cNvSpPr txBox="1"/>
            <p:nvPr/>
          </p:nvSpPr>
          <p:spPr>
            <a:xfrm>
              <a:off x="8511114" y="3351601"/>
              <a:ext cx="1487057" cy="2360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 per VMT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ACB3A7A-79B7-4E3E-AB80-FDD4AD7DF7EC}"/>
                </a:ext>
              </a:extLst>
            </p:cNvPr>
            <p:cNvSpPr txBox="1"/>
            <p:nvPr/>
          </p:nvSpPr>
          <p:spPr>
            <a:xfrm>
              <a:off x="8590672" y="1602811"/>
              <a:ext cx="1304919" cy="314679"/>
            </a:xfrm>
            <a:prstGeom prst="rect">
              <a:avLst/>
            </a:prstGeom>
            <a:solidFill>
              <a:srgbClr val="2F30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Wed., June 27</a:t>
              </a:r>
              <a:r>
                <a: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4134014-EA2B-49D1-9C3A-04E7281AEE49}"/>
                </a:ext>
              </a:extLst>
            </p:cNvPr>
            <p:cNvSpPr/>
            <p:nvPr/>
          </p:nvSpPr>
          <p:spPr>
            <a:xfrm>
              <a:off x="8598749" y="1825569"/>
              <a:ext cx="1285325" cy="2006689"/>
            </a:xfrm>
            <a:prstGeom prst="rect">
              <a:avLst/>
            </a:prstGeom>
            <a:noFill/>
            <a:ln w="12700" cap="flat" cmpd="sng" algn="ctr">
              <a:solidFill>
                <a:srgbClr val="2F304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2E3AC80D-6101-4C89-9FB8-B294B1256BB4}"/>
                </a:ext>
              </a:extLst>
            </p:cNvPr>
            <p:cNvCxnSpPr>
              <a:cxnSpLocks/>
            </p:cNvCxnSpPr>
            <p:nvPr/>
          </p:nvCxnSpPr>
          <p:spPr>
            <a:xfrm>
              <a:off x="8691974" y="2465388"/>
              <a:ext cx="1144570" cy="2410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193EC120-92BF-4502-A12F-5E0FDF3CA66D}"/>
                </a:ext>
              </a:extLst>
            </p:cNvPr>
            <p:cNvCxnSpPr>
              <a:cxnSpLocks/>
            </p:cNvCxnSpPr>
            <p:nvPr/>
          </p:nvCxnSpPr>
          <p:spPr>
            <a:xfrm>
              <a:off x="8691974" y="3283901"/>
              <a:ext cx="1144570" cy="2410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60CB7BF-DD9C-4C0B-A9D9-E7562A491992}"/>
              </a:ext>
            </a:extLst>
          </p:cNvPr>
          <p:cNvGrpSpPr/>
          <p:nvPr/>
        </p:nvGrpSpPr>
        <p:grpSpPr>
          <a:xfrm>
            <a:off x="1233374" y="1210503"/>
            <a:ext cx="3657356" cy="2917071"/>
            <a:chOff x="-328409" y="389609"/>
            <a:chExt cx="3877234" cy="3083670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358F8EE5-BA77-45F3-A5D1-E080757FB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74" t="27920" r="63586" b="7917"/>
            <a:stretch/>
          </p:blipFill>
          <p:spPr>
            <a:xfrm>
              <a:off x="-328409" y="389609"/>
              <a:ext cx="3877234" cy="3056623"/>
            </a:xfrm>
            <a:prstGeom prst="rect">
              <a:avLst/>
            </a:prstGeom>
          </p:spPr>
        </p:pic>
        <p:sp>
          <p:nvSpPr>
            <p:cNvPr id="132" name="Arrow: Up 131">
              <a:extLst>
                <a:ext uri="{FF2B5EF4-FFF2-40B4-BE49-F238E27FC236}">
                  <a16:creationId xmlns:a16="http://schemas.microsoft.com/office/drawing/2014/main" id="{3F11C041-982F-402C-A462-0F20F2D6188E}"/>
                </a:ext>
              </a:extLst>
            </p:cNvPr>
            <p:cNvSpPr/>
            <p:nvPr/>
          </p:nvSpPr>
          <p:spPr>
            <a:xfrm rot="5400000">
              <a:off x="1049353" y="2040418"/>
              <a:ext cx="403931" cy="1005504"/>
            </a:xfrm>
            <a:prstGeom prst="up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Arrow: Up 135">
              <a:extLst>
                <a:ext uri="{FF2B5EF4-FFF2-40B4-BE49-F238E27FC236}">
                  <a16:creationId xmlns:a16="http://schemas.microsoft.com/office/drawing/2014/main" id="{58282A0F-900B-40F9-95C7-B6ADDE2CE603}"/>
                </a:ext>
              </a:extLst>
            </p:cNvPr>
            <p:cNvSpPr/>
            <p:nvPr/>
          </p:nvSpPr>
          <p:spPr>
            <a:xfrm rot="1899006">
              <a:off x="596877" y="2718087"/>
              <a:ext cx="303376" cy="755192"/>
            </a:xfrm>
            <a:prstGeom prst="up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Arrow: Up 139">
              <a:extLst>
                <a:ext uri="{FF2B5EF4-FFF2-40B4-BE49-F238E27FC236}">
                  <a16:creationId xmlns:a16="http://schemas.microsoft.com/office/drawing/2014/main" id="{21176307-448F-4995-82CC-1C13F219B356}"/>
                </a:ext>
              </a:extLst>
            </p:cNvPr>
            <p:cNvSpPr/>
            <p:nvPr/>
          </p:nvSpPr>
          <p:spPr>
            <a:xfrm>
              <a:off x="467820" y="1318777"/>
              <a:ext cx="403931" cy="1005504"/>
            </a:xfrm>
            <a:prstGeom prst="up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Arrow: Up 143">
              <a:extLst>
                <a:ext uri="{FF2B5EF4-FFF2-40B4-BE49-F238E27FC236}">
                  <a16:creationId xmlns:a16="http://schemas.microsoft.com/office/drawing/2014/main" id="{3A465BF0-43DD-4E2A-8347-F5AAF37CB365}"/>
                </a:ext>
              </a:extLst>
            </p:cNvPr>
            <p:cNvSpPr/>
            <p:nvPr/>
          </p:nvSpPr>
          <p:spPr>
            <a:xfrm rot="2573519">
              <a:off x="1491457" y="1571254"/>
              <a:ext cx="319850" cy="796201"/>
            </a:xfrm>
            <a:prstGeom prst="up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Arrow: Up 145">
              <a:extLst>
                <a:ext uri="{FF2B5EF4-FFF2-40B4-BE49-F238E27FC236}">
                  <a16:creationId xmlns:a16="http://schemas.microsoft.com/office/drawing/2014/main" id="{A8C41D32-2778-4253-955A-FFE34AF9BF6C}"/>
                </a:ext>
              </a:extLst>
            </p:cNvPr>
            <p:cNvSpPr/>
            <p:nvPr/>
          </p:nvSpPr>
          <p:spPr>
            <a:xfrm rot="5151809">
              <a:off x="1882033" y="310737"/>
              <a:ext cx="403931" cy="812736"/>
            </a:xfrm>
            <a:prstGeom prst="up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Explosion: 8 Points 146">
              <a:extLst>
                <a:ext uri="{FF2B5EF4-FFF2-40B4-BE49-F238E27FC236}">
                  <a16:creationId xmlns:a16="http://schemas.microsoft.com/office/drawing/2014/main" id="{CC4FC167-ED4F-4A7B-9817-CE61E2F4D685}"/>
                </a:ext>
              </a:extLst>
            </p:cNvPr>
            <p:cNvSpPr/>
            <p:nvPr/>
          </p:nvSpPr>
          <p:spPr>
            <a:xfrm>
              <a:off x="1714738" y="2428652"/>
              <a:ext cx="204419" cy="229036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495D646B-8CF4-4086-967E-8D54F110F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245" y="2043087"/>
              <a:ext cx="230345" cy="18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0334A664-2E80-4649-B2E5-7F9105407960}"/>
                </a:ext>
              </a:extLst>
            </p:cNvPr>
            <p:cNvGrpSpPr/>
            <p:nvPr/>
          </p:nvGrpSpPr>
          <p:grpSpPr>
            <a:xfrm>
              <a:off x="809585" y="2304638"/>
              <a:ext cx="1670315" cy="517630"/>
              <a:chOff x="935423" y="2328702"/>
              <a:chExt cx="1013557" cy="314101"/>
            </a:xfrm>
          </p:grpSpPr>
          <p:pic>
            <p:nvPicPr>
              <p:cNvPr id="159" name="Picture 4">
                <a:extLst>
                  <a:ext uri="{FF2B5EF4-FFF2-40B4-BE49-F238E27FC236}">
                    <a16:creationId xmlns:a16="http://schemas.microsoft.com/office/drawing/2014/main" id="{6714102F-C811-4F8A-B3D3-F6AA161C3F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5423" y="2543053"/>
                <a:ext cx="99750" cy="99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>
                <a:extLst>
                  <a:ext uri="{FF2B5EF4-FFF2-40B4-BE49-F238E27FC236}">
                    <a16:creationId xmlns:a16="http://schemas.microsoft.com/office/drawing/2014/main" id="{92F97A88-84B1-47AA-BE58-9A928A7F6C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3520" y="2328702"/>
                <a:ext cx="145460" cy="116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0" name="Picture 4">
              <a:extLst>
                <a:ext uri="{FF2B5EF4-FFF2-40B4-BE49-F238E27FC236}">
                  <a16:creationId xmlns:a16="http://schemas.microsoft.com/office/drawing/2014/main" id="{A64E4BD6-CADC-4662-B1C4-17DEB6F64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224" y="1473132"/>
              <a:ext cx="163739" cy="163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2">
              <a:extLst>
                <a:ext uri="{FF2B5EF4-FFF2-40B4-BE49-F238E27FC236}">
                  <a16:creationId xmlns:a16="http://schemas.microsoft.com/office/drawing/2014/main" id="{A71A3A61-7916-473C-9E76-7477B5FB5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51" y="903235"/>
              <a:ext cx="239715" cy="191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4">
              <a:extLst>
                <a:ext uri="{FF2B5EF4-FFF2-40B4-BE49-F238E27FC236}">
                  <a16:creationId xmlns:a16="http://schemas.microsoft.com/office/drawing/2014/main" id="{0815CDFC-AC84-4AA5-B875-697D911FD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4406" y="2024133"/>
              <a:ext cx="229032" cy="183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0D52EA04-45AF-4C7E-A88C-81CC46F52B8C}"/>
              </a:ext>
            </a:extLst>
          </p:cNvPr>
          <p:cNvSpPr txBox="1"/>
          <p:nvPr/>
        </p:nvSpPr>
        <p:spPr>
          <a:xfrm>
            <a:off x="7354328" y="826791"/>
            <a:ext cx="3451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Travel Time Index (TTI) Comparisons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4283C8-5C22-4791-BE60-9C5FDF847276}"/>
              </a:ext>
            </a:extLst>
          </p:cNvPr>
          <p:cNvGrpSpPr/>
          <p:nvPr/>
        </p:nvGrpSpPr>
        <p:grpSpPr>
          <a:xfrm>
            <a:off x="6794747" y="3914586"/>
            <a:ext cx="4603158" cy="123111"/>
            <a:chOff x="6730585" y="3881915"/>
            <a:chExt cx="4603158" cy="123111"/>
          </a:xfrm>
        </p:grpSpPr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D610B12C-5993-4CDC-8EA8-2D99CFB523CD}"/>
                </a:ext>
              </a:extLst>
            </p:cNvPr>
            <p:cNvGrpSpPr/>
            <p:nvPr/>
          </p:nvGrpSpPr>
          <p:grpSpPr>
            <a:xfrm>
              <a:off x="6730585" y="3881915"/>
              <a:ext cx="726940" cy="123111"/>
              <a:chOff x="-824282" y="5265643"/>
              <a:chExt cx="726940" cy="123111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B8FAA5CB-3D3A-44E7-8A2B-15455F6E4D70}"/>
                  </a:ext>
                </a:extLst>
              </p:cNvPr>
              <p:cNvSpPr/>
              <p:nvPr/>
            </p:nvSpPr>
            <p:spPr>
              <a:xfrm>
                <a:off x="-824282" y="5289314"/>
                <a:ext cx="75769" cy="75769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D93CC6C-49FC-4993-94CD-A76F3DEBDC69}"/>
                  </a:ext>
                </a:extLst>
              </p:cNvPr>
              <p:cNvSpPr txBox="1"/>
              <p:nvPr/>
            </p:nvSpPr>
            <p:spPr>
              <a:xfrm>
                <a:off x="-744112" y="5265643"/>
                <a:ext cx="64677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June 6, 2018</a:t>
                </a: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1FFF54BE-5787-4CA4-8E7B-CD2904154920}"/>
                </a:ext>
              </a:extLst>
            </p:cNvPr>
            <p:cNvGrpSpPr/>
            <p:nvPr/>
          </p:nvGrpSpPr>
          <p:grpSpPr>
            <a:xfrm>
              <a:off x="7785446" y="3881915"/>
              <a:ext cx="726940" cy="123111"/>
              <a:chOff x="-30058" y="5311681"/>
              <a:chExt cx="726940" cy="123111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178F00A1-9B9D-485C-BFB5-9E4D4927BB79}"/>
                  </a:ext>
                </a:extLst>
              </p:cNvPr>
              <p:cNvSpPr/>
              <p:nvPr/>
            </p:nvSpPr>
            <p:spPr>
              <a:xfrm>
                <a:off x="-30058" y="5335352"/>
                <a:ext cx="75769" cy="75769"/>
              </a:xfrm>
              <a:prstGeom prst="rect">
                <a:avLst/>
              </a:prstGeom>
              <a:solidFill>
                <a:srgbClr val="8C7AF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2E4E5566-B1B8-48FC-A658-2A0AAB0DAD94}"/>
                  </a:ext>
                </a:extLst>
              </p:cNvPr>
              <p:cNvSpPr txBox="1"/>
              <p:nvPr/>
            </p:nvSpPr>
            <p:spPr>
              <a:xfrm>
                <a:off x="50112" y="5311681"/>
                <a:ext cx="64677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June 13, 2018</a:t>
                </a: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C7526A73-CA13-4CD8-AE70-47AFC13AC9CB}"/>
                </a:ext>
              </a:extLst>
            </p:cNvPr>
            <p:cNvGrpSpPr/>
            <p:nvPr/>
          </p:nvGrpSpPr>
          <p:grpSpPr>
            <a:xfrm>
              <a:off x="8840307" y="3881915"/>
              <a:ext cx="726940" cy="123111"/>
              <a:chOff x="-30058" y="5311681"/>
              <a:chExt cx="726940" cy="123111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67540D0-6BBD-4338-9BF9-657D0A6EF9C7}"/>
                  </a:ext>
                </a:extLst>
              </p:cNvPr>
              <p:cNvSpPr/>
              <p:nvPr/>
            </p:nvSpPr>
            <p:spPr>
              <a:xfrm>
                <a:off x="-30058" y="5335352"/>
                <a:ext cx="75769" cy="75769"/>
              </a:xfrm>
              <a:prstGeom prst="rect">
                <a:avLst/>
              </a:prstGeom>
              <a:solidFill>
                <a:srgbClr val="B43D3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7EB4CAA0-8FA1-45E1-931D-0090D97DA145}"/>
                  </a:ext>
                </a:extLst>
              </p:cNvPr>
              <p:cNvSpPr txBox="1"/>
              <p:nvPr/>
            </p:nvSpPr>
            <p:spPr>
              <a:xfrm>
                <a:off x="50112" y="5311681"/>
                <a:ext cx="64677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June 20, 2018</a:t>
                </a: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DCD28F74-57E7-4AD9-8D91-7EC8DB56A31C}"/>
                </a:ext>
              </a:extLst>
            </p:cNvPr>
            <p:cNvGrpSpPr/>
            <p:nvPr/>
          </p:nvGrpSpPr>
          <p:grpSpPr>
            <a:xfrm>
              <a:off x="9895167" y="3881915"/>
              <a:ext cx="1438576" cy="123111"/>
              <a:chOff x="-30058" y="5311681"/>
              <a:chExt cx="1438576" cy="123111"/>
            </a:xfrm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5D1E99B9-18A2-4CE9-8CF6-A06A090DA933}"/>
                  </a:ext>
                </a:extLst>
              </p:cNvPr>
              <p:cNvSpPr/>
              <p:nvPr/>
            </p:nvSpPr>
            <p:spPr>
              <a:xfrm>
                <a:off x="-30058" y="5335352"/>
                <a:ext cx="75769" cy="75769"/>
              </a:xfrm>
              <a:prstGeom prst="rect">
                <a:avLst/>
              </a:prstGeom>
              <a:solidFill>
                <a:srgbClr val="7DC52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87DF1EE0-CF04-4791-B093-A7F92E9849E5}"/>
                  </a:ext>
                </a:extLst>
              </p:cNvPr>
              <p:cNvSpPr txBox="1"/>
              <p:nvPr/>
            </p:nvSpPr>
            <p:spPr>
              <a:xfrm>
                <a:off x="50112" y="5311681"/>
                <a:ext cx="135840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June 2017 (every Wednesday)</a:t>
                </a: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D719934B-F30E-4B54-8B5F-9845C2915533}"/>
              </a:ext>
            </a:extLst>
          </p:cNvPr>
          <p:cNvSpPr txBox="1"/>
          <p:nvPr/>
        </p:nvSpPr>
        <p:spPr>
          <a:xfrm>
            <a:off x="8037487" y="4107134"/>
            <a:ext cx="21176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colored bands - 5</a:t>
            </a: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95</a:t>
            </a: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Percentile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18AED1FD-D754-4341-811A-6ACA78201D82}"/>
              </a:ext>
            </a:extLst>
          </p:cNvPr>
          <p:cNvSpPr/>
          <p:nvPr/>
        </p:nvSpPr>
        <p:spPr>
          <a:xfrm>
            <a:off x="6310274" y="2616581"/>
            <a:ext cx="1479571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I-395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(from 3</a:t>
            </a: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St. Tunnel to I-495)</a:t>
            </a: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56CDC705-9376-41D9-B565-0C0017F8A52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768" t="29866" r="4397" b="40230"/>
          <a:stretch/>
        </p:blipFill>
        <p:spPr>
          <a:xfrm>
            <a:off x="6312871" y="2897067"/>
            <a:ext cx="2792850" cy="915075"/>
          </a:xfrm>
          <a:prstGeom prst="rect">
            <a:avLst/>
          </a:prstGeom>
          <a:ln w="3175">
            <a:solidFill>
              <a:srgbClr val="E7E6E6">
                <a:lumMod val="75000"/>
              </a:srgbClr>
            </a:solidFill>
          </a:ln>
        </p:spPr>
      </p:pic>
      <p:sp>
        <p:nvSpPr>
          <p:cNvPr id="200" name="Rectangle 199">
            <a:extLst>
              <a:ext uri="{FF2B5EF4-FFF2-40B4-BE49-F238E27FC236}">
                <a16:creationId xmlns:a16="http://schemas.microsoft.com/office/drawing/2014/main" id="{83A11881-9BB5-40D0-A7EA-BCD5C3252664}"/>
              </a:ext>
            </a:extLst>
          </p:cNvPr>
          <p:cNvSpPr/>
          <p:nvPr/>
        </p:nvSpPr>
        <p:spPr>
          <a:xfrm>
            <a:off x="8028059" y="2897540"/>
            <a:ext cx="1077662" cy="8257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720AEDAD-EF17-424D-8CC8-4346AC548F9A}"/>
              </a:ext>
            </a:extLst>
          </p:cNvPr>
          <p:cNvSpPr/>
          <p:nvPr/>
        </p:nvSpPr>
        <p:spPr>
          <a:xfrm>
            <a:off x="7315271" y="2828372"/>
            <a:ext cx="728278" cy="197644"/>
          </a:xfrm>
          <a:prstGeom prst="roundRect">
            <a:avLst/>
          </a:prstGeom>
          <a:solidFill>
            <a:srgbClr val="A80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TTI = 6+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205256C8-35DA-4D25-931A-5A0A782F14D0}"/>
              </a:ext>
            </a:extLst>
          </p:cNvPr>
          <p:cNvSpPr/>
          <p:nvPr/>
        </p:nvSpPr>
        <p:spPr>
          <a:xfrm>
            <a:off x="8361027" y="2937799"/>
            <a:ext cx="759838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Traffic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A8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00F880-94C3-41F2-8402-4A15ACB38629}"/>
              </a:ext>
            </a:extLst>
          </p:cNvPr>
          <p:cNvSpPr/>
          <p:nvPr/>
        </p:nvSpPr>
        <p:spPr>
          <a:xfrm>
            <a:off x="10617" y="1407154"/>
            <a:ext cx="112837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significant number of secondary incidents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occurred in the area, primarily due the stop-and-go nature of the queued traffic at the incident site and heavy congestion on alternate routes used to bypass the WWB closure.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B5C577EE-5E00-4E75-8325-798E250909A7}"/>
              </a:ext>
            </a:extLst>
          </p:cNvPr>
          <p:cNvSpPr txBox="1"/>
          <p:nvPr/>
        </p:nvSpPr>
        <p:spPr>
          <a:xfrm>
            <a:off x="1350785" y="826791"/>
            <a:ext cx="3451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Secondary Incidents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43B231-7C70-4AF1-88BF-25C43ED34590}"/>
              </a:ext>
            </a:extLst>
          </p:cNvPr>
          <p:cNvCxnSpPr>
            <a:cxnSpLocks/>
          </p:cNvCxnSpPr>
          <p:nvPr/>
        </p:nvCxnSpPr>
        <p:spPr>
          <a:xfrm>
            <a:off x="5210730" y="4151788"/>
            <a:ext cx="88527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FD3F4CB3-9E68-467A-A4D0-822D7CA0E618}"/>
              </a:ext>
            </a:extLst>
          </p:cNvPr>
          <p:cNvCxnSpPr>
            <a:cxnSpLocks/>
          </p:cNvCxnSpPr>
          <p:nvPr/>
        </p:nvCxnSpPr>
        <p:spPr>
          <a:xfrm rot="5400000">
            <a:off x="5210730" y="4151788"/>
            <a:ext cx="88527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Rectangle 202">
            <a:extLst>
              <a:ext uri="{FF2B5EF4-FFF2-40B4-BE49-F238E27FC236}">
                <a16:creationId xmlns:a16="http://schemas.microsoft.com/office/drawing/2014/main" id="{661B5D37-6E5D-4CDB-B10C-68D6BD89FE68}"/>
              </a:ext>
            </a:extLst>
          </p:cNvPr>
          <p:cNvSpPr/>
          <p:nvPr/>
        </p:nvSpPr>
        <p:spPr>
          <a:xfrm>
            <a:off x="5526026" y="4041109"/>
            <a:ext cx="254677" cy="246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6" name="Picture 125" descr="A picture containing text&#10;&#10;Description automatically generated">
            <a:extLst>
              <a:ext uri="{FF2B5EF4-FFF2-40B4-BE49-F238E27FC236}">
                <a16:creationId xmlns:a16="http://schemas.microsoft.com/office/drawing/2014/main" id="{42B445AD-368A-4132-97DB-6428A08AC8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9" y="-53803"/>
            <a:ext cx="1489205" cy="84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09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1265D0-CCE7-4FEA-AE01-2304E29BB1B0}"/>
              </a:ext>
            </a:extLst>
          </p:cNvPr>
          <p:cNvGrpSpPr/>
          <p:nvPr/>
        </p:nvGrpSpPr>
        <p:grpSpPr>
          <a:xfrm>
            <a:off x="-47659" y="-75971"/>
            <a:ext cx="12282813" cy="7067791"/>
            <a:chOff x="-47659" y="-75971"/>
            <a:chExt cx="12282813" cy="70677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A06328-1C45-47A7-B1DE-0859B8D32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816" b="16227"/>
            <a:stretch/>
          </p:blipFill>
          <p:spPr>
            <a:xfrm>
              <a:off x="-10233" y="76"/>
              <a:ext cx="12202233" cy="2055407"/>
            </a:xfrm>
            <a:prstGeom prst="rect">
              <a:avLst/>
            </a:prstGeom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D892EB1-D543-4CBD-A587-59FF1B15871D}"/>
                </a:ext>
              </a:extLst>
            </p:cNvPr>
            <p:cNvSpPr/>
            <p:nvPr/>
          </p:nvSpPr>
          <p:spPr>
            <a:xfrm>
              <a:off x="-5292" y="0"/>
              <a:ext cx="12197292" cy="2053762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C0197F-C1B6-4F99-B4A5-7D1E1767F7A3}"/>
                </a:ext>
              </a:extLst>
            </p:cNvPr>
            <p:cNvCxnSpPr>
              <a:cxnSpLocks/>
            </p:cNvCxnSpPr>
            <p:nvPr/>
          </p:nvCxnSpPr>
          <p:spPr>
            <a:xfrm>
              <a:off x="247781" y="4698542"/>
              <a:ext cx="116872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810B0C-4907-4481-8943-E51CB268ECF6}"/>
                </a:ext>
              </a:extLst>
            </p:cNvPr>
            <p:cNvCxnSpPr/>
            <p:nvPr/>
          </p:nvCxnSpPr>
          <p:spPr>
            <a:xfrm>
              <a:off x="492889" y="3489428"/>
              <a:ext cx="112082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092BF29-B883-4376-B5FD-B71CC7DEDF4E}"/>
                </a:ext>
              </a:extLst>
            </p:cNvPr>
            <p:cNvSpPr/>
            <p:nvPr/>
          </p:nvSpPr>
          <p:spPr>
            <a:xfrm>
              <a:off x="-47659" y="3687106"/>
              <a:ext cx="1649956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10:45 am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tractor-trailer lost control and hit two vehicles on the bridge.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CAE021-F335-44B8-865D-7AE353B37180}"/>
                </a:ext>
              </a:extLst>
            </p:cNvPr>
            <p:cNvSpPr/>
            <p:nvPr/>
          </p:nvSpPr>
          <p:spPr>
            <a:xfrm>
              <a:off x="695754" y="3407863"/>
              <a:ext cx="163131" cy="163131"/>
            </a:xfrm>
            <a:prstGeom prst="rect">
              <a:avLst/>
            </a:prstGeom>
            <a:solidFill>
              <a:srgbClr val="0E685F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36E5FF0-C327-4D69-B5E8-E5494FC2D7C7}"/>
                </a:ext>
              </a:extLst>
            </p:cNvPr>
            <p:cNvCxnSpPr>
              <a:cxnSpLocks/>
              <a:stCxn id="6" idx="0"/>
              <a:endCxn id="39" idx="2"/>
            </p:cNvCxnSpPr>
            <p:nvPr/>
          </p:nvCxnSpPr>
          <p:spPr>
            <a:xfrm flipH="1" flipV="1">
              <a:off x="777319" y="3187310"/>
              <a:ext cx="1" cy="2205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C979F12-836E-47F9-B2A8-833553CE25CE}"/>
                </a:ext>
              </a:extLst>
            </p:cNvPr>
            <p:cNvSpPr/>
            <p:nvPr/>
          </p:nvSpPr>
          <p:spPr>
            <a:xfrm>
              <a:off x="2010972" y="3646834"/>
              <a:ext cx="10872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10:52 am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Incident was reported.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35A7164-5DAA-469E-BEA7-E2D97E43FA49}"/>
                </a:ext>
              </a:extLst>
            </p:cNvPr>
            <p:cNvSpPr/>
            <p:nvPr/>
          </p:nvSpPr>
          <p:spPr>
            <a:xfrm>
              <a:off x="2478819" y="3407863"/>
              <a:ext cx="163131" cy="163131"/>
            </a:xfrm>
            <a:prstGeom prst="rect">
              <a:avLst/>
            </a:prstGeom>
            <a:solidFill>
              <a:srgbClr val="0E685F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EC42407-4412-423F-85D4-8FC0BE71089F}"/>
                </a:ext>
              </a:extLst>
            </p:cNvPr>
            <p:cNvCxnSpPr>
              <a:cxnSpLocks/>
              <a:stCxn id="46" idx="0"/>
              <a:endCxn id="47" idx="2"/>
            </p:cNvCxnSpPr>
            <p:nvPr/>
          </p:nvCxnSpPr>
          <p:spPr>
            <a:xfrm flipV="1">
              <a:off x="2560385" y="3163388"/>
              <a:ext cx="12326" cy="2444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924A464-2379-47EB-8D4C-EAE345DB2A4F}"/>
                </a:ext>
              </a:extLst>
            </p:cNvPr>
            <p:cNvSpPr/>
            <p:nvPr/>
          </p:nvSpPr>
          <p:spPr>
            <a:xfrm>
              <a:off x="3474710" y="3646834"/>
              <a:ext cx="1727472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10:53 am to 2:55 pm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Over 100 personnel from 17 agencies were dispatched to the scene.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898DF65-CF06-4BB7-AFB0-56ED3B7F3215}"/>
                </a:ext>
              </a:extLst>
            </p:cNvPr>
            <p:cNvSpPr/>
            <p:nvPr/>
          </p:nvSpPr>
          <p:spPr>
            <a:xfrm>
              <a:off x="4261884" y="3407863"/>
              <a:ext cx="163131" cy="163131"/>
            </a:xfrm>
            <a:prstGeom prst="rect">
              <a:avLst/>
            </a:prstGeom>
            <a:solidFill>
              <a:srgbClr val="0E685F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2938801-992C-4B16-895A-2EF3CC64FAB4}"/>
                </a:ext>
              </a:extLst>
            </p:cNvPr>
            <p:cNvCxnSpPr>
              <a:cxnSpLocks/>
              <a:stCxn id="51" idx="0"/>
              <a:endCxn id="52" idx="2"/>
            </p:cNvCxnSpPr>
            <p:nvPr/>
          </p:nvCxnSpPr>
          <p:spPr>
            <a:xfrm flipV="1">
              <a:off x="4343450" y="3163387"/>
              <a:ext cx="1960" cy="2444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65C84CE-27B3-48AA-AB79-69F760398EF8}"/>
                </a:ext>
              </a:extLst>
            </p:cNvPr>
            <p:cNvSpPr/>
            <p:nvPr/>
          </p:nvSpPr>
          <p:spPr>
            <a:xfrm>
              <a:off x="5124591" y="3655958"/>
              <a:ext cx="2003846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10:56 am to 4:16 pm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Extensive recovery &amp; cleanup closed the NB Outer Loop thru lanes for most of the day.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E8C3D3A-A2AF-4FF8-8AB2-B324EF62C652}"/>
                </a:ext>
              </a:extLst>
            </p:cNvPr>
            <p:cNvCxnSpPr>
              <a:cxnSpLocks/>
              <a:stCxn id="96" idx="0"/>
              <a:endCxn id="56" idx="2"/>
            </p:cNvCxnSpPr>
            <p:nvPr/>
          </p:nvCxnSpPr>
          <p:spPr>
            <a:xfrm flipV="1">
              <a:off x="6126515" y="3132318"/>
              <a:ext cx="1959" cy="2755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E7877DA-4EC2-44B2-BB38-D433D94970D1}"/>
                </a:ext>
              </a:extLst>
            </p:cNvPr>
            <p:cNvSpPr/>
            <p:nvPr/>
          </p:nvSpPr>
          <p:spPr>
            <a:xfrm>
              <a:off x="8921604" y="3646834"/>
              <a:ext cx="15370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9:23 pm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cleanup operations were completed.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99722A-A317-4131-9C70-DA4FC18E7147}"/>
                </a:ext>
              </a:extLst>
            </p:cNvPr>
            <p:cNvCxnSpPr>
              <a:cxnSpLocks/>
              <a:stCxn id="97" idx="0"/>
              <a:endCxn id="99" idx="2"/>
            </p:cNvCxnSpPr>
            <p:nvPr/>
          </p:nvCxnSpPr>
          <p:spPr>
            <a:xfrm flipH="1" flipV="1">
              <a:off x="9690117" y="3132318"/>
              <a:ext cx="2528" cy="2755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C030BA8-9FE2-48FE-ACBC-CE9FC0767BAA}"/>
                </a:ext>
              </a:extLst>
            </p:cNvPr>
            <p:cNvSpPr/>
            <p:nvPr/>
          </p:nvSpPr>
          <p:spPr>
            <a:xfrm>
              <a:off x="10716264" y="3716068"/>
              <a:ext cx="15188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10:31 pm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Incident closed &amp; roadway reopened.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EAC68B5-4437-45BE-AE9C-C4072D59A99B}"/>
                </a:ext>
              </a:extLst>
            </p:cNvPr>
            <p:cNvCxnSpPr>
              <a:cxnSpLocks/>
              <a:stCxn id="98" idx="0"/>
              <a:endCxn id="101" idx="2"/>
            </p:cNvCxnSpPr>
            <p:nvPr/>
          </p:nvCxnSpPr>
          <p:spPr>
            <a:xfrm flipH="1" flipV="1">
              <a:off x="11475709" y="3132318"/>
              <a:ext cx="1" cy="2755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323AC52-96CD-48BC-AE62-E937B9087E37}"/>
                </a:ext>
              </a:extLst>
            </p:cNvPr>
            <p:cNvSpPr/>
            <p:nvPr/>
          </p:nvSpPr>
          <p:spPr>
            <a:xfrm>
              <a:off x="422136" y="2482252"/>
              <a:ext cx="710366" cy="705058"/>
            </a:xfrm>
            <a:prstGeom prst="rect">
              <a:avLst/>
            </a:prstGeom>
            <a:solidFill>
              <a:srgbClr val="A6E2DB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8" name="Picture 77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62A8DA28-BE21-43A1-A613-BBA067C14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458739" y="2719047"/>
              <a:ext cx="637160" cy="231468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1E1FCE2-7F54-4092-93AD-98567DCAFDC4}"/>
                </a:ext>
              </a:extLst>
            </p:cNvPr>
            <p:cNvSpPr/>
            <p:nvPr/>
          </p:nvSpPr>
          <p:spPr>
            <a:xfrm>
              <a:off x="2201629" y="2482252"/>
              <a:ext cx="742163" cy="681136"/>
            </a:xfrm>
            <a:prstGeom prst="rect">
              <a:avLst/>
            </a:prstGeom>
            <a:solidFill>
              <a:srgbClr val="A6E2DB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Graphic 26" descr="Speaker Phone">
              <a:extLst>
                <a:ext uri="{FF2B5EF4-FFF2-40B4-BE49-F238E27FC236}">
                  <a16:creationId xmlns:a16="http://schemas.microsoft.com/office/drawing/2014/main" id="{39E7F9C5-C53E-415C-BC32-80C1FA463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330819" y="2580929"/>
              <a:ext cx="483782" cy="483782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5D35E62-D7D0-4F01-BAC1-D6E3A74815A0}"/>
                </a:ext>
              </a:extLst>
            </p:cNvPr>
            <p:cNvSpPr/>
            <p:nvPr/>
          </p:nvSpPr>
          <p:spPr>
            <a:xfrm>
              <a:off x="5757391" y="2482252"/>
              <a:ext cx="742166" cy="650066"/>
            </a:xfrm>
            <a:prstGeom prst="rect">
              <a:avLst/>
            </a:prstGeom>
            <a:solidFill>
              <a:srgbClr val="A6E2DB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 descr="Ambulance">
              <a:extLst>
                <a:ext uri="{FF2B5EF4-FFF2-40B4-BE49-F238E27FC236}">
                  <a16:creationId xmlns:a16="http://schemas.microsoft.com/office/drawing/2014/main" id="{10CF21BD-07F9-445D-96B9-D5B20369C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892924" y="2571735"/>
              <a:ext cx="471101" cy="471101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C2524FD-29DB-43B8-9674-1110319C2D68}"/>
                </a:ext>
              </a:extLst>
            </p:cNvPr>
            <p:cNvSpPr/>
            <p:nvPr/>
          </p:nvSpPr>
          <p:spPr>
            <a:xfrm>
              <a:off x="3974327" y="2482252"/>
              <a:ext cx="742166" cy="681135"/>
            </a:xfrm>
            <a:prstGeom prst="rect">
              <a:avLst/>
            </a:prstGeom>
            <a:solidFill>
              <a:srgbClr val="A6E2DB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Graphic 32" descr="Wireless router">
              <a:extLst>
                <a:ext uri="{FF2B5EF4-FFF2-40B4-BE49-F238E27FC236}">
                  <a16:creationId xmlns:a16="http://schemas.microsoft.com/office/drawing/2014/main" id="{D2E04EF9-8F20-480A-AF1C-35D710754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4109861" y="2587270"/>
              <a:ext cx="471099" cy="471099"/>
            </a:xfrm>
            <a:prstGeom prst="rect">
              <a:avLst/>
            </a:prstGeom>
          </p:spPr>
        </p:pic>
        <p:pic>
          <p:nvPicPr>
            <p:cNvPr id="36" name="Graphic 35" descr="Rain">
              <a:extLst>
                <a:ext uri="{FF2B5EF4-FFF2-40B4-BE49-F238E27FC236}">
                  <a16:creationId xmlns:a16="http://schemas.microsoft.com/office/drawing/2014/main" id="{08891883-83DA-4940-AAC4-490D72EB0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7504976" y="2097454"/>
              <a:ext cx="830904" cy="830906"/>
            </a:xfrm>
            <a:prstGeom prst="rect">
              <a:avLst/>
            </a:prstGeom>
            <a:effectLst/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7575F5D-4B24-49E8-A64D-422C999C28FB}"/>
                </a:ext>
              </a:extLst>
            </p:cNvPr>
            <p:cNvSpPr/>
            <p:nvPr/>
          </p:nvSpPr>
          <p:spPr>
            <a:xfrm>
              <a:off x="6044949" y="3407863"/>
              <a:ext cx="163131" cy="163131"/>
            </a:xfrm>
            <a:prstGeom prst="rect">
              <a:avLst/>
            </a:prstGeom>
            <a:solidFill>
              <a:srgbClr val="0E685F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E0B73B0-684A-487B-A2B1-FC032A51C8AC}"/>
                </a:ext>
              </a:extLst>
            </p:cNvPr>
            <p:cNvSpPr/>
            <p:nvPr/>
          </p:nvSpPr>
          <p:spPr>
            <a:xfrm>
              <a:off x="9611079" y="3407863"/>
              <a:ext cx="163131" cy="163131"/>
            </a:xfrm>
            <a:prstGeom prst="rect">
              <a:avLst/>
            </a:prstGeom>
            <a:solidFill>
              <a:srgbClr val="0E685F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E4ABB01-8DD7-4138-8A44-F911C2A003C6}"/>
                </a:ext>
              </a:extLst>
            </p:cNvPr>
            <p:cNvSpPr/>
            <p:nvPr/>
          </p:nvSpPr>
          <p:spPr>
            <a:xfrm>
              <a:off x="11394144" y="3407863"/>
              <a:ext cx="163131" cy="163131"/>
            </a:xfrm>
            <a:prstGeom prst="rect">
              <a:avLst/>
            </a:prstGeom>
            <a:solidFill>
              <a:srgbClr val="0E685F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CCDA0D3-DFFC-49E6-A2A3-E7C4E8C8BD2C}"/>
                </a:ext>
              </a:extLst>
            </p:cNvPr>
            <p:cNvSpPr txBox="1"/>
            <p:nvPr/>
          </p:nvSpPr>
          <p:spPr>
            <a:xfrm>
              <a:off x="4876001" y="1709790"/>
              <a:ext cx="2439998" cy="369332"/>
            </a:xfrm>
            <a:prstGeom prst="rect">
              <a:avLst/>
            </a:prstGeom>
            <a:solidFill>
              <a:srgbClr val="14998B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Incident Timeline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105671B-F296-48D8-A61E-3D7A7F7B1083}"/>
                </a:ext>
              </a:extLst>
            </p:cNvPr>
            <p:cNvSpPr/>
            <p:nvPr/>
          </p:nvSpPr>
          <p:spPr>
            <a:xfrm>
              <a:off x="11104626" y="2482252"/>
              <a:ext cx="742166" cy="650066"/>
            </a:xfrm>
            <a:prstGeom prst="rect">
              <a:avLst/>
            </a:prstGeom>
            <a:solidFill>
              <a:srgbClr val="A6E2DB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F58AD3C-F002-4C03-947E-3478904054AF}"/>
                </a:ext>
              </a:extLst>
            </p:cNvPr>
            <p:cNvGrpSpPr/>
            <p:nvPr/>
          </p:nvGrpSpPr>
          <p:grpSpPr>
            <a:xfrm>
              <a:off x="11158293" y="2606599"/>
              <a:ext cx="634832" cy="401373"/>
              <a:chOff x="3529511" y="7755936"/>
              <a:chExt cx="461320" cy="291670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47C8B70-4283-4B5E-9A2C-0E09674D5A79}"/>
                  </a:ext>
                </a:extLst>
              </p:cNvPr>
              <p:cNvSpPr/>
              <p:nvPr/>
            </p:nvSpPr>
            <p:spPr>
              <a:xfrm>
                <a:off x="3529511" y="7755936"/>
                <a:ext cx="461320" cy="29167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83F57FB-6677-4389-A53E-B2AFFA2C2730}"/>
                  </a:ext>
                </a:extLst>
              </p:cNvPr>
              <p:cNvSpPr txBox="1"/>
              <p:nvPr/>
            </p:nvSpPr>
            <p:spPr>
              <a:xfrm>
                <a:off x="3576547" y="7831578"/>
                <a:ext cx="367248" cy="1341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ALL TRAFFIC LANES OPEN</a:t>
                </a:r>
              </a:p>
            </p:txBody>
          </p:sp>
        </p:grp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1658D73-C3FB-44C7-BB97-D256B39AEE6E}"/>
                </a:ext>
              </a:extLst>
            </p:cNvPr>
            <p:cNvSpPr/>
            <p:nvPr/>
          </p:nvSpPr>
          <p:spPr>
            <a:xfrm>
              <a:off x="9319034" y="2482252"/>
              <a:ext cx="742166" cy="650066"/>
            </a:xfrm>
            <a:prstGeom prst="rect">
              <a:avLst/>
            </a:prstGeom>
            <a:solidFill>
              <a:srgbClr val="A6E2DB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FEE79FC5-5105-46AE-A282-7A9D831C8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425268" y="2542436"/>
              <a:ext cx="529699" cy="529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557B3DD-13EF-48B1-ADF1-C48BDE30CEE7}"/>
                </a:ext>
              </a:extLst>
            </p:cNvPr>
            <p:cNvSpPr/>
            <p:nvPr/>
          </p:nvSpPr>
          <p:spPr>
            <a:xfrm>
              <a:off x="7838863" y="3404464"/>
              <a:ext cx="163131" cy="163131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F9F0736-F54D-4496-97D9-D42ECD72C962}"/>
                </a:ext>
              </a:extLst>
            </p:cNvPr>
            <p:cNvCxnSpPr>
              <a:cxnSpLocks/>
              <a:stCxn id="77" idx="0"/>
              <a:endCxn id="36" idx="2"/>
            </p:cNvCxnSpPr>
            <p:nvPr/>
          </p:nvCxnSpPr>
          <p:spPr>
            <a:xfrm flipH="1" flipV="1">
              <a:off x="7920428" y="2928360"/>
              <a:ext cx="1" cy="476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255EB0-F79D-4EE5-8D78-E6795732277F}"/>
                </a:ext>
              </a:extLst>
            </p:cNvPr>
            <p:cNvSpPr/>
            <p:nvPr/>
          </p:nvSpPr>
          <p:spPr>
            <a:xfrm>
              <a:off x="7324294" y="3674132"/>
              <a:ext cx="1192267" cy="76944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Efforts were hampered by late afternoon / early evening rain.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FC9DBD-8F09-4D26-8FF3-E8D5740AE051}"/>
                </a:ext>
              </a:extLst>
            </p:cNvPr>
            <p:cNvSpPr/>
            <p:nvPr/>
          </p:nvSpPr>
          <p:spPr>
            <a:xfrm>
              <a:off x="46168" y="3379027"/>
              <a:ext cx="442064" cy="2205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Begin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C1B9CB7-362B-46BF-9833-2516965493B8}"/>
                </a:ext>
              </a:extLst>
            </p:cNvPr>
            <p:cNvSpPr/>
            <p:nvPr/>
          </p:nvSpPr>
          <p:spPr>
            <a:xfrm>
              <a:off x="11693386" y="3374997"/>
              <a:ext cx="362932" cy="2205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End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BAE8D16-F239-4E01-BA6B-D420634CF86F}"/>
                </a:ext>
              </a:extLst>
            </p:cNvPr>
            <p:cNvGrpSpPr/>
            <p:nvPr/>
          </p:nvGrpSpPr>
          <p:grpSpPr>
            <a:xfrm>
              <a:off x="2373881" y="190542"/>
              <a:ext cx="8251352" cy="792849"/>
              <a:chOff x="2846723" y="40942"/>
              <a:chExt cx="8251352" cy="792849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A00FC9A-F8B9-4B1A-BCB2-FA2CFD9CDCC1}"/>
                  </a:ext>
                </a:extLst>
              </p:cNvPr>
              <p:cNvSpPr txBox="1"/>
              <p:nvPr/>
            </p:nvSpPr>
            <p:spPr>
              <a:xfrm>
                <a:off x="2846723" y="40942"/>
                <a:ext cx="82513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Incident Summary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Vehicle Collision &amp; Fire on the Woodrow Wilson Bridge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EB4EF7D-42DE-4B68-A321-FEBD8EB569AB}"/>
                  </a:ext>
                </a:extLst>
              </p:cNvPr>
              <p:cNvSpPr txBox="1"/>
              <p:nvPr/>
            </p:nvSpPr>
            <p:spPr>
              <a:xfrm>
                <a:off x="3231342" y="495237"/>
                <a:ext cx="66885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Occurred on the I-95/495 NB Outer Loop in Prince Georges County, MD</a:t>
                </a:r>
              </a:p>
            </p:txBody>
          </p:sp>
        </p:grpSp>
        <p:pic>
          <p:nvPicPr>
            <p:cNvPr id="84" name="Picture 8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E1C5E7F-BB4F-4CF0-A281-432D40CAF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8" y="-75971"/>
              <a:ext cx="1866683" cy="1053259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4A3F506-F913-4694-AC2B-82684D44DDAD}"/>
                </a:ext>
              </a:extLst>
            </p:cNvPr>
            <p:cNvSpPr/>
            <p:nvPr/>
          </p:nvSpPr>
          <p:spPr>
            <a:xfrm>
              <a:off x="10080066" y="4792974"/>
              <a:ext cx="1854955" cy="1210959"/>
            </a:xfrm>
            <a:prstGeom prst="rect">
              <a:avLst/>
            </a:prstGeom>
            <a:solidFill>
              <a:srgbClr val="A6E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1" name="Picture 90" descr="A truck is parked on the side of a road&#10;&#10;Description automatically generated">
              <a:extLst>
                <a:ext uri="{FF2B5EF4-FFF2-40B4-BE49-F238E27FC236}">
                  <a16:creationId xmlns:a16="http://schemas.microsoft.com/office/drawing/2014/main" id="{9D42EC79-5658-46BF-9D65-73196E2A1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27" t="2196" r="13465" b="5462"/>
            <a:stretch/>
          </p:blipFill>
          <p:spPr>
            <a:xfrm>
              <a:off x="4281732" y="4792974"/>
              <a:ext cx="1174931" cy="1225339"/>
            </a:xfrm>
            <a:prstGeom prst="rect">
              <a:avLst/>
            </a:prstGeom>
          </p:spPr>
        </p:pic>
        <p:pic>
          <p:nvPicPr>
            <p:cNvPr id="93" name="Picture 92" descr="A large long train on a steel track&#10;&#10;Description automatically generated">
              <a:extLst>
                <a:ext uri="{FF2B5EF4-FFF2-40B4-BE49-F238E27FC236}">
                  <a16:creationId xmlns:a16="http://schemas.microsoft.com/office/drawing/2014/main" id="{89857D60-4A83-4040-89B3-273AA5B54E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8" r="28055"/>
            <a:stretch/>
          </p:blipFill>
          <p:spPr>
            <a:xfrm>
              <a:off x="2929980" y="4792974"/>
              <a:ext cx="1174931" cy="1228118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94" name="Picture 93" descr="A train on a track with smoke coming out of it&#10;&#10;Description automatically generated">
              <a:extLst>
                <a:ext uri="{FF2B5EF4-FFF2-40B4-BE49-F238E27FC236}">
                  <a16:creationId xmlns:a16="http://schemas.microsoft.com/office/drawing/2014/main" id="{28278166-58D3-4D91-A013-44D77BD17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28" t="14814" r="19722" b="34684"/>
            <a:stretch/>
          </p:blipFill>
          <p:spPr>
            <a:xfrm>
              <a:off x="247781" y="4792974"/>
              <a:ext cx="1175366" cy="1228118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7B67644-CB0F-46C7-9138-9DD4363F4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7365" t="45328" r="18981" b="8615"/>
            <a:stretch/>
          </p:blipFill>
          <p:spPr>
            <a:xfrm>
              <a:off x="1588418" y="4792974"/>
              <a:ext cx="1175978" cy="1228118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00" name="Picture 12">
              <a:extLst>
                <a:ext uri="{FF2B5EF4-FFF2-40B4-BE49-F238E27FC236}">
                  <a16:creationId xmlns:a16="http://schemas.microsoft.com/office/drawing/2014/main" id="{DF639131-5B35-4635-9DC7-ADBAA0254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0555" y="5628302"/>
              <a:ext cx="273830" cy="273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31CDCFB-26A1-48E5-A548-E6903C87CFA2}"/>
                </a:ext>
              </a:extLst>
            </p:cNvPr>
            <p:cNvSpPr/>
            <p:nvPr/>
          </p:nvSpPr>
          <p:spPr>
            <a:xfrm>
              <a:off x="1488585" y="6053101"/>
              <a:ext cx="1484997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work crew trapped below the bridge had to be rescued.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C939A30-82F6-49FF-AF11-E5746CA24C7C}"/>
                </a:ext>
              </a:extLst>
            </p:cNvPr>
            <p:cNvSpPr/>
            <p:nvPr/>
          </p:nvSpPr>
          <p:spPr>
            <a:xfrm>
              <a:off x="2867154" y="6053101"/>
              <a:ext cx="144694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There were 12mi backups NB into VA, and 4mi backups SB into MD.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9004F13-944B-47B4-800D-5E4FEFB0A01F}"/>
                </a:ext>
              </a:extLst>
            </p:cNvPr>
            <p:cNvSpPr/>
            <p:nvPr/>
          </p:nvSpPr>
          <p:spPr>
            <a:xfrm>
              <a:off x="4218906" y="6053101"/>
              <a:ext cx="1661830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Injuries included: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fatality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hospitalized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treated &amp; released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4B7C92D-E314-4D2C-86DC-65CFC0F440F3}"/>
                </a:ext>
              </a:extLst>
            </p:cNvPr>
            <p:cNvSpPr/>
            <p:nvPr/>
          </p:nvSpPr>
          <p:spPr>
            <a:xfrm>
              <a:off x="10027194" y="6053101"/>
              <a:ext cx="199548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Increase in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 cost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the region on the day of the accident vs normal June Wednesdays.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17B70192-0F7B-4239-8144-3E01836E947D}"/>
                </a:ext>
              </a:extLst>
            </p:cNvPr>
            <p:cNvSpPr/>
            <p:nvPr/>
          </p:nvSpPr>
          <p:spPr>
            <a:xfrm>
              <a:off x="9988833" y="4820950"/>
              <a:ext cx="203432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$1.79M - $2.22M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(232% - 338%)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03D0585-E12E-4CDD-92AA-5EAAA4E29247}"/>
                </a:ext>
              </a:extLst>
            </p:cNvPr>
            <p:cNvSpPr/>
            <p:nvPr/>
          </p:nvSpPr>
          <p:spPr>
            <a:xfrm>
              <a:off x="8023337" y="4792974"/>
              <a:ext cx="1854955" cy="1225338"/>
            </a:xfrm>
            <a:prstGeom prst="rect">
              <a:avLst/>
            </a:prstGeom>
            <a:solidFill>
              <a:srgbClr val="A6E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4480B55F-4EC5-46FD-BA1C-19A2D589212E}"/>
                </a:ext>
              </a:extLst>
            </p:cNvPr>
            <p:cNvSpPr/>
            <p:nvPr/>
          </p:nvSpPr>
          <p:spPr>
            <a:xfrm>
              <a:off x="7991145" y="6053101"/>
              <a:ext cx="188714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Increase in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vehicle-hours of delay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the region on the day of the accident vs normal June Wednesdays.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0264B51A-9A27-4740-B2AC-814A377A2091}"/>
                </a:ext>
              </a:extLst>
            </p:cNvPr>
            <p:cNvSpPr/>
            <p:nvPr/>
          </p:nvSpPr>
          <p:spPr>
            <a:xfrm>
              <a:off x="7932104" y="4896747"/>
              <a:ext cx="2034322" cy="5952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59K – 74K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(232% - 338%)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96E3B561-DA30-466B-A6AF-F8F04DA6335A}"/>
                </a:ext>
              </a:extLst>
            </p:cNvPr>
            <p:cNvSpPr/>
            <p:nvPr/>
          </p:nvSpPr>
          <p:spPr>
            <a:xfrm>
              <a:off x="5995597" y="4792974"/>
              <a:ext cx="1825850" cy="1213183"/>
            </a:xfrm>
            <a:prstGeom prst="rect">
              <a:avLst/>
            </a:prstGeom>
            <a:solidFill>
              <a:srgbClr val="A6E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C21210A8-B8AA-4E17-901F-3E7F990E69AF}"/>
                </a:ext>
              </a:extLst>
            </p:cNvPr>
            <p:cNvSpPr/>
            <p:nvPr/>
          </p:nvSpPr>
          <p:spPr>
            <a:xfrm>
              <a:off x="5922008" y="6053101"/>
              <a:ext cx="190600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Increase in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travel time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 alternate routes for the day of the accident vs typical free-flow conditions.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89ADEB09-975A-4052-ABB0-57C05623A174}"/>
                </a:ext>
              </a:extLst>
            </p:cNvPr>
            <p:cNvSpPr/>
            <p:nvPr/>
          </p:nvSpPr>
          <p:spPr>
            <a:xfrm>
              <a:off x="5875258" y="4819890"/>
              <a:ext cx="203432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3x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8x</a:t>
              </a:r>
            </a:p>
          </p:txBody>
        </p:sp>
        <p:pic>
          <p:nvPicPr>
            <p:cNvPr id="145" name="Picture 14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0994746-1575-44F3-BEA7-91E317D5B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9082" y="5337723"/>
              <a:ext cx="518880" cy="518881"/>
            </a:xfrm>
            <a:prstGeom prst="rect">
              <a:avLst/>
            </a:prstGeom>
          </p:spPr>
        </p:pic>
        <p:pic>
          <p:nvPicPr>
            <p:cNvPr id="79" name="Graphic 78" descr="Money">
              <a:extLst>
                <a:ext uri="{FF2B5EF4-FFF2-40B4-BE49-F238E27FC236}">
                  <a16:creationId xmlns:a16="http://schemas.microsoft.com/office/drawing/2014/main" id="{DE1CA6BF-9CD6-4DCC-B13E-4FBEA2F69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10698606" y="5366963"/>
              <a:ext cx="636970" cy="63697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3FA96A-88F2-4E90-8F30-190C6AC77A5C}"/>
                </a:ext>
              </a:extLst>
            </p:cNvPr>
            <p:cNvGrpSpPr/>
            <p:nvPr/>
          </p:nvGrpSpPr>
          <p:grpSpPr>
            <a:xfrm>
              <a:off x="8561099" y="5433606"/>
              <a:ext cx="779431" cy="663222"/>
              <a:chOff x="5575889" y="5205699"/>
              <a:chExt cx="1074620" cy="914400"/>
            </a:xfrm>
          </p:grpSpPr>
          <p:pic>
            <p:nvPicPr>
              <p:cNvPr id="87" name="Graphic 86" descr="Car">
                <a:extLst>
                  <a:ext uri="{FF2B5EF4-FFF2-40B4-BE49-F238E27FC236}">
                    <a16:creationId xmlns:a16="http://schemas.microsoft.com/office/drawing/2014/main" id="{0F920977-BA68-46E1-AC0C-5E348A9C6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p:blipFill>
            <p:spPr>
              <a:xfrm>
                <a:off x="5575889" y="52056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11" name="Graphic 110" descr="Clock">
                <a:extLst>
                  <a:ext uri="{FF2B5EF4-FFF2-40B4-BE49-F238E27FC236}">
                    <a16:creationId xmlns:a16="http://schemas.microsoft.com/office/drawing/2014/main" id="{AACB7D03-D78C-4D39-902F-4E61D68FEB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p:blipFill>
            <p:spPr>
              <a:xfrm>
                <a:off x="6295553" y="5280702"/>
                <a:ext cx="354956" cy="354956"/>
              </a:xfrm>
              <a:prstGeom prst="rect">
                <a:avLst/>
              </a:prstGeom>
            </p:spPr>
          </p:pic>
        </p:grpSp>
        <p:pic>
          <p:nvPicPr>
            <p:cNvPr id="88" name="Graphic 87" descr="Line arrow Straight">
              <a:extLst>
                <a:ext uri="{FF2B5EF4-FFF2-40B4-BE49-F238E27FC236}">
                  <a16:creationId xmlns:a16="http://schemas.microsoft.com/office/drawing/2014/main" id="{23E52936-27C5-43C9-8A3C-C8D531ABF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rcRect r="64096"/>
            <a:stretch/>
          </p:blipFill>
          <p:spPr>
            <a:xfrm rot="5400000">
              <a:off x="9411848" y="5370684"/>
              <a:ext cx="291011" cy="621132"/>
            </a:xfrm>
            <a:prstGeom prst="rect">
              <a:avLst/>
            </a:prstGeom>
          </p:spPr>
        </p:pic>
        <p:pic>
          <p:nvPicPr>
            <p:cNvPr id="89" name="Graphic 88" descr="Line arrow Straight">
              <a:extLst>
                <a:ext uri="{FF2B5EF4-FFF2-40B4-BE49-F238E27FC236}">
                  <a16:creationId xmlns:a16="http://schemas.microsoft.com/office/drawing/2014/main" id="{FA974DF2-6708-4A3B-BF1B-B24F6A7B3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rcRect r="64096"/>
            <a:stretch/>
          </p:blipFill>
          <p:spPr>
            <a:xfrm rot="5400000">
              <a:off x="11425504" y="5370684"/>
              <a:ext cx="291011" cy="621132"/>
            </a:xfrm>
            <a:prstGeom prst="rect">
              <a:avLst/>
            </a:prstGeom>
          </p:spPr>
        </p:pic>
        <p:pic>
          <p:nvPicPr>
            <p:cNvPr id="90" name="Graphic 89" descr="Line arrow Straight">
              <a:extLst>
                <a:ext uri="{FF2B5EF4-FFF2-40B4-BE49-F238E27FC236}">
                  <a16:creationId xmlns:a16="http://schemas.microsoft.com/office/drawing/2014/main" id="{EC9CA676-7126-407E-8825-476DC81A5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rcRect r="64096"/>
            <a:stretch/>
          </p:blipFill>
          <p:spPr>
            <a:xfrm rot="5400000">
              <a:off x="7244625" y="5370685"/>
              <a:ext cx="291011" cy="621132"/>
            </a:xfrm>
            <a:prstGeom prst="rect">
              <a:avLst/>
            </a:prstGeom>
          </p:spPr>
        </p:pic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5A2A646-A815-43CE-AC5E-499DE2BFF19A}"/>
                </a:ext>
              </a:extLst>
            </p:cNvPr>
            <p:cNvSpPr/>
            <p:nvPr/>
          </p:nvSpPr>
          <p:spPr>
            <a:xfrm>
              <a:off x="169320" y="6053101"/>
              <a:ext cx="131622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One of  the utility vehicles caught fire from a fuel leak.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01B6767-F7BA-4DE4-BDCA-C594BCABF039}"/>
                </a:ext>
              </a:extLst>
            </p:cNvPr>
            <p:cNvCxnSpPr>
              <a:cxnSpLocks/>
            </p:cNvCxnSpPr>
            <p:nvPr/>
          </p:nvCxnSpPr>
          <p:spPr>
            <a:xfrm>
              <a:off x="5712823" y="4811181"/>
              <a:ext cx="0" cy="183337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D86A1F3E-DB78-421C-A0F0-D333BD666797}"/>
                </a:ext>
              </a:extLst>
            </p:cNvPr>
            <p:cNvGrpSpPr/>
            <p:nvPr/>
          </p:nvGrpSpPr>
          <p:grpSpPr>
            <a:xfrm>
              <a:off x="10561180" y="47235"/>
              <a:ext cx="1576490" cy="1680952"/>
              <a:chOff x="10818449" y="47235"/>
              <a:chExt cx="1303419" cy="1389787"/>
            </a:xfrm>
          </p:grpSpPr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590FC434-824B-4EE8-B8D2-6E7229D5C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0818449" y="88798"/>
                <a:ext cx="1303419" cy="1348224"/>
              </a:xfrm>
              <a:prstGeom prst="rect">
                <a:avLst/>
              </a:prstGeom>
            </p:spPr>
          </p:pic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7696F8C-830B-4BF4-961F-3AEC39AF82C9}"/>
                  </a:ext>
                </a:extLst>
              </p:cNvPr>
              <p:cNvSpPr/>
              <p:nvPr/>
            </p:nvSpPr>
            <p:spPr>
              <a:xfrm>
                <a:off x="10818449" y="47235"/>
                <a:ext cx="1303419" cy="17245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Incident Location</a:t>
                </a: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186B137-3522-40D4-8E5D-570D4BEA01F2}"/>
                </a:ext>
              </a:extLst>
            </p:cNvPr>
            <p:cNvSpPr/>
            <p:nvPr/>
          </p:nvSpPr>
          <p:spPr>
            <a:xfrm>
              <a:off x="10561179" y="1734324"/>
              <a:ext cx="1641053" cy="246221"/>
            </a:xfrm>
            <a:prstGeom prst="rect">
              <a:avLst/>
            </a:prstGeom>
            <a:solidFill>
              <a:srgbClr val="242424">
                <a:alpha val="50196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Wednesday, June 20, 2018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152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>
            <a:extLst>
              <a:ext uri="{FF2B5EF4-FFF2-40B4-BE49-F238E27FC236}">
                <a16:creationId xmlns:a16="http://schemas.microsoft.com/office/drawing/2014/main" id="{4C2646BE-B109-438C-9FD2-106A9B1C5952}"/>
              </a:ext>
            </a:extLst>
          </p:cNvPr>
          <p:cNvSpPr/>
          <p:nvPr/>
        </p:nvSpPr>
        <p:spPr>
          <a:xfrm>
            <a:off x="1839791" y="0"/>
            <a:ext cx="10352208" cy="819219"/>
          </a:xfrm>
          <a:prstGeom prst="rect">
            <a:avLst/>
          </a:prstGeom>
          <a:solidFill>
            <a:srgbClr val="0E6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47427-A657-4F64-8C6D-EBC3D7662705}"/>
              </a:ext>
            </a:extLst>
          </p:cNvPr>
          <p:cNvGrpSpPr/>
          <p:nvPr/>
        </p:nvGrpSpPr>
        <p:grpSpPr>
          <a:xfrm>
            <a:off x="5664302" y="102932"/>
            <a:ext cx="5956472" cy="613354"/>
            <a:chOff x="4139728" y="137585"/>
            <a:chExt cx="6006438" cy="613354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D2571FF-FAFD-4536-998F-051A942F60DD}"/>
                </a:ext>
              </a:extLst>
            </p:cNvPr>
            <p:cNvSpPr txBox="1"/>
            <p:nvPr/>
          </p:nvSpPr>
          <p:spPr>
            <a:xfrm>
              <a:off x="4139728" y="137585"/>
              <a:ext cx="60064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Vehicle Collision &amp; Fire on the Woodrow Wilson Bridge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9F2CA18-3FB7-4FF7-A668-1BB47C4CA474}"/>
                </a:ext>
              </a:extLst>
            </p:cNvPr>
            <p:cNvSpPr txBox="1"/>
            <p:nvPr/>
          </p:nvSpPr>
          <p:spPr>
            <a:xfrm>
              <a:off x="4359115" y="473940"/>
              <a:ext cx="55676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I-95/495 NB Outer Loop in Prince Georges County, MD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 Wednesday, June 20, 2018  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B0D6D96-353F-495F-87D6-29F63CFE5845}"/>
              </a:ext>
            </a:extLst>
          </p:cNvPr>
          <p:cNvSpPr/>
          <p:nvPr/>
        </p:nvSpPr>
        <p:spPr>
          <a:xfrm>
            <a:off x="2240091" y="117222"/>
            <a:ext cx="2926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Impact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D88A7420-F270-4881-A86B-E760829F6568}"/>
              </a:ext>
            </a:extLst>
          </p:cNvPr>
          <p:cNvCxnSpPr/>
          <p:nvPr/>
        </p:nvCxnSpPr>
        <p:spPr>
          <a:xfrm>
            <a:off x="5572707" y="135097"/>
            <a:ext cx="0" cy="5427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79AC793-086C-4C91-A2F8-ABDB5A8B7110}"/>
              </a:ext>
            </a:extLst>
          </p:cNvPr>
          <p:cNvSpPr/>
          <p:nvPr/>
        </p:nvSpPr>
        <p:spPr>
          <a:xfrm>
            <a:off x="6415769" y="4401551"/>
            <a:ext cx="5717388" cy="3308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National Capital Region 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|</a:t>
            </a: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 WWB Event Extended Impacts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(8:00 PM EST)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0FB6C49-641A-4D67-8FEE-2564A131F552}"/>
              </a:ext>
            </a:extLst>
          </p:cNvPr>
          <p:cNvSpPr/>
          <p:nvPr/>
        </p:nvSpPr>
        <p:spPr>
          <a:xfrm>
            <a:off x="4908092" y="4968969"/>
            <a:ext cx="1444998" cy="1677382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</p:spPr>
        <p:txBody>
          <a:bodyPr wrap="square" bIns="9144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Two previous Wednesdays show minimal traffic in the NCR at 8:00 PM, but on 6/20,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traffic impacts remained substantial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 almost 10 hr.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the accident.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F9281CD-7E2D-42D9-965C-26C532D7A41A}"/>
              </a:ext>
            </a:extLst>
          </p:cNvPr>
          <p:cNvGrpSpPr/>
          <p:nvPr/>
        </p:nvGrpSpPr>
        <p:grpSpPr>
          <a:xfrm>
            <a:off x="10288739" y="4836563"/>
            <a:ext cx="1844418" cy="1949721"/>
            <a:chOff x="5773560" y="7957244"/>
            <a:chExt cx="1844418" cy="1949721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B894C1AC-9102-4AE1-8B61-F880229B3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241" t="29433" r="943" b="26999"/>
            <a:stretch/>
          </p:blipFill>
          <p:spPr>
            <a:xfrm>
              <a:off x="5777596" y="7961581"/>
              <a:ext cx="1840382" cy="194538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4F19907-C31A-4123-8676-9042C440B9FA}"/>
                </a:ext>
              </a:extLst>
            </p:cNvPr>
            <p:cNvSpPr/>
            <p:nvPr/>
          </p:nvSpPr>
          <p:spPr>
            <a:xfrm>
              <a:off x="5773560" y="7957244"/>
              <a:ext cx="1844418" cy="222937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June 20, 2018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053E4C3-97A6-4A3D-AAB2-AF50FDDE9C10}"/>
                </a:ext>
              </a:extLst>
            </p:cNvPr>
            <p:cNvSpPr/>
            <p:nvPr/>
          </p:nvSpPr>
          <p:spPr>
            <a:xfrm>
              <a:off x="6040550" y="8552743"/>
              <a:ext cx="458697" cy="458697"/>
            </a:xfrm>
            <a:prstGeom prst="ellipse">
              <a:avLst/>
            </a:prstGeom>
            <a:solidFill>
              <a:srgbClr val="FFC000">
                <a:alpha val="20000"/>
              </a:srgbClr>
            </a:solidFill>
            <a:ln w="19050">
              <a:solidFill>
                <a:srgbClr val="B43D3A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7F8A6A0-F0FC-45AF-9D97-3DD7D99B3E3B}"/>
                </a:ext>
              </a:extLst>
            </p:cNvPr>
            <p:cNvSpPr/>
            <p:nvPr/>
          </p:nvSpPr>
          <p:spPr>
            <a:xfrm>
              <a:off x="6271427" y="8890268"/>
              <a:ext cx="742704" cy="779109"/>
            </a:xfrm>
            <a:prstGeom prst="ellipse">
              <a:avLst/>
            </a:prstGeom>
            <a:solidFill>
              <a:srgbClr val="FFC000">
                <a:alpha val="20000"/>
              </a:srgbClr>
            </a:solidFill>
            <a:ln w="19050">
              <a:solidFill>
                <a:srgbClr val="B43D3A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C332E51-C520-4FC5-A236-FDAD9FD03C6B}"/>
              </a:ext>
            </a:extLst>
          </p:cNvPr>
          <p:cNvGrpSpPr/>
          <p:nvPr/>
        </p:nvGrpSpPr>
        <p:grpSpPr>
          <a:xfrm>
            <a:off x="8345301" y="4844174"/>
            <a:ext cx="1858138" cy="1949722"/>
            <a:chOff x="3772543" y="7957244"/>
            <a:chExt cx="1858138" cy="1949722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34B1416A-F1C4-43D1-B0BB-690A28B023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165" t="29224" r="25833" b="26972"/>
            <a:stretch/>
          </p:blipFill>
          <p:spPr>
            <a:xfrm>
              <a:off x="3775926" y="7961581"/>
              <a:ext cx="1854755" cy="194538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159F081-988F-4A9C-A115-71CF515D4CC8}"/>
                </a:ext>
              </a:extLst>
            </p:cNvPr>
            <p:cNvSpPr/>
            <p:nvPr/>
          </p:nvSpPr>
          <p:spPr>
            <a:xfrm>
              <a:off x="3772543" y="7957244"/>
              <a:ext cx="1858138" cy="222937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June 13, 2018</a:t>
              </a: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F6D64E1-C794-41EC-ABE3-7EF7BD858760}"/>
                </a:ext>
              </a:extLst>
            </p:cNvPr>
            <p:cNvSpPr/>
            <p:nvPr/>
          </p:nvSpPr>
          <p:spPr>
            <a:xfrm>
              <a:off x="4024181" y="8551704"/>
              <a:ext cx="458697" cy="458697"/>
            </a:xfrm>
            <a:prstGeom prst="ellipse">
              <a:avLst/>
            </a:prstGeom>
            <a:solidFill>
              <a:srgbClr val="0070C0">
                <a:alpha val="10196"/>
              </a:srgbClr>
            </a:solidFill>
            <a:ln w="19050">
              <a:solidFill>
                <a:srgbClr val="0070C0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EFBA324-88F7-493F-9A7B-D540B21C1229}"/>
                </a:ext>
              </a:extLst>
            </p:cNvPr>
            <p:cNvSpPr/>
            <p:nvPr/>
          </p:nvSpPr>
          <p:spPr>
            <a:xfrm>
              <a:off x="4255058" y="8889229"/>
              <a:ext cx="742704" cy="779109"/>
            </a:xfrm>
            <a:prstGeom prst="ellipse">
              <a:avLst/>
            </a:prstGeom>
            <a:solidFill>
              <a:srgbClr val="0070C0">
                <a:alpha val="10196"/>
              </a:srgbClr>
            </a:solidFill>
            <a:ln w="19050">
              <a:solidFill>
                <a:srgbClr val="0070C0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E89A36E-CCDC-4BCA-BFCD-C1759855D862}"/>
              </a:ext>
            </a:extLst>
          </p:cNvPr>
          <p:cNvGrpSpPr/>
          <p:nvPr/>
        </p:nvGrpSpPr>
        <p:grpSpPr>
          <a:xfrm>
            <a:off x="6415769" y="4844175"/>
            <a:ext cx="1844232" cy="1949721"/>
            <a:chOff x="1784778" y="7957244"/>
            <a:chExt cx="1844232" cy="1949721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8A179833-3941-4DD0-A770-B17D374DD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84" t="28999" r="50797" b="26804"/>
            <a:stretch/>
          </p:blipFill>
          <p:spPr>
            <a:xfrm>
              <a:off x="1788436" y="7961581"/>
              <a:ext cx="1840574" cy="1945384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B977047-9C71-439B-8931-5422F0E223C3}"/>
                </a:ext>
              </a:extLst>
            </p:cNvPr>
            <p:cNvSpPr/>
            <p:nvPr/>
          </p:nvSpPr>
          <p:spPr>
            <a:xfrm>
              <a:off x="1784778" y="7957244"/>
              <a:ext cx="1844232" cy="222937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June 6, 2018</a:t>
              </a: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69280AD-BC9E-4DF2-83F7-2A48386997D1}"/>
                </a:ext>
              </a:extLst>
            </p:cNvPr>
            <p:cNvSpPr/>
            <p:nvPr/>
          </p:nvSpPr>
          <p:spPr>
            <a:xfrm>
              <a:off x="2027422" y="8549020"/>
              <a:ext cx="458697" cy="458697"/>
            </a:xfrm>
            <a:prstGeom prst="ellipse">
              <a:avLst/>
            </a:prstGeom>
            <a:solidFill>
              <a:srgbClr val="0070C0">
                <a:alpha val="10196"/>
              </a:srgbClr>
            </a:solidFill>
            <a:ln w="19050">
              <a:solidFill>
                <a:srgbClr val="0070C0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56DC2B8-613A-46B6-90CD-6E8B1CEB6BD1}"/>
                </a:ext>
              </a:extLst>
            </p:cNvPr>
            <p:cNvSpPr/>
            <p:nvPr/>
          </p:nvSpPr>
          <p:spPr>
            <a:xfrm>
              <a:off x="2256771" y="8886545"/>
              <a:ext cx="742704" cy="779109"/>
            </a:xfrm>
            <a:prstGeom prst="ellipse">
              <a:avLst/>
            </a:prstGeom>
            <a:solidFill>
              <a:srgbClr val="0070C0">
                <a:alpha val="10196"/>
              </a:srgbClr>
            </a:solidFill>
            <a:ln w="19050">
              <a:solidFill>
                <a:srgbClr val="0070C0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5586532-7B11-4E7F-85E0-D9758830C50E}"/>
              </a:ext>
            </a:extLst>
          </p:cNvPr>
          <p:cNvGrpSpPr/>
          <p:nvPr/>
        </p:nvGrpSpPr>
        <p:grpSpPr>
          <a:xfrm>
            <a:off x="2296257" y="4732864"/>
            <a:ext cx="1380876" cy="2047209"/>
            <a:chOff x="6486004" y="1503346"/>
            <a:chExt cx="1764808" cy="2616406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A9B9DC5-F508-4CFA-9AEF-A76203E03747}"/>
                </a:ext>
              </a:extLst>
            </p:cNvPr>
            <p:cNvSpPr txBox="1"/>
            <p:nvPr/>
          </p:nvSpPr>
          <p:spPr>
            <a:xfrm>
              <a:off x="6500954" y="1503346"/>
              <a:ext cx="1741029" cy="314679"/>
            </a:xfrm>
            <a:prstGeom prst="rect">
              <a:avLst/>
            </a:prstGeom>
            <a:solidFill>
              <a:srgbClr val="C00000"/>
            </a:solidFill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Wed., June 20</a:t>
              </a:r>
              <a:r>
                <a: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2018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8667D8F5-5E23-4E36-9C8E-19921EBA7C8B}"/>
                </a:ext>
              </a:extLst>
            </p:cNvPr>
            <p:cNvSpPr/>
            <p:nvPr/>
          </p:nvSpPr>
          <p:spPr>
            <a:xfrm>
              <a:off x="6503016" y="1538018"/>
              <a:ext cx="1730780" cy="2581734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BC41EF13-1EB1-4FE7-A780-810176F259B4}"/>
                </a:ext>
              </a:extLst>
            </p:cNvPr>
            <p:cNvSpPr txBox="1"/>
            <p:nvPr/>
          </p:nvSpPr>
          <p:spPr>
            <a:xfrm>
              <a:off x="6624878" y="1844123"/>
              <a:ext cx="1487056" cy="2753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 Cost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6EF5662-68A2-4B83-8BD2-011E979AB1B8}"/>
                </a:ext>
              </a:extLst>
            </p:cNvPr>
            <p:cNvSpPr txBox="1"/>
            <p:nvPr/>
          </p:nvSpPr>
          <p:spPr>
            <a:xfrm>
              <a:off x="6624878" y="2133389"/>
              <a:ext cx="1487056" cy="2360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$3,153,861</a:t>
              </a: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AF21B8B6-B10A-4868-AC8F-709E85A86E04}"/>
                </a:ext>
              </a:extLst>
            </p:cNvPr>
            <p:cNvGrpSpPr/>
            <p:nvPr/>
          </p:nvGrpSpPr>
          <p:grpSpPr>
            <a:xfrm>
              <a:off x="6486004" y="2586386"/>
              <a:ext cx="1764808" cy="768832"/>
              <a:chOff x="414426" y="6842944"/>
              <a:chExt cx="1764808" cy="839451"/>
            </a:xfrm>
          </p:grpSpPr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DED1BA04-B452-4CA9-B6CF-E9969A897A14}"/>
                  </a:ext>
                </a:extLst>
              </p:cNvPr>
              <p:cNvSpPr txBox="1"/>
              <p:nvPr/>
            </p:nvSpPr>
            <p:spPr>
              <a:xfrm>
                <a:off x="479530" y="6842944"/>
                <a:ext cx="1634598" cy="300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Hours of Delay</a:t>
                </a: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91D0DFB9-1309-4DEE-B20D-185ED5643C47}"/>
                  </a:ext>
                </a:extLst>
              </p:cNvPr>
              <p:cNvSpPr txBox="1"/>
              <p:nvPr/>
            </p:nvSpPr>
            <p:spPr>
              <a:xfrm>
                <a:off x="414426" y="7175086"/>
                <a:ext cx="1764808" cy="2576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127,939 person-hrs.</a:t>
                </a: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31492AE6-2E10-42C0-AA54-1471B94E168C}"/>
                  </a:ext>
                </a:extLst>
              </p:cNvPr>
              <p:cNvSpPr txBox="1"/>
              <p:nvPr/>
            </p:nvSpPr>
            <p:spPr>
              <a:xfrm>
                <a:off x="414426" y="7424707"/>
                <a:ext cx="1764808" cy="2576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104,440 vehicle-hrs.</a:t>
                </a:r>
              </a:p>
            </p:txBody>
          </p:sp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47B94593-CDF4-4896-8104-09C4ACE9211B}"/>
                </a:ext>
              </a:extLst>
            </p:cNvPr>
            <p:cNvSpPr txBox="1"/>
            <p:nvPr/>
          </p:nvSpPr>
          <p:spPr>
            <a:xfrm>
              <a:off x="6624878" y="3845322"/>
              <a:ext cx="1487056" cy="2360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1.75 min/mi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4C14312C-360C-4416-9E06-5FA082B42C66}"/>
                </a:ext>
              </a:extLst>
            </p:cNvPr>
            <p:cNvSpPr txBox="1"/>
            <p:nvPr/>
          </p:nvSpPr>
          <p:spPr>
            <a:xfrm>
              <a:off x="6551108" y="3569873"/>
              <a:ext cx="1634595" cy="2753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 per VMT</a:t>
              </a: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DEA0110-6FB7-414D-AC54-0343FF8744D0}"/>
                </a:ext>
              </a:extLst>
            </p:cNvPr>
            <p:cNvGrpSpPr/>
            <p:nvPr/>
          </p:nvGrpSpPr>
          <p:grpSpPr>
            <a:xfrm>
              <a:off x="6703633" y="2456323"/>
              <a:ext cx="1329546" cy="1023691"/>
              <a:chOff x="632056" y="6796968"/>
              <a:chExt cx="1329546" cy="1023691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257D914E-FC35-47C7-8B6C-9BAF962611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2056" y="6796968"/>
                <a:ext cx="132954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34D1A614-7912-4399-8E45-94FFA44E49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2056" y="7820659"/>
                <a:ext cx="132954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09EAFE9-3A82-485F-9B11-46CF34813D91}"/>
              </a:ext>
            </a:extLst>
          </p:cNvPr>
          <p:cNvSpPr/>
          <p:nvPr/>
        </p:nvSpPr>
        <p:spPr>
          <a:xfrm>
            <a:off x="1669854" y="4397704"/>
            <a:ext cx="26991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Delay Cost Comparisons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5F41CD0-E37E-4401-A188-6D5F4CD8C495}"/>
              </a:ext>
            </a:extLst>
          </p:cNvPr>
          <p:cNvSpPr/>
          <p:nvPr/>
        </p:nvSpPr>
        <p:spPr>
          <a:xfrm>
            <a:off x="6312871" y="1192374"/>
            <a:ext cx="1006686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I-495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(Capital Beltway)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EF59B1A-9D1C-4655-BE85-C9A2E5DB3BB9}"/>
              </a:ext>
            </a:extLst>
          </p:cNvPr>
          <p:cNvGrpSpPr/>
          <p:nvPr/>
        </p:nvGrpSpPr>
        <p:grpSpPr>
          <a:xfrm>
            <a:off x="6301370" y="1441864"/>
            <a:ext cx="2816737" cy="955425"/>
            <a:chOff x="84438" y="960106"/>
            <a:chExt cx="3353555" cy="1137511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C21C825-3C76-4F72-8847-A0CC6D730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340" t="28805" r="11720" b="45701"/>
            <a:stretch/>
          </p:blipFill>
          <p:spPr>
            <a:xfrm>
              <a:off x="84438" y="960106"/>
              <a:ext cx="3353555" cy="1137511"/>
            </a:xfrm>
            <a:prstGeom prst="rect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9241A12-6534-4DB8-8F03-56BBB7270E51}"/>
                </a:ext>
              </a:extLst>
            </p:cNvPr>
            <p:cNvSpPr/>
            <p:nvPr/>
          </p:nvSpPr>
          <p:spPr>
            <a:xfrm>
              <a:off x="2619469" y="978802"/>
              <a:ext cx="797107" cy="165071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ECEF4EDE-1287-4327-9B39-EFD018A49003}"/>
              </a:ext>
            </a:extLst>
          </p:cNvPr>
          <p:cNvSpPr/>
          <p:nvPr/>
        </p:nvSpPr>
        <p:spPr>
          <a:xfrm>
            <a:off x="7356689" y="1352661"/>
            <a:ext cx="645443" cy="175164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TTI = 3+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FD7322F-2CB7-4A5F-B701-0A8B3F02BB30}"/>
              </a:ext>
            </a:extLst>
          </p:cNvPr>
          <p:cNvSpPr/>
          <p:nvPr/>
        </p:nvSpPr>
        <p:spPr>
          <a:xfrm>
            <a:off x="8477174" y="1464604"/>
            <a:ext cx="647576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Outer Loop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DF3A75D-1461-4E1D-9066-0917247EA19D}"/>
              </a:ext>
            </a:extLst>
          </p:cNvPr>
          <p:cNvSpPr/>
          <p:nvPr/>
        </p:nvSpPr>
        <p:spPr>
          <a:xfrm>
            <a:off x="9169722" y="1192374"/>
            <a:ext cx="1285608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US-1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(VA, from I-495 to I-395)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B8617BF-B04A-4F7B-AF4D-15C7AE7050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397" t="58441" r="11134" b="15571"/>
          <a:stretch/>
        </p:blipFill>
        <p:spPr>
          <a:xfrm>
            <a:off x="9164290" y="1443860"/>
            <a:ext cx="2835606" cy="955425"/>
          </a:xfrm>
          <a:prstGeom prst="rect">
            <a:avLst/>
          </a:prstGeom>
          <a:ln w="3175">
            <a:solidFill>
              <a:schemeClr val="bg2">
                <a:lumMod val="75000"/>
              </a:schemeClr>
            </a:solidFill>
          </a:ln>
        </p:spPr>
      </p:pic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CD3335D7-50D3-4342-B184-A22A07488A25}"/>
              </a:ext>
            </a:extLst>
          </p:cNvPr>
          <p:cNvSpPr/>
          <p:nvPr/>
        </p:nvSpPr>
        <p:spPr>
          <a:xfrm>
            <a:off x="10239930" y="1341421"/>
            <a:ext cx="728278" cy="197644"/>
          </a:xfrm>
          <a:prstGeom prst="roundRect">
            <a:avLst/>
          </a:prstGeom>
          <a:solidFill>
            <a:srgbClr val="D2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TTI = 4+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EFB432-32F0-44D8-BA66-EEC1AF79D2FB}"/>
              </a:ext>
            </a:extLst>
          </p:cNvPr>
          <p:cNvSpPr/>
          <p:nvPr/>
        </p:nvSpPr>
        <p:spPr>
          <a:xfrm>
            <a:off x="11032741" y="1496566"/>
            <a:ext cx="966868" cy="166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8F0C529-CD82-4202-B112-2F3409CE789A}"/>
              </a:ext>
            </a:extLst>
          </p:cNvPr>
          <p:cNvSpPr/>
          <p:nvPr/>
        </p:nvSpPr>
        <p:spPr>
          <a:xfrm>
            <a:off x="10990210" y="1488999"/>
            <a:ext cx="966867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 Transit Corridor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99E8115-A150-4DA7-9ABF-6346E00DF090}"/>
              </a:ext>
            </a:extLst>
          </p:cNvPr>
          <p:cNvSpPr/>
          <p:nvPr/>
        </p:nvSpPr>
        <p:spPr>
          <a:xfrm>
            <a:off x="9157864" y="2616581"/>
            <a:ext cx="3004027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George Washington Memorial Pkwy.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(from Slater Ln. to I-395)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C7D2793-CE9E-4668-9342-2198D2FBBC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286" t="27545" r="10222" b="45245"/>
          <a:stretch/>
        </p:blipFill>
        <p:spPr>
          <a:xfrm>
            <a:off x="9154990" y="2896761"/>
            <a:ext cx="2909632" cy="919783"/>
          </a:xfrm>
          <a:prstGeom prst="rect">
            <a:avLst/>
          </a:prstGeom>
          <a:ln w="3175">
            <a:solidFill>
              <a:schemeClr val="bg2">
                <a:lumMod val="75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438A7D-0498-40D6-A7F9-133E35324329}"/>
              </a:ext>
            </a:extLst>
          </p:cNvPr>
          <p:cNvSpPr/>
          <p:nvPr/>
        </p:nvSpPr>
        <p:spPr>
          <a:xfrm>
            <a:off x="10727497" y="2946411"/>
            <a:ext cx="1337125" cy="318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A4DF1F77-76EA-4E40-B161-48FD48B892D7}"/>
              </a:ext>
            </a:extLst>
          </p:cNvPr>
          <p:cNvSpPr/>
          <p:nvPr/>
        </p:nvSpPr>
        <p:spPr>
          <a:xfrm>
            <a:off x="10239930" y="2828372"/>
            <a:ext cx="728278" cy="197644"/>
          </a:xfrm>
          <a:prstGeom prst="roundRect">
            <a:avLst/>
          </a:prstGeom>
          <a:solidFill>
            <a:srgbClr val="7A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TTI = 8+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3C19B05-FE1D-452F-A163-AF3BF868EF55}"/>
              </a:ext>
            </a:extLst>
          </p:cNvPr>
          <p:cNvSpPr/>
          <p:nvPr/>
        </p:nvSpPr>
        <p:spPr>
          <a:xfrm>
            <a:off x="11097763" y="2940837"/>
            <a:ext cx="96051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Traffic / Reagan Airport impacted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7A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9CA0F22-4CC8-4D7E-9230-BE2C497E2F96}"/>
              </a:ext>
            </a:extLst>
          </p:cNvPr>
          <p:cNvSpPr/>
          <p:nvPr/>
        </p:nvSpPr>
        <p:spPr>
          <a:xfrm>
            <a:off x="10617" y="4928060"/>
            <a:ext cx="10469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Substantial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increases in delay cost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hours of delay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 region on the day of the accident versus normal June Wednesdays.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28784E5-90FC-4536-A4C6-0440AC293494}"/>
              </a:ext>
            </a:extLst>
          </p:cNvPr>
          <p:cNvSpPr/>
          <p:nvPr/>
        </p:nvSpPr>
        <p:spPr>
          <a:xfrm>
            <a:off x="5271346" y="1704055"/>
            <a:ext cx="100404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 example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increases in travel time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alternate routes for the day of the accident compared to typical free-flow conditions.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A6C092-CE5D-4E95-8DB9-5BFAD3D37557}"/>
              </a:ext>
            </a:extLst>
          </p:cNvPr>
          <p:cNvGrpSpPr/>
          <p:nvPr/>
        </p:nvGrpSpPr>
        <p:grpSpPr>
          <a:xfrm>
            <a:off x="1076542" y="4845859"/>
            <a:ext cx="1163549" cy="1744432"/>
            <a:chOff x="4838839" y="1616340"/>
            <a:chExt cx="1487057" cy="2229447"/>
          </a:xfrm>
        </p:grpSpPr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DF42733B-F349-4F4A-8000-22B5FADC762D}"/>
                </a:ext>
              </a:extLst>
            </p:cNvPr>
            <p:cNvSpPr txBox="1"/>
            <p:nvPr/>
          </p:nvSpPr>
          <p:spPr>
            <a:xfrm>
              <a:off x="4838839" y="1899796"/>
              <a:ext cx="1487057" cy="2360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 Cost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55EA3320-4071-4F49-9B80-EE28FDB26FDC}"/>
                </a:ext>
              </a:extLst>
            </p:cNvPr>
            <p:cNvSpPr txBox="1"/>
            <p:nvPr/>
          </p:nvSpPr>
          <p:spPr>
            <a:xfrm>
              <a:off x="4928418" y="1616340"/>
              <a:ext cx="1300227" cy="314679"/>
            </a:xfrm>
            <a:prstGeom prst="rect">
              <a:avLst/>
            </a:prstGeom>
            <a:solidFill>
              <a:srgbClr val="2F30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Wed., June 13</a:t>
              </a:r>
              <a:r>
                <a: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58EB6CDD-0300-48D6-8EF2-3D792A87DA56}"/>
                </a:ext>
              </a:extLst>
            </p:cNvPr>
            <p:cNvSpPr/>
            <p:nvPr/>
          </p:nvSpPr>
          <p:spPr>
            <a:xfrm>
              <a:off x="4934464" y="1839098"/>
              <a:ext cx="1285325" cy="2006689"/>
            </a:xfrm>
            <a:prstGeom prst="rect">
              <a:avLst/>
            </a:prstGeom>
            <a:noFill/>
            <a:ln w="12700" cap="flat" cmpd="sng" algn="ctr">
              <a:solidFill>
                <a:srgbClr val="2F304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CCA89A9-DE00-4961-948C-40D2E32FC8E8}"/>
                </a:ext>
              </a:extLst>
            </p:cNvPr>
            <p:cNvSpPr txBox="1"/>
            <p:nvPr/>
          </p:nvSpPr>
          <p:spPr>
            <a:xfrm>
              <a:off x="4838839" y="2172100"/>
              <a:ext cx="1487057" cy="1966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$1,359,734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668EAAD1-EED7-477E-BA3C-05794011A74B}"/>
                </a:ext>
              </a:extLst>
            </p:cNvPr>
            <p:cNvGrpSpPr/>
            <p:nvPr/>
          </p:nvGrpSpPr>
          <p:grpSpPr>
            <a:xfrm>
              <a:off x="4838839" y="2536274"/>
              <a:ext cx="1487057" cy="663575"/>
              <a:chOff x="667678" y="6986128"/>
              <a:chExt cx="1487057" cy="663575"/>
            </a:xfrm>
          </p:grpSpPr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20AC01A2-2C7E-4796-96A6-DC8EBAC06EAD}"/>
                  </a:ext>
                </a:extLst>
              </p:cNvPr>
              <p:cNvSpPr txBox="1"/>
              <p:nvPr/>
            </p:nvSpPr>
            <p:spPr>
              <a:xfrm>
                <a:off x="667678" y="6986128"/>
                <a:ext cx="1487057" cy="2360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Hours of Delay</a:t>
                </a: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64080EB6-267D-4DD3-881A-02F364A35789}"/>
                  </a:ext>
                </a:extLst>
              </p:cNvPr>
              <p:cNvSpPr txBox="1"/>
              <p:nvPr/>
            </p:nvSpPr>
            <p:spPr>
              <a:xfrm>
                <a:off x="667678" y="7235783"/>
                <a:ext cx="1487057" cy="196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55,159 person-hrs.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9E4E27C3-7F15-4D3C-8803-9CF1DED44804}"/>
                  </a:ext>
                </a:extLst>
              </p:cNvPr>
              <p:cNvSpPr txBox="1"/>
              <p:nvPr/>
            </p:nvSpPr>
            <p:spPr>
              <a:xfrm>
                <a:off x="667678" y="7453029"/>
                <a:ext cx="1487057" cy="196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45,028 vehicle-hrs.</a:t>
                </a:r>
              </a:p>
            </p:txBody>
          </p:sp>
        </p:grp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2079290-EFCD-4893-8D92-C2B221C4C3B3}"/>
                </a:ext>
              </a:extLst>
            </p:cNvPr>
            <p:cNvSpPr txBox="1"/>
            <p:nvPr/>
          </p:nvSpPr>
          <p:spPr>
            <a:xfrm>
              <a:off x="4838839" y="3606479"/>
              <a:ext cx="1487057" cy="1966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0.73 min/mi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8952BFBB-DB0F-4ADC-8C2D-EA8DF94D26B5}"/>
                </a:ext>
              </a:extLst>
            </p:cNvPr>
            <p:cNvSpPr txBox="1"/>
            <p:nvPr/>
          </p:nvSpPr>
          <p:spPr>
            <a:xfrm>
              <a:off x="4838839" y="3360390"/>
              <a:ext cx="1487057" cy="2360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 per VMT</a:t>
              </a:r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1BE55FA-566D-4DD7-BAB6-32DFE004442E}"/>
                </a:ext>
              </a:extLst>
            </p:cNvPr>
            <p:cNvCxnSpPr>
              <a:cxnSpLocks/>
            </p:cNvCxnSpPr>
            <p:nvPr/>
          </p:nvCxnSpPr>
          <p:spPr>
            <a:xfrm>
              <a:off x="5004486" y="2465388"/>
              <a:ext cx="1144570" cy="2410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D32542D-6411-4D8A-9DE3-DF91529C7D0F}"/>
                </a:ext>
              </a:extLst>
            </p:cNvPr>
            <p:cNvCxnSpPr>
              <a:cxnSpLocks/>
            </p:cNvCxnSpPr>
            <p:nvPr/>
          </p:nvCxnSpPr>
          <p:spPr>
            <a:xfrm>
              <a:off x="5004486" y="3283901"/>
              <a:ext cx="1144570" cy="2410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6D9257-6657-4F85-A2C0-76E2F49FE692}"/>
              </a:ext>
            </a:extLst>
          </p:cNvPr>
          <p:cNvGrpSpPr/>
          <p:nvPr/>
        </p:nvGrpSpPr>
        <p:grpSpPr>
          <a:xfrm>
            <a:off x="3741269" y="4832330"/>
            <a:ext cx="1163549" cy="1744432"/>
            <a:chOff x="8511114" y="1602811"/>
            <a:chExt cx="1487057" cy="2229447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89317BE-B172-444F-866F-E8CCC82336EA}"/>
                </a:ext>
              </a:extLst>
            </p:cNvPr>
            <p:cNvSpPr txBox="1"/>
            <p:nvPr/>
          </p:nvSpPr>
          <p:spPr>
            <a:xfrm>
              <a:off x="8511114" y="1915024"/>
              <a:ext cx="1487057" cy="2360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 Cost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48BCC04-191D-42B4-9311-239D094ED213}"/>
                </a:ext>
              </a:extLst>
            </p:cNvPr>
            <p:cNvSpPr txBox="1"/>
            <p:nvPr/>
          </p:nvSpPr>
          <p:spPr>
            <a:xfrm>
              <a:off x="8511114" y="2161292"/>
              <a:ext cx="1487057" cy="1966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$933,589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A17D4752-5165-4267-8E21-C30CB85044DF}"/>
                </a:ext>
              </a:extLst>
            </p:cNvPr>
            <p:cNvGrpSpPr/>
            <p:nvPr/>
          </p:nvGrpSpPr>
          <p:grpSpPr>
            <a:xfrm>
              <a:off x="8511114" y="2553083"/>
              <a:ext cx="1487057" cy="663575"/>
              <a:chOff x="553300" y="6925430"/>
              <a:chExt cx="1487057" cy="663575"/>
            </a:xfrm>
          </p:grpSpPr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5F956DF1-E3EF-45A2-9674-B2A0449F5468}"/>
                  </a:ext>
                </a:extLst>
              </p:cNvPr>
              <p:cNvSpPr txBox="1"/>
              <p:nvPr/>
            </p:nvSpPr>
            <p:spPr>
              <a:xfrm>
                <a:off x="553300" y="6925430"/>
                <a:ext cx="1487057" cy="2360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Hours of Delay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80926714-5A1D-4724-A4DD-228844659F31}"/>
                  </a:ext>
                </a:extLst>
              </p:cNvPr>
              <p:cNvSpPr txBox="1"/>
              <p:nvPr/>
            </p:nvSpPr>
            <p:spPr>
              <a:xfrm>
                <a:off x="553300" y="7175087"/>
                <a:ext cx="1487057" cy="196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37,872 person-hrs.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22C51AA7-FC4D-4192-8F3C-D71F54E96C00}"/>
                  </a:ext>
                </a:extLst>
              </p:cNvPr>
              <p:cNvSpPr txBox="1"/>
              <p:nvPr/>
            </p:nvSpPr>
            <p:spPr>
              <a:xfrm>
                <a:off x="553300" y="7392331"/>
                <a:ext cx="1487057" cy="1966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30,916 vehicle-hrs.</a:t>
                </a:r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6A93C82-1C70-4C28-A5D2-4410E60A23C1}"/>
                </a:ext>
              </a:extLst>
            </p:cNvPr>
            <p:cNvSpPr txBox="1"/>
            <p:nvPr/>
          </p:nvSpPr>
          <p:spPr>
            <a:xfrm>
              <a:off x="8511114" y="3597690"/>
              <a:ext cx="1487057" cy="1966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0.50 min/mi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7432E4D-6A91-4E1E-80E6-EFA6F2874010}"/>
                </a:ext>
              </a:extLst>
            </p:cNvPr>
            <p:cNvSpPr txBox="1"/>
            <p:nvPr/>
          </p:nvSpPr>
          <p:spPr>
            <a:xfrm>
              <a:off x="8511114" y="3351601"/>
              <a:ext cx="1487057" cy="2360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 per VMT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ACB3A7A-79B7-4E3E-AB80-FDD4AD7DF7EC}"/>
                </a:ext>
              </a:extLst>
            </p:cNvPr>
            <p:cNvSpPr txBox="1"/>
            <p:nvPr/>
          </p:nvSpPr>
          <p:spPr>
            <a:xfrm>
              <a:off x="8590672" y="1602811"/>
              <a:ext cx="1304919" cy="314679"/>
            </a:xfrm>
            <a:prstGeom prst="rect">
              <a:avLst/>
            </a:prstGeom>
            <a:solidFill>
              <a:srgbClr val="2F304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Wed., June 27</a:t>
              </a:r>
              <a:r>
                <a: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4134014-EA2B-49D1-9C3A-04E7281AEE49}"/>
                </a:ext>
              </a:extLst>
            </p:cNvPr>
            <p:cNvSpPr/>
            <p:nvPr/>
          </p:nvSpPr>
          <p:spPr>
            <a:xfrm>
              <a:off x="8598749" y="1825569"/>
              <a:ext cx="1285325" cy="2006689"/>
            </a:xfrm>
            <a:prstGeom prst="rect">
              <a:avLst/>
            </a:prstGeom>
            <a:noFill/>
            <a:ln w="12700" cap="flat" cmpd="sng" algn="ctr">
              <a:solidFill>
                <a:srgbClr val="2F304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2E3AC80D-6101-4C89-9FB8-B294B1256BB4}"/>
                </a:ext>
              </a:extLst>
            </p:cNvPr>
            <p:cNvCxnSpPr>
              <a:cxnSpLocks/>
            </p:cNvCxnSpPr>
            <p:nvPr/>
          </p:nvCxnSpPr>
          <p:spPr>
            <a:xfrm>
              <a:off x="8691974" y="2465388"/>
              <a:ext cx="1144570" cy="2410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193EC120-92BF-4502-A12F-5E0FDF3CA66D}"/>
                </a:ext>
              </a:extLst>
            </p:cNvPr>
            <p:cNvCxnSpPr>
              <a:cxnSpLocks/>
            </p:cNvCxnSpPr>
            <p:nvPr/>
          </p:nvCxnSpPr>
          <p:spPr>
            <a:xfrm>
              <a:off x="8691974" y="3283901"/>
              <a:ext cx="1144570" cy="2410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60CB7BF-DD9C-4C0B-A9D9-E7562A491992}"/>
              </a:ext>
            </a:extLst>
          </p:cNvPr>
          <p:cNvGrpSpPr/>
          <p:nvPr/>
        </p:nvGrpSpPr>
        <p:grpSpPr>
          <a:xfrm>
            <a:off x="1233374" y="1210503"/>
            <a:ext cx="3657356" cy="2917071"/>
            <a:chOff x="-328409" y="389609"/>
            <a:chExt cx="3877234" cy="3083670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358F8EE5-BA77-45F3-A5D1-E080757FB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74" t="27920" r="63586" b="7917"/>
            <a:stretch/>
          </p:blipFill>
          <p:spPr>
            <a:xfrm>
              <a:off x="-328409" y="389609"/>
              <a:ext cx="3877234" cy="3056623"/>
            </a:xfrm>
            <a:prstGeom prst="rect">
              <a:avLst/>
            </a:prstGeom>
          </p:spPr>
        </p:pic>
        <p:sp>
          <p:nvSpPr>
            <p:cNvPr id="132" name="Arrow: Up 131">
              <a:extLst>
                <a:ext uri="{FF2B5EF4-FFF2-40B4-BE49-F238E27FC236}">
                  <a16:creationId xmlns:a16="http://schemas.microsoft.com/office/drawing/2014/main" id="{3F11C041-982F-402C-A462-0F20F2D6188E}"/>
                </a:ext>
              </a:extLst>
            </p:cNvPr>
            <p:cNvSpPr/>
            <p:nvPr/>
          </p:nvSpPr>
          <p:spPr>
            <a:xfrm rot="5400000">
              <a:off x="1049353" y="2040418"/>
              <a:ext cx="403931" cy="1005504"/>
            </a:xfrm>
            <a:prstGeom prst="up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Arrow: Up 135">
              <a:extLst>
                <a:ext uri="{FF2B5EF4-FFF2-40B4-BE49-F238E27FC236}">
                  <a16:creationId xmlns:a16="http://schemas.microsoft.com/office/drawing/2014/main" id="{58282A0F-900B-40F9-95C7-B6ADDE2CE603}"/>
                </a:ext>
              </a:extLst>
            </p:cNvPr>
            <p:cNvSpPr/>
            <p:nvPr/>
          </p:nvSpPr>
          <p:spPr>
            <a:xfrm rot="1899006">
              <a:off x="596877" y="2718087"/>
              <a:ext cx="303376" cy="755192"/>
            </a:xfrm>
            <a:prstGeom prst="up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Arrow: Up 139">
              <a:extLst>
                <a:ext uri="{FF2B5EF4-FFF2-40B4-BE49-F238E27FC236}">
                  <a16:creationId xmlns:a16="http://schemas.microsoft.com/office/drawing/2014/main" id="{21176307-448F-4995-82CC-1C13F219B356}"/>
                </a:ext>
              </a:extLst>
            </p:cNvPr>
            <p:cNvSpPr/>
            <p:nvPr/>
          </p:nvSpPr>
          <p:spPr>
            <a:xfrm>
              <a:off x="467820" y="1318777"/>
              <a:ext cx="403931" cy="1005504"/>
            </a:xfrm>
            <a:prstGeom prst="up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Arrow: Up 143">
              <a:extLst>
                <a:ext uri="{FF2B5EF4-FFF2-40B4-BE49-F238E27FC236}">
                  <a16:creationId xmlns:a16="http://schemas.microsoft.com/office/drawing/2014/main" id="{3A465BF0-43DD-4E2A-8347-F5AAF37CB365}"/>
                </a:ext>
              </a:extLst>
            </p:cNvPr>
            <p:cNvSpPr/>
            <p:nvPr/>
          </p:nvSpPr>
          <p:spPr>
            <a:xfrm rot="2573519">
              <a:off x="1491457" y="1571254"/>
              <a:ext cx="319850" cy="796201"/>
            </a:xfrm>
            <a:prstGeom prst="up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Arrow: Up 145">
              <a:extLst>
                <a:ext uri="{FF2B5EF4-FFF2-40B4-BE49-F238E27FC236}">
                  <a16:creationId xmlns:a16="http://schemas.microsoft.com/office/drawing/2014/main" id="{A8C41D32-2778-4253-955A-FFE34AF9BF6C}"/>
                </a:ext>
              </a:extLst>
            </p:cNvPr>
            <p:cNvSpPr/>
            <p:nvPr/>
          </p:nvSpPr>
          <p:spPr>
            <a:xfrm rot="5151809">
              <a:off x="1882033" y="310737"/>
              <a:ext cx="403931" cy="812736"/>
            </a:xfrm>
            <a:prstGeom prst="up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Explosion: 8 Points 146">
              <a:extLst>
                <a:ext uri="{FF2B5EF4-FFF2-40B4-BE49-F238E27FC236}">
                  <a16:creationId xmlns:a16="http://schemas.microsoft.com/office/drawing/2014/main" id="{CC4FC167-ED4F-4A7B-9817-CE61E2F4D685}"/>
                </a:ext>
              </a:extLst>
            </p:cNvPr>
            <p:cNvSpPr/>
            <p:nvPr/>
          </p:nvSpPr>
          <p:spPr>
            <a:xfrm>
              <a:off x="1714738" y="2428652"/>
              <a:ext cx="204419" cy="229036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495D646B-8CF4-4086-967E-8D54F110F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245" y="2043087"/>
              <a:ext cx="230345" cy="183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0334A664-2E80-4649-B2E5-7F9105407960}"/>
                </a:ext>
              </a:extLst>
            </p:cNvPr>
            <p:cNvGrpSpPr/>
            <p:nvPr/>
          </p:nvGrpSpPr>
          <p:grpSpPr>
            <a:xfrm>
              <a:off x="809585" y="2304638"/>
              <a:ext cx="1670315" cy="517630"/>
              <a:chOff x="935423" y="2328702"/>
              <a:chExt cx="1013557" cy="314101"/>
            </a:xfrm>
          </p:grpSpPr>
          <p:pic>
            <p:nvPicPr>
              <p:cNvPr id="159" name="Picture 4">
                <a:extLst>
                  <a:ext uri="{FF2B5EF4-FFF2-40B4-BE49-F238E27FC236}">
                    <a16:creationId xmlns:a16="http://schemas.microsoft.com/office/drawing/2014/main" id="{6714102F-C811-4F8A-B3D3-F6AA161C3F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5423" y="2543053"/>
                <a:ext cx="99750" cy="99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>
                <a:extLst>
                  <a:ext uri="{FF2B5EF4-FFF2-40B4-BE49-F238E27FC236}">
                    <a16:creationId xmlns:a16="http://schemas.microsoft.com/office/drawing/2014/main" id="{92F97A88-84B1-47AA-BE58-9A928A7F6C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3520" y="2328702"/>
                <a:ext cx="145460" cy="116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0" name="Picture 4">
              <a:extLst>
                <a:ext uri="{FF2B5EF4-FFF2-40B4-BE49-F238E27FC236}">
                  <a16:creationId xmlns:a16="http://schemas.microsoft.com/office/drawing/2014/main" id="{A64E4BD6-CADC-4662-B1C4-17DEB6F64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224" y="1473132"/>
              <a:ext cx="163739" cy="163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2">
              <a:extLst>
                <a:ext uri="{FF2B5EF4-FFF2-40B4-BE49-F238E27FC236}">
                  <a16:creationId xmlns:a16="http://schemas.microsoft.com/office/drawing/2014/main" id="{A71A3A61-7916-473C-9E76-7477B5FB5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51" y="903235"/>
              <a:ext cx="239715" cy="191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4">
              <a:extLst>
                <a:ext uri="{FF2B5EF4-FFF2-40B4-BE49-F238E27FC236}">
                  <a16:creationId xmlns:a16="http://schemas.microsoft.com/office/drawing/2014/main" id="{0815CDFC-AC84-4AA5-B875-697D911FD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4406" y="2024133"/>
              <a:ext cx="229032" cy="183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0D52EA04-45AF-4C7E-A88C-81CC46F52B8C}"/>
              </a:ext>
            </a:extLst>
          </p:cNvPr>
          <p:cNvSpPr txBox="1"/>
          <p:nvPr/>
        </p:nvSpPr>
        <p:spPr>
          <a:xfrm>
            <a:off x="7354328" y="826791"/>
            <a:ext cx="3451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Travel Time Index (TTI) Comparisons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4283C8-5C22-4791-BE60-9C5FDF847276}"/>
              </a:ext>
            </a:extLst>
          </p:cNvPr>
          <p:cNvGrpSpPr/>
          <p:nvPr/>
        </p:nvGrpSpPr>
        <p:grpSpPr>
          <a:xfrm>
            <a:off x="6794747" y="3914586"/>
            <a:ext cx="4603158" cy="123111"/>
            <a:chOff x="6730585" y="3881915"/>
            <a:chExt cx="4603158" cy="123111"/>
          </a:xfrm>
        </p:grpSpPr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D610B12C-5993-4CDC-8EA8-2D99CFB523CD}"/>
                </a:ext>
              </a:extLst>
            </p:cNvPr>
            <p:cNvGrpSpPr/>
            <p:nvPr/>
          </p:nvGrpSpPr>
          <p:grpSpPr>
            <a:xfrm>
              <a:off x="6730585" y="3881915"/>
              <a:ext cx="726940" cy="123111"/>
              <a:chOff x="-824282" y="5265643"/>
              <a:chExt cx="726940" cy="123111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B8FAA5CB-3D3A-44E7-8A2B-15455F6E4D70}"/>
                  </a:ext>
                </a:extLst>
              </p:cNvPr>
              <p:cNvSpPr/>
              <p:nvPr/>
            </p:nvSpPr>
            <p:spPr>
              <a:xfrm>
                <a:off x="-824282" y="5289314"/>
                <a:ext cx="75769" cy="75769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D93CC6C-49FC-4993-94CD-A76F3DEBDC69}"/>
                  </a:ext>
                </a:extLst>
              </p:cNvPr>
              <p:cNvSpPr txBox="1"/>
              <p:nvPr/>
            </p:nvSpPr>
            <p:spPr>
              <a:xfrm>
                <a:off x="-744112" y="5265643"/>
                <a:ext cx="64677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June 6, 2018</a:t>
                </a: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1FFF54BE-5787-4CA4-8E7B-CD2904154920}"/>
                </a:ext>
              </a:extLst>
            </p:cNvPr>
            <p:cNvGrpSpPr/>
            <p:nvPr/>
          </p:nvGrpSpPr>
          <p:grpSpPr>
            <a:xfrm>
              <a:off x="7785446" y="3881915"/>
              <a:ext cx="726940" cy="123111"/>
              <a:chOff x="-30058" y="5311681"/>
              <a:chExt cx="726940" cy="123111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178F00A1-9B9D-485C-BFB5-9E4D4927BB79}"/>
                  </a:ext>
                </a:extLst>
              </p:cNvPr>
              <p:cNvSpPr/>
              <p:nvPr/>
            </p:nvSpPr>
            <p:spPr>
              <a:xfrm>
                <a:off x="-30058" y="5335352"/>
                <a:ext cx="75769" cy="75769"/>
              </a:xfrm>
              <a:prstGeom prst="rect">
                <a:avLst/>
              </a:prstGeom>
              <a:solidFill>
                <a:srgbClr val="8C7AF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2E4E5566-B1B8-48FC-A658-2A0AAB0DAD94}"/>
                  </a:ext>
                </a:extLst>
              </p:cNvPr>
              <p:cNvSpPr txBox="1"/>
              <p:nvPr/>
            </p:nvSpPr>
            <p:spPr>
              <a:xfrm>
                <a:off x="50112" y="5311681"/>
                <a:ext cx="64677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June 13, 2018</a:t>
                </a: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C7526A73-CA13-4CD8-AE70-47AFC13AC9CB}"/>
                </a:ext>
              </a:extLst>
            </p:cNvPr>
            <p:cNvGrpSpPr/>
            <p:nvPr/>
          </p:nvGrpSpPr>
          <p:grpSpPr>
            <a:xfrm>
              <a:off x="8840307" y="3881915"/>
              <a:ext cx="726940" cy="123111"/>
              <a:chOff x="-30058" y="5311681"/>
              <a:chExt cx="726940" cy="123111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67540D0-6BBD-4338-9BF9-657D0A6EF9C7}"/>
                  </a:ext>
                </a:extLst>
              </p:cNvPr>
              <p:cNvSpPr/>
              <p:nvPr/>
            </p:nvSpPr>
            <p:spPr>
              <a:xfrm>
                <a:off x="-30058" y="5335352"/>
                <a:ext cx="75769" cy="75769"/>
              </a:xfrm>
              <a:prstGeom prst="rect">
                <a:avLst/>
              </a:prstGeom>
              <a:solidFill>
                <a:srgbClr val="B43D3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7EB4CAA0-8FA1-45E1-931D-0090D97DA145}"/>
                  </a:ext>
                </a:extLst>
              </p:cNvPr>
              <p:cNvSpPr txBox="1"/>
              <p:nvPr/>
            </p:nvSpPr>
            <p:spPr>
              <a:xfrm>
                <a:off x="50112" y="5311681"/>
                <a:ext cx="64677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June 20, 2018</a:t>
                </a: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DCD28F74-57E7-4AD9-8D91-7EC8DB56A31C}"/>
                </a:ext>
              </a:extLst>
            </p:cNvPr>
            <p:cNvGrpSpPr/>
            <p:nvPr/>
          </p:nvGrpSpPr>
          <p:grpSpPr>
            <a:xfrm>
              <a:off x="9895167" y="3881915"/>
              <a:ext cx="1438576" cy="123111"/>
              <a:chOff x="-30058" y="5311681"/>
              <a:chExt cx="1438576" cy="123111"/>
            </a:xfrm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5D1E99B9-18A2-4CE9-8CF6-A06A090DA933}"/>
                  </a:ext>
                </a:extLst>
              </p:cNvPr>
              <p:cNvSpPr/>
              <p:nvPr/>
            </p:nvSpPr>
            <p:spPr>
              <a:xfrm>
                <a:off x="-30058" y="5335352"/>
                <a:ext cx="75769" cy="75769"/>
              </a:xfrm>
              <a:prstGeom prst="rect">
                <a:avLst/>
              </a:prstGeom>
              <a:solidFill>
                <a:srgbClr val="7DC52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87DF1EE0-CF04-4791-B093-A7F92E9849E5}"/>
                  </a:ext>
                </a:extLst>
              </p:cNvPr>
              <p:cNvSpPr txBox="1"/>
              <p:nvPr/>
            </p:nvSpPr>
            <p:spPr>
              <a:xfrm>
                <a:off x="50112" y="5311681"/>
                <a:ext cx="135840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June 2017 (every Wednesday)</a:t>
                </a: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D719934B-F30E-4B54-8B5F-9845C2915533}"/>
              </a:ext>
            </a:extLst>
          </p:cNvPr>
          <p:cNvSpPr txBox="1"/>
          <p:nvPr/>
        </p:nvSpPr>
        <p:spPr>
          <a:xfrm>
            <a:off x="8037487" y="4107134"/>
            <a:ext cx="21176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sng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colored bands - 5</a:t>
            </a: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95</a:t>
            </a: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Percentile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18AED1FD-D754-4341-811A-6ACA78201D82}"/>
              </a:ext>
            </a:extLst>
          </p:cNvPr>
          <p:cNvSpPr/>
          <p:nvPr/>
        </p:nvSpPr>
        <p:spPr>
          <a:xfrm>
            <a:off x="6310274" y="2616581"/>
            <a:ext cx="1479571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I-395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(from 3</a:t>
            </a: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St. Tunnel to I-495)</a:t>
            </a: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56CDC705-9376-41D9-B565-0C0017F8A52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768" t="29866" r="4397" b="40230"/>
          <a:stretch/>
        </p:blipFill>
        <p:spPr>
          <a:xfrm>
            <a:off x="6312871" y="2897067"/>
            <a:ext cx="2792850" cy="915075"/>
          </a:xfrm>
          <a:prstGeom prst="rect">
            <a:avLst/>
          </a:prstGeom>
          <a:ln w="3175">
            <a:solidFill>
              <a:srgbClr val="E7E6E6">
                <a:lumMod val="75000"/>
              </a:srgbClr>
            </a:solidFill>
          </a:ln>
        </p:spPr>
      </p:pic>
      <p:sp>
        <p:nvSpPr>
          <p:cNvPr id="200" name="Rectangle 199">
            <a:extLst>
              <a:ext uri="{FF2B5EF4-FFF2-40B4-BE49-F238E27FC236}">
                <a16:creationId xmlns:a16="http://schemas.microsoft.com/office/drawing/2014/main" id="{83A11881-9BB5-40D0-A7EA-BCD5C3252664}"/>
              </a:ext>
            </a:extLst>
          </p:cNvPr>
          <p:cNvSpPr/>
          <p:nvPr/>
        </p:nvSpPr>
        <p:spPr>
          <a:xfrm>
            <a:off x="8028059" y="2897540"/>
            <a:ext cx="1077662" cy="8257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720AEDAD-EF17-424D-8CC8-4346AC548F9A}"/>
              </a:ext>
            </a:extLst>
          </p:cNvPr>
          <p:cNvSpPr/>
          <p:nvPr/>
        </p:nvSpPr>
        <p:spPr>
          <a:xfrm>
            <a:off x="7315271" y="2828372"/>
            <a:ext cx="728278" cy="197644"/>
          </a:xfrm>
          <a:prstGeom prst="roundRect">
            <a:avLst/>
          </a:prstGeom>
          <a:solidFill>
            <a:srgbClr val="A80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TTI = 6+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205256C8-35DA-4D25-931A-5A0A782F14D0}"/>
              </a:ext>
            </a:extLst>
          </p:cNvPr>
          <p:cNvSpPr/>
          <p:nvPr/>
        </p:nvSpPr>
        <p:spPr>
          <a:xfrm>
            <a:off x="8361027" y="2937799"/>
            <a:ext cx="759838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Traffic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A8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00F880-94C3-41F2-8402-4A15ACB38629}"/>
              </a:ext>
            </a:extLst>
          </p:cNvPr>
          <p:cNvSpPr/>
          <p:nvPr/>
        </p:nvSpPr>
        <p:spPr>
          <a:xfrm>
            <a:off x="10617" y="1407154"/>
            <a:ext cx="112837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E68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significant number of secondary incidents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occurred in the area, primarily due the stop-and-go nature of the queued traffic at the incident site and heavy congestion on alternate routes used to bypass the WWB closure.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B5C577EE-5E00-4E75-8325-798E250909A7}"/>
              </a:ext>
            </a:extLst>
          </p:cNvPr>
          <p:cNvSpPr txBox="1"/>
          <p:nvPr/>
        </p:nvSpPr>
        <p:spPr>
          <a:xfrm>
            <a:off x="1350785" y="826791"/>
            <a:ext cx="3451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Secondary Incidents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43B231-7C70-4AF1-88BF-25C43ED34590}"/>
              </a:ext>
            </a:extLst>
          </p:cNvPr>
          <p:cNvCxnSpPr>
            <a:cxnSpLocks/>
          </p:cNvCxnSpPr>
          <p:nvPr/>
        </p:nvCxnSpPr>
        <p:spPr>
          <a:xfrm>
            <a:off x="5210730" y="4151788"/>
            <a:ext cx="88527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FD3F4CB3-9E68-467A-A4D0-822D7CA0E618}"/>
              </a:ext>
            </a:extLst>
          </p:cNvPr>
          <p:cNvCxnSpPr>
            <a:cxnSpLocks/>
          </p:cNvCxnSpPr>
          <p:nvPr/>
        </p:nvCxnSpPr>
        <p:spPr>
          <a:xfrm rot="5400000">
            <a:off x="5210730" y="4151788"/>
            <a:ext cx="88527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Rectangle 202">
            <a:extLst>
              <a:ext uri="{FF2B5EF4-FFF2-40B4-BE49-F238E27FC236}">
                <a16:creationId xmlns:a16="http://schemas.microsoft.com/office/drawing/2014/main" id="{661B5D37-6E5D-4CDB-B10C-68D6BD89FE68}"/>
              </a:ext>
            </a:extLst>
          </p:cNvPr>
          <p:cNvSpPr/>
          <p:nvPr/>
        </p:nvSpPr>
        <p:spPr>
          <a:xfrm>
            <a:off x="5526026" y="4041109"/>
            <a:ext cx="254677" cy="246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6" name="Picture 125" descr="A picture containing text&#10;&#10;Description automatically generated">
            <a:extLst>
              <a:ext uri="{FF2B5EF4-FFF2-40B4-BE49-F238E27FC236}">
                <a16:creationId xmlns:a16="http://schemas.microsoft.com/office/drawing/2014/main" id="{42B445AD-368A-4132-97DB-6428A08AC8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9" y="-53803"/>
            <a:ext cx="1489205" cy="84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81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B796CD-6F51-49A8-90AB-4730F524DB62}"/>
              </a:ext>
            </a:extLst>
          </p:cNvPr>
          <p:cNvGrpSpPr/>
          <p:nvPr/>
        </p:nvGrpSpPr>
        <p:grpSpPr>
          <a:xfrm>
            <a:off x="10213" y="-53803"/>
            <a:ext cx="12181788" cy="6814341"/>
            <a:chOff x="10213" y="-53803"/>
            <a:chExt cx="12181788" cy="6814341"/>
          </a:xfrm>
        </p:grpSpPr>
        <p:pic>
          <p:nvPicPr>
            <p:cNvPr id="224" name="Picture 223" descr="A large long train on a steel track&#10;&#10;Description automatically generated">
              <a:extLst>
                <a:ext uri="{FF2B5EF4-FFF2-40B4-BE49-F238E27FC236}">
                  <a16:creationId xmlns:a16="http://schemas.microsoft.com/office/drawing/2014/main" id="{A6801B28-90E2-4995-8880-97A8AA9A9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8" r="28055"/>
            <a:stretch/>
          </p:blipFill>
          <p:spPr>
            <a:xfrm>
              <a:off x="6809943" y="5507229"/>
              <a:ext cx="1174931" cy="1228118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227" name="Picture 12">
              <a:extLst>
                <a:ext uri="{FF2B5EF4-FFF2-40B4-BE49-F238E27FC236}">
                  <a16:creationId xmlns:a16="http://schemas.microsoft.com/office/drawing/2014/main" id="{C6F8B74A-D73C-49BB-825F-E521CE1C54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1900" y="6410122"/>
              <a:ext cx="273830" cy="273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75B5178D-913B-408C-9A41-DAE011339393}"/>
                </a:ext>
              </a:extLst>
            </p:cNvPr>
            <p:cNvSpPr/>
            <p:nvPr/>
          </p:nvSpPr>
          <p:spPr>
            <a:xfrm>
              <a:off x="7966066" y="5977721"/>
              <a:ext cx="144694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There were 12mi backups NB into VA, and 4mi backups SB into MD.</a:t>
              </a:r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2EEB90E9-4902-44DD-B404-DDF5860C09F2}"/>
                </a:ext>
              </a:extLst>
            </p:cNvPr>
            <p:cNvSpPr/>
            <p:nvPr/>
          </p:nvSpPr>
          <p:spPr>
            <a:xfrm>
              <a:off x="1839791" y="0"/>
              <a:ext cx="10352208" cy="819219"/>
            </a:xfrm>
            <a:prstGeom prst="rect">
              <a:avLst/>
            </a:prstGeom>
            <a:solidFill>
              <a:srgbClr val="0E6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5A47427-A657-4F64-8C6D-EBC3D7662705}"/>
                </a:ext>
              </a:extLst>
            </p:cNvPr>
            <p:cNvGrpSpPr/>
            <p:nvPr/>
          </p:nvGrpSpPr>
          <p:grpSpPr>
            <a:xfrm>
              <a:off x="5986082" y="102932"/>
              <a:ext cx="5956472" cy="613354"/>
              <a:chOff x="4139728" y="137585"/>
              <a:chExt cx="6006438" cy="613354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D2571FF-FAFD-4536-998F-051A942F60DD}"/>
                  </a:ext>
                </a:extLst>
              </p:cNvPr>
              <p:cNvSpPr txBox="1"/>
              <p:nvPr/>
            </p:nvSpPr>
            <p:spPr>
              <a:xfrm>
                <a:off x="4139728" y="137585"/>
                <a:ext cx="60064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Vehicle Collision &amp; Fire on the Woodrow Wilson Bridge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9F2CA18-3FB7-4FF7-A668-1BB47C4CA474}"/>
                  </a:ext>
                </a:extLst>
              </p:cNvPr>
              <p:cNvSpPr txBox="1"/>
              <p:nvPr/>
            </p:nvSpPr>
            <p:spPr>
              <a:xfrm>
                <a:off x="4359115" y="473940"/>
                <a:ext cx="55676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I-95/495 NB Outer Loop in Prince Georges County, MD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 Wednesday, June 20, 2018  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3" name="Picture 72" descr="A steam engine on a train track with smoke coming out of it&#10;&#10;Description automatically generated">
              <a:extLst>
                <a:ext uri="{FF2B5EF4-FFF2-40B4-BE49-F238E27FC236}">
                  <a16:creationId xmlns:a16="http://schemas.microsoft.com/office/drawing/2014/main" id="{629EBD16-5A30-4641-AB83-A92FB13CB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/>
            <a:stretch/>
          </p:blipFill>
          <p:spPr>
            <a:xfrm>
              <a:off x="1839791" y="1022499"/>
              <a:ext cx="2095082" cy="2234754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7902253-68BA-40E4-94F4-E40B15FD191D}"/>
                </a:ext>
              </a:extLst>
            </p:cNvPr>
            <p:cNvSpPr txBox="1"/>
            <p:nvPr/>
          </p:nvSpPr>
          <p:spPr>
            <a:xfrm>
              <a:off x="51175" y="1069917"/>
              <a:ext cx="175572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tractor trailer hit two construction vehicles on the Woodrow Wilson Bridge, leading to a closure of the Capital Beltway (primarily NB) for an extended period. A late afternoon / early evening rainfall hindered cleanup efforts. There were numerous secondary incidents in the queued traffic and on alternate routes.    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9FAC2CD-8A3F-485A-AE79-82B232E6BB93}"/>
                </a:ext>
              </a:extLst>
            </p:cNvPr>
            <p:cNvSpPr txBox="1"/>
            <p:nvPr/>
          </p:nvSpPr>
          <p:spPr>
            <a:xfrm>
              <a:off x="4413274" y="2819994"/>
              <a:ext cx="19666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NB Outer Loop Closed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A8B557C-A60B-4F17-8540-B99043DEACF6}"/>
                </a:ext>
              </a:extLst>
            </p:cNvPr>
            <p:cNvSpPr txBox="1"/>
            <p:nvPr/>
          </p:nvSpPr>
          <p:spPr>
            <a:xfrm>
              <a:off x="4699258" y="3037557"/>
              <a:ext cx="1290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h 20 m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9822BAA-8E73-40FE-AF2F-C341488CEF99}"/>
                </a:ext>
              </a:extLst>
            </p:cNvPr>
            <p:cNvSpPr txBox="1"/>
            <p:nvPr/>
          </p:nvSpPr>
          <p:spPr>
            <a:xfrm>
              <a:off x="4288605" y="1718909"/>
              <a:ext cx="2111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10:45 am/10:52 am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70AA70CD-0F2A-47B5-BE0E-D4747F1547D1}"/>
                </a:ext>
              </a:extLst>
            </p:cNvPr>
            <p:cNvGrpSpPr/>
            <p:nvPr/>
          </p:nvGrpSpPr>
          <p:grpSpPr>
            <a:xfrm>
              <a:off x="4617776" y="2179717"/>
              <a:ext cx="1453454" cy="591453"/>
              <a:chOff x="2056881" y="2144246"/>
              <a:chExt cx="1453454" cy="591453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2261796-5758-4319-B1BB-6E8493EEFD5C}"/>
                  </a:ext>
                </a:extLst>
              </p:cNvPr>
              <p:cNvSpPr txBox="1"/>
              <p:nvPr/>
            </p:nvSpPr>
            <p:spPr>
              <a:xfrm>
                <a:off x="2056881" y="2144246"/>
                <a:ext cx="14534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Incident Duration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ADF84641-AC0F-4A75-90B7-962CC42C31C3}"/>
                  </a:ext>
                </a:extLst>
              </p:cNvPr>
              <p:cNvSpPr txBox="1"/>
              <p:nvPr/>
            </p:nvSpPr>
            <p:spPr>
              <a:xfrm>
                <a:off x="2126794" y="2366367"/>
                <a:ext cx="12904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 h 39 m</a:t>
                </a:r>
              </a:p>
            </p:txBody>
          </p: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75EA216-451E-445E-8593-3935B09FE5E2}"/>
                </a:ext>
              </a:extLst>
            </p:cNvPr>
            <p:cNvSpPr txBox="1"/>
            <p:nvPr/>
          </p:nvSpPr>
          <p:spPr>
            <a:xfrm>
              <a:off x="4375620" y="1498322"/>
              <a:ext cx="19377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Occurrence/Notification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F84390C-BBE0-4EF2-941E-724ABE1026A0}"/>
                </a:ext>
              </a:extLst>
            </p:cNvPr>
            <p:cNvCxnSpPr>
              <a:cxnSpLocks/>
            </p:cNvCxnSpPr>
            <p:nvPr/>
          </p:nvCxnSpPr>
          <p:spPr>
            <a:xfrm>
              <a:off x="4813627" y="2133112"/>
              <a:ext cx="1061752" cy="0"/>
            </a:xfrm>
            <a:prstGeom prst="line">
              <a:avLst/>
            </a:prstGeom>
            <a:solidFill>
              <a:srgbClr val="44546A">
                <a:lumMod val="50000"/>
              </a:srgbClr>
            </a:solidFill>
            <a:ln w="6350" cap="flat" cmpd="sng" algn="ctr">
              <a:solidFill>
                <a:srgbClr val="E7E6E6">
                  <a:lumMod val="9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24" name="Rounded Rectangle 17">
              <a:extLst>
                <a:ext uri="{FF2B5EF4-FFF2-40B4-BE49-F238E27FC236}">
                  <a16:creationId xmlns:a16="http://schemas.microsoft.com/office/drawing/2014/main" id="{3E6184D9-7476-4580-9BA0-BFBCCCA5F4C2}"/>
                </a:ext>
              </a:extLst>
            </p:cNvPr>
            <p:cNvSpPr/>
            <p:nvPr/>
          </p:nvSpPr>
          <p:spPr>
            <a:xfrm>
              <a:off x="6742861" y="1339000"/>
              <a:ext cx="1454212" cy="1619494"/>
            </a:xfrm>
            <a:prstGeom prst="roundRect">
              <a:avLst>
                <a:gd name="adj" fmla="val 3684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0AB6792-8079-4A1F-8E61-DC4C23FCCFC6}"/>
                </a:ext>
              </a:extLst>
            </p:cNvPr>
            <p:cNvCxnSpPr>
              <a:cxnSpLocks/>
            </p:cNvCxnSpPr>
            <p:nvPr/>
          </p:nvCxnSpPr>
          <p:spPr>
            <a:xfrm>
              <a:off x="4813627" y="2771170"/>
              <a:ext cx="1061752" cy="0"/>
            </a:xfrm>
            <a:prstGeom prst="line">
              <a:avLst/>
            </a:prstGeom>
            <a:solidFill>
              <a:srgbClr val="44546A">
                <a:lumMod val="50000"/>
              </a:srgbClr>
            </a:solidFill>
            <a:ln w="6350" cap="flat" cmpd="sng" algn="ctr">
              <a:solidFill>
                <a:srgbClr val="E7E6E6">
                  <a:lumMod val="9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AA297F2F-ADFD-4320-8D9C-B268E791DFCB}"/>
                </a:ext>
              </a:extLst>
            </p:cNvPr>
            <p:cNvSpPr/>
            <p:nvPr/>
          </p:nvSpPr>
          <p:spPr>
            <a:xfrm rot="5400000">
              <a:off x="130723" y="1041020"/>
              <a:ext cx="339635" cy="339635"/>
            </a:xfrm>
            <a:prstGeom prst="rtTriangle">
              <a:avLst/>
            </a:prstGeom>
            <a:solidFill>
              <a:srgbClr val="0E685F"/>
            </a:solidFill>
            <a:ln>
              <a:solidFill>
                <a:srgbClr val="1C9B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ight Triangle 151">
              <a:extLst>
                <a:ext uri="{FF2B5EF4-FFF2-40B4-BE49-F238E27FC236}">
                  <a16:creationId xmlns:a16="http://schemas.microsoft.com/office/drawing/2014/main" id="{A8BBCD30-AD2F-4475-94AB-6CC20E92D64D}"/>
                </a:ext>
              </a:extLst>
            </p:cNvPr>
            <p:cNvSpPr/>
            <p:nvPr/>
          </p:nvSpPr>
          <p:spPr>
            <a:xfrm rot="5400000">
              <a:off x="4226182" y="1041020"/>
              <a:ext cx="339635" cy="339635"/>
            </a:xfrm>
            <a:prstGeom prst="rtTriangle">
              <a:avLst/>
            </a:prstGeom>
            <a:solidFill>
              <a:srgbClr val="0E685F"/>
            </a:solidFill>
            <a:ln>
              <a:solidFill>
                <a:srgbClr val="1C9B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168F1B59-F296-4882-AE12-953E9199A98A}"/>
                </a:ext>
              </a:extLst>
            </p:cNvPr>
            <p:cNvSpPr txBox="1"/>
            <p:nvPr/>
          </p:nvSpPr>
          <p:spPr>
            <a:xfrm>
              <a:off x="4647696" y="1019384"/>
              <a:ext cx="149665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Event Timeline</a:t>
              </a: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936B07B0-A224-4C13-A1D8-81EB88913C35}"/>
                </a:ext>
              </a:extLst>
            </p:cNvPr>
            <p:cNvGrpSpPr/>
            <p:nvPr/>
          </p:nvGrpSpPr>
          <p:grpSpPr>
            <a:xfrm>
              <a:off x="9647256" y="1690687"/>
              <a:ext cx="2072107" cy="628386"/>
              <a:chOff x="2850148" y="3226318"/>
              <a:chExt cx="2072107" cy="628386"/>
            </a:xfrm>
          </p:grpSpPr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6EFBD44A-B384-423A-A79C-4414F0ABDF16}"/>
                  </a:ext>
                </a:extLst>
              </p:cNvPr>
              <p:cNvSpPr txBox="1"/>
              <p:nvPr/>
            </p:nvSpPr>
            <p:spPr>
              <a:xfrm>
                <a:off x="2850148" y="3226318"/>
                <a:ext cx="20721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Participating agencies/personnel</a:t>
                </a: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55BC200-99E6-4DD5-9AF5-F6623AC2BF73}"/>
                  </a:ext>
                </a:extLst>
              </p:cNvPr>
              <p:cNvSpPr txBox="1"/>
              <p:nvPr/>
            </p:nvSpPr>
            <p:spPr>
              <a:xfrm>
                <a:off x="3119133" y="3393039"/>
                <a:ext cx="15223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17/ 100+</a:t>
                </a:r>
              </a:p>
            </p:txBody>
          </p:sp>
        </p:grpSp>
        <p:sp>
          <p:nvSpPr>
            <p:cNvPr id="180" name="Right Triangle 179">
              <a:extLst>
                <a:ext uri="{FF2B5EF4-FFF2-40B4-BE49-F238E27FC236}">
                  <a16:creationId xmlns:a16="http://schemas.microsoft.com/office/drawing/2014/main" id="{A722B0B1-A741-4A4C-B4FD-F5FA20E4E1F1}"/>
                </a:ext>
              </a:extLst>
            </p:cNvPr>
            <p:cNvSpPr/>
            <p:nvPr/>
          </p:nvSpPr>
          <p:spPr>
            <a:xfrm rot="5400000">
              <a:off x="6580395" y="1041020"/>
              <a:ext cx="339635" cy="339635"/>
            </a:xfrm>
            <a:prstGeom prst="rtTriangle">
              <a:avLst/>
            </a:prstGeom>
            <a:solidFill>
              <a:srgbClr val="0E685F"/>
            </a:solidFill>
            <a:ln>
              <a:solidFill>
                <a:srgbClr val="1C9B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C8684624-8DCE-4A6C-B182-E2374C090B15}"/>
                </a:ext>
              </a:extLst>
            </p:cNvPr>
            <p:cNvSpPr txBox="1"/>
            <p:nvPr/>
          </p:nvSpPr>
          <p:spPr>
            <a:xfrm>
              <a:off x="9491130" y="1019384"/>
              <a:ext cx="249457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Response / Regional Impacts</a:t>
              </a:r>
            </a:p>
          </p:txBody>
        </p:sp>
        <p:sp>
          <p:nvSpPr>
            <p:cNvPr id="188" name="Right Triangle 187">
              <a:extLst>
                <a:ext uri="{FF2B5EF4-FFF2-40B4-BE49-F238E27FC236}">
                  <a16:creationId xmlns:a16="http://schemas.microsoft.com/office/drawing/2014/main" id="{BA6412E6-3AFC-48F2-B625-C8EE7D8EB298}"/>
                </a:ext>
              </a:extLst>
            </p:cNvPr>
            <p:cNvSpPr/>
            <p:nvPr/>
          </p:nvSpPr>
          <p:spPr>
            <a:xfrm rot="5400000">
              <a:off x="9121526" y="1041020"/>
              <a:ext cx="339635" cy="339635"/>
            </a:xfrm>
            <a:prstGeom prst="rtTriangle">
              <a:avLst/>
            </a:prstGeom>
            <a:solidFill>
              <a:srgbClr val="0E685F"/>
            </a:solidFill>
            <a:ln>
              <a:solidFill>
                <a:srgbClr val="1C9B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92F27A49-CA53-4033-81F9-27972C41EE74}"/>
                </a:ext>
              </a:extLst>
            </p:cNvPr>
            <p:cNvSpPr txBox="1"/>
            <p:nvPr/>
          </p:nvSpPr>
          <p:spPr>
            <a:xfrm>
              <a:off x="7018527" y="1019384"/>
              <a:ext cx="145420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 of Impact</a:t>
              </a: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92AA4FA-32CF-4DD9-B1C4-B189B3E664D1}"/>
                </a:ext>
              </a:extLst>
            </p:cNvPr>
            <p:cNvSpPr/>
            <p:nvPr/>
          </p:nvSpPr>
          <p:spPr>
            <a:xfrm>
              <a:off x="4361565" y="5872706"/>
              <a:ext cx="1801773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Increase in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15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 cost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15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the region on the day of the accident vs normal June Wednesdays.</a:t>
              </a: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D372A228-E03B-47A6-9A1F-17EBA300A8DA}"/>
                </a:ext>
              </a:extLst>
            </p:cNvPr>
            <p:cNvSpPr/>
            <p:nvPr/>
          </p:nvSpPr>
          <p:spPr>
            <a:xfrm>
              <a:off x="4188883" y="4324068"/>
              <a:ext cx="203432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$1.79M - $2.22M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(232% - 338%)</a:t>
              </a: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03A50067-5A9A-46FF-8FFF-88EDDD50D692}"/>
                </a:ext>
              </a:extLst>
            </p:cNvPr>
            <p:cNvSpPr/>
            <p:nvPr/>
          </p:nvSpPr>
          <p:spPr>
            <a:xfrm>
              <a:off x="2177680" y="5872706"/>
              <a:ext cx="1855043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Increase in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15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vehicle-hours of delay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the region on the day of the accident vs normal June Wednesdays.</a:t>
              </a: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7EDC454A-D605-4425-8DD4-8F3CA9746AD7}"/>
                </a:ext>
              </a:extLst>
            </p:cNvPr>
            <p:cNvSpPr/>
            <p:nvPr/>
          </p:nvSpPr>
          <p:spPr>
            <a:xfrm>
              <a:off x="2027515" y="4136210"/>
              <a:ext cx="2034322" cy="851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59K – 74K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(232% - 338%)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E8DE4AAF-5F7D-43BF-AFE8-9E10F4235BD6}"/>
                </a:ext>
              </a:extLst>
            </p:cNvPr>
            <p:cNvSpPr/>
            <p:nvPr/>
          </p:nvSpPr>
          <p:spPr>
            <a:xfrm>
              <a:off x="233701" y="5872706"/>
              <a:ext cx="1794932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Increase in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15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travel time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 alternate routes for the day of the accident vs typical free-flow conditions.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F0C823B3-1838-4245-807B-F715EEA6812F}"/>
                </a:ext>
              </a:extLst>
            </p:cNvPr>
            <p:cNvSpPr/>
            <p:nvPr/>
          </p:nvSpPr>
          <p:spPr>
            <a:xfrm>
              <a:off x="52212" y="4240442"/>
              <a:ext cx="203432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3x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8x</a:t>
              </a:r>
            </a:p>
          </p:txBody>
        </p:sp>
        <p:pic>
          <p:nvPicPr>
            <p:cNvPr id="197" name="Picture 19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381E92-D482-4B5A-8320-8F616F1FE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99" y="5082638"/>
              <a:ext cx="681782" cy="681784"/>
            </a:xfrm>
            <a:prstGeom prst="rect">
              <a:avLst/>
            </a:prstGeom>
          </p:spPr>
        </p:pic>
        <p:pic>
          <p:nvPicPr>
            <p:cNvPr id="198" name="Graphic 197" descr="Money">
              <a:extLst>
                <a:ext uri="{FF2B5EF4-FFF2-40B4-BE49-F238E27FC236}">
                  <a16:creationId xmlns:a16="http://schemas.microsoft.com/office/drawing/2014/main" id="{11EACED6-E6FB-4D36-AC38-8F15892A1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785440" y="5082638"/>
              <a:ext cx="699264" cy="699264"/>
            </a:xfrm>
            <a:prstGeom prst="rect">
              <a:avLst/>
            </a:prstGeom>
          </p:spPr>
        </p:pic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03CE2865-A87F-4FE5-9CDE-14DE600CE2D4}"/>
                </a:ext>
              </a:extLst>
            </p:cNvPr>
            <p:cNvGrpSpPr/>
            <p:nvPr/>
          </p:nvGrpSpPr>
          <p:grpSpPr>
            <a:xfrm>
              <a:off x="2542783" y="5064324"/>
              <a:ext cx="904262" cy="769441"/>
              <a:chOff x="5575889" y="5205699"/>
              <a:chExt cx="1074620" cy="914400"/>
            </a:xfrm>
          </p:grpSpPr>
          <p:pic>
            <p:nvPicPr>
              <p:cNvPr id="200" name="Graphic 199" descr="Car">
                <a:extLst>
                  <a:ext uri="{FF2B5EF4-FFF2-40B4-BE49-F238E27FC236}">
                    <a16:creationId xmlns:a16="http://schemas.microsoft.com/office/drawing/2014/main" id="{200FDF82-3744-4F18-B348-8C2DF42AF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5575889" y="520569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01" name="Graphic 200" descr="Clock">
                <a:extLst>
                  <a:ext uri="{FF2B5EF4-FFF2-40B4-BE49-F238E27FC236}">
                    <a16:creationId xmlns:a16="http://schemas.microsoft.com/office/drawing/2014/main" id="{B880EB92-02AE-4C4F-BA94-8170C2A5C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295553" y="5280702"/>
                <a:ext cx="354956" cy="354956"/>
              </a:xfrm>
              <a:prstGeom prst="rect">
                <a:avLst/>
              </a:prstGeom>
            </p:spPr>
          </p:pic>
        </p:grpSp>
        <p:sp>
          <p:nvSpPr>
            <p:cNvPr id="202" name="Right Triangle 201">
              <a:extLst>
                <a:ext uri="{FF2B5EF4-FFF2-40B4-BE49-F238E27FC236}">
                  <a16:creationId xmlns:a16="http://schemas.microsoft.com/office/drawing/2014/main" id="{E8BAE856-CCFC-4D62-90DD-6599522303A1}"/>
                </a:ext>
              </a:extLst>
            </p:cNvPr>
            <p:cNvSpPr/>
            <p:nvPr/>
          </p:nvSpPr>
          <p:spPr>
            <a:xfrm rot="5400000">
              <a:off x="130723" y="3806788"/>
              <a:ext cx="339635" cy="339635"/>
            </a:xfrm>
            <a:prstGeom prst="rtTriangle">
              <a:avLst/>
            </a:prstGeom>
            <a:solidFill>
              <a:srgbClr val="0E685F"/>
            </a:solidFill>
            <a:ln>
              <a:solidFill>
                <a:srgbClr val="1C9B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8183D995-DD53-4A3B-9DC4-405F08725B8E}"/>
                </a:ext>
              </a:extLst>
            </p:cNvPr>
            <p:cNvSpPr txBox="1"/>
            <p:nvPr/>
          </p:nvSpPr>
          <p:spPr>
            <a:xfrm>
              <a:off x="517469" y="3856767"/>
              <a:ext cx="572873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Alternate Route / Regional Roadway Network Performance Impacts </a:t>
              </a:r>
            </a:p>
          </p:txBody>
        </p:sp>
        <p:pic>
          <p:nvPicPr>
            <p:cNvPr id="223" name="Picture 222" descr="A truck is parked on the side of a road&#10;&#10;Description automatically generated">
              <a:extLst>
                <a:ext uri="{FF2B5EF4-FFF2-40B4-BE49-F238E27FC236}">
                  <a16:creationId xmlns:a16="http://schemas.microsoft.com/office/drawing/2014/main" id="{F1B4DCAB-A676-45F4-9338-CC9B388D8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27" t="2196" r="13465" b="5462"/>
            <a:stretch/>
          </p:blipFill>
          <p:spPr>
            <a:xfrm>
              <a:off x="9451754" y="5507229"/>
              <a:ext cx="1174931" cy="1225339"/>
            </a:xfrm>
            <a:prstGeom prst="rect">
              <a:avLst/>
            </a:prstGeom>
          </p:spPr>
        </p:pic>
        <p:pic>
          <p:nvPicPr>
            <p:cNvPr id="225" name="Picture 224" descr="A train on a track with smoke coming out of it&#10;&#10;Description automatically generated">
              <a:extLst>
                <a:ext uri="{FF2B5EF4-FFF2-40B4-BE49-F238E27FC236}">
                  <a16:creationId xmlns:a16="http://schemas.microsoft.com/office/drawing/2014/main" id="{2377E935-E1EC-4AC6-9623-F0CDDE7AD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28" t="14814" r="19722" b="34684"/>
            <a:stretch/>
          </p:blipFill>
          <p:spPr>
            <a:xfrm>
              <a:off x="6809943" y="4192686"/>
              <a:ext cx="1175366" cy="1228118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39F4780E-2DF0-4AF1-AEB2-00BEFC20C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7365" t="45328" r="18981" b="8615"/>
            <a:stretch/>
          </p:blipFill>
          <p:spPr>
            <a:xfrm>
              <a:off x="9450707" y="4192686"/>
              <a:ext cx="1175978" cy="1228118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AA0E1721-EF86-464F-8CBF-7EA00E26AC6D}"/>
                </a:ext>
              </a:extLst>
            </p:cNvPr>
            <p:cNvSpPr/>
            <p:nvPr/>
          </p:nvSpPr>
          <p:spPr>
            <a:xfrm>
              <a:off x="10630209" y="4866774"/>
              <a:ext cx="1484997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work crew trapped below the bridge had to be rescued.</a:t>
              </a: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54AB9E99-F49C-4F42-AAEE-4FC00466C70C}"/>
                </a:ext>
              </a:extLst>
            </p:cNvPr>
            <p:cNvSpPr/>
            <p:nvPr/>
          </p:nvSpPr>
          <p:spPr>
            <a:xfrm>
              <a:off x="10630209" y="6006485"/>
              <a:ext cx="1484997" cy="754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Injuries included: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fatality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hospitalized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treated &amp; released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Right Triangle 231">
              <a:extLst>
                <a:ext uri="{FF2B5EF4-FFF2-40B4-BE49-F238E27FC236}">
                  <a16:creationId xmlns:a16="http://schemas.microsoft.com/office/drawing/2014/main" id="{6FF79D45-3B36-4AB1-B15C-301234EB81F1}"/>
                </a:ext>
              </a:extLst>
            </p:cNvPr>
            <p:cNvSpPr/>
            <p:nvPr/>
          </p:nvSpPr>
          <p:spPr>
            <a:xfrm rot="5400000">
              <a:off x="6580395" y="3807100"/>
              <a:ext cx="339635" cy="339635"/>
            </a:xfrm>
            <a:prstGeom prst="rtTriangle">
              <a:avLst/>
            </a:prstGeom>
            <a:solidFill>
              <a:srgbClr val="0E685F"/>
            </a:solidFill>
            <a:ln>
              <a:solidFill>
                <a:srgbClr val="1C9B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92F8C6BD-2244-4E58-86AF-67C33666E795}"/>
                </a:ext>
              </a:extLst>
            </p:cNvPr>
            <p:cNvSpPr txBox="1"/>
            <p:nvPr/>
          </p:nvSpPr>
          <p:spPr>
            <a:xfrm>
              <a:off x="6972071" y="3856767"/>
              <a:ext cx="521993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Sequence of Events Pictorial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6BE59FA-2538-4B57-9ADC-3967DEEFBB5D}"/>
                </a:ext>
              </a:extLst>
            </p:cNvPr>
            <p:cNvCxnSpPr>
              <a:cxnSpLocks/>
            </p:cNvCxnSpPr>
            <p:nvPr/>
          </p:nvCxnSpPr>
          <p:spPr>
            <a:xfrm>
              <a:off x="2095592" y="4436817"/>
              <a:ext cx="0" cy="224823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F5127C35-A233-4113-A7DE-804F7D774E8D}"/>
                </a:ext>
              </a:extLst>
            </p:cNvPr>
            <p:cNvCxnSpPr>
              <a:cxnSpLocks/>
            </p:cNvCxnSpPr>
            <p:nvPr/>
          </p:nvCxnSpPr>
          <p:spPr>
            <a:xfrm>
              <a:off x="4088460" y="1037163"/>
              <a:ext cx="0" cy="249149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671B94E9-7B40-446D-9559-7E0F5039CA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4433" y="1003349"/>
              <a:ext cx="113" cy="5720456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1620F3AF-8588-4FF7-8E8C-7B91F847D7D2}"/>
                </a:ext>
              </a:extLst>
            </p:cNvPr>
            <p:cNvCxnSpPr>
              <a:cxnSpLocks/>
            </p:cNvCxnSpPr>
            <p:nvPr/>
          </p:nvCxnSpPr>
          <p:spPr>
            <a:xfrm>
              <a:off x="8956717" y="1037163"/>
              <a:ext cx="0" cy="249149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34D5DF14-4554-4858-A021-1657407F44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66" y="3636878"/>
              <a:ext cx="11944319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A01A8900-0278-4E33-824D-CE1A8876DCEC}"/>
                </a:ext>
              </a:extLst>
            </p:cNvPr>
            <p:cNvGrpSpPr/>
            <p:nvPr/>
          </p:nvGrpSpPr>
          <p:grpSpPr>
            <a:xfrm>
              <a:off x="9049339" y="2436549"/>
              <a:ext cx="2945787" cy="1200329"/>
              <a:chOff x="8918551" y="2484709"/>
              <a:chExt cx="2945787" cy="1200329"/>
            </a:xfrm>
          </p:grpSpPr>
          <p:sp>
            <p:nvSpPr>
              <p:cNvPr id="1030" name="Rectangle 1029">
                <a:extLst>
                  <a:ext uri="{FF2B5EF4-FFF2-40B4-BE49-F238E27FC236}">
                    <a16:creationId xmlns:a16="http://schemas.microsoft.com/office/drawing/2014/main" id="{C7497BF2-F15B-4BF0-8A49-ADEF0EA486B3}"/>
                  </a:ext>
                </a:extLst>
              </p:cNvPr>
              <p:cNvSpPr/>
              <p:nvPr/>
            </p:nvSpPr>
            <p:spPr>
              <a:xfrm>
                <a:off x="9369754" y="2484709"/>
                <a:ext cx="249458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685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Ronald Reagan Washington National Airport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Alexandria, the District of Columbia, transit corridors and two planned events in the area: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115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685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Midday Rally/March 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– 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near the National Mall &amp; Pennsylvania Ave (5,000+ attendees)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685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Evening MLB Event 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–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Orioles at Nationals in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Nationals Park (41,000+ expected attendees)</a:t>
                </a:r>
              </a:p>
            </p:txBody>
          </p:sp>
          <p:pic>
            <p:nvPicPr>
              <p:cNvPr id="257" name="Picture 4">
                <a:extLst>
                  <a:ext uri="{FF2B5EF4-FFF2-40B4-BE49-F238E27FC236}">
                    <a16:creationId xmlns:a16="http://schemas.microsoft.com/office/drawing/2014/main" id="{CD8BBD62-88FC-4706-960D-B732D3322F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17637" y="3357178"/>
                <a:ext cx="276748" cy="2767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57">
                <a:extLst>
                  <a:ext uri="{FF2B5EF4-FFF2-40B4-BE49-F238E27FC236}">
                    <a16:creationId xmlns:a16="http://schemas.microsoft.com/office/drawing/2014/main" id="{AB166B5C-4C28-4D83-9040-CC6432191F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/>
              <a:srcRect l="22640" t="15254" r="22521" b="32134"/>
              <a:stretch/>
            </p:blipFill>
            <p:spPr>
              <a:xfrm>
                <a:off x="9036013" y="3043271"/>
                <a:ext cx="239996" cy="2302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31" name="Picture 4">
                <a:extLst>
                  <a:ext uri="{FF2B5EF4-FFF2-40B4-BE49-F238E27FC236}">
                    <a16:creationId xmlns:a16="http://schemas.microsoft.com/office/drawing/2014/main" id="{21ACCEA9-0A34-415F-B0E2-B3EAF84055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8551" y="2591459"/>
                <a:ext cx="474920" cy="2741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41B5C089-146B-4A18-9E3A-A97BD579D16E}"/>
                </a:ext>
              </a:extLst>
            </p:cNvPr>
            <p:cNvGrpSpPr/>
            <p:nvPr/>
          </p:nvGrpSpPr>
          <p:grpSpPr>
            <a:xfrm>
              <a:off x="10091801" y="1314902"/>
              <a:ext cx="1183016" cy="449300"/>
              <a:chOff x="10109983" y="1369556"/>
              <a:chExt cx="1183016" cy="449300"/>
            </a:xfrm>
          </p:grpSpPr>
          <p:pic>
            <p:nvPicPr>
              <p:cNvPr id="262" name="Graphic 261" descr="Construction worker">
                <a:extLst>
                  <a:ext uri="{FF2B5EF4-FFF2-40B4-BE49-F238E27FC236}">
                    <a16:creationId xmlns:a16="http://schemas.microsoft.com/office/drawing/2014/main" id="{12BF08D5-2A94-4956-87E0-D12C89D2A4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p:blipFill>
            <p:spPr>
              <a:xfrm>
                <a:off x="10109983" y="1369556"/>
                <a:ext cx="449300" cy="449300"/>
              </a:xfrm>
              <a:prstGeom prst="rect">
                <a:avLst/>
              </a:prstGeom>
            </p:spPr>
          </p:pic>
          <p:pic>
            <p:nvPicPr>
              <p:cNvPr id="263" name="Graphic 262" descr="Pilot">
                <a:extLst>
                  <a:ext uri="{FF2B5EF4-FFF2-40B4-BE49-F238E27FC236}">
                    <a16:creationId xmlns:a16="http://schemas.microsoft.com/office/drawing/2014/main" id="{4206F333-DCEB-4423-BE3E-10B8A309E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p:blipFill>
            <p:spPr>
              <a:xfrm>
                <a:off x="10843699" y="1369556"/>
                <a:ext cx="449300" cy="449300"/>
              </a:xfrm>
              <a:prstGeom prst="rect">
                <a:avLst/>
              </a:prstGeom>
            </p:spPr>
          </p:pic>
          <p:pic>
            <p:nvPicPr>
              <p:cNvPr id="264" name="Graphic 263" descr="Firefighter">
                <a:extLst>
                  <a:ext uri="{FF2B5EF4-FFF2-40B4-BE49-F238E27FC236}">
                    <a16:creationId xmlns:a16="http://schemas.microsoft.com/office/drawing/2014/main" id="{EDA1D773-29A2-4417-9576-1213CC8C0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p:blipFill>
            <p:spPr>
              <a:xfrm>
                <a:off x="10476841" y="1369556"/>
                <a:ext cx="449300" cy="449300"/>
              </a:xfrm>
              <a:prstGeom prst="rect">
                <a:avLst/>
              </a:prstGeom>
            </p:spPr>
          </p:pic>
        </p:grp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166EA946-8F6C-4C28-8BEA-629B62FEF29D}"/>
                </a:ext>
              </a:extLst>
            </p:cNvPr>
            <p:cNvSpPr txBox="1"/>
            <p:nvPr/>
          </p:nvSpPr>
          <p:spPr>
            <a:xfrm>
              <a:off x="9049340" y="2227516"/>
              <a:ext cx="3134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Segoe UI" panose="020B0502040204020203" pitchFamily="34" charset="0"/>
                </a:rPr>
                <a:t>Major regional impacts from diverted traffic</a:t>
              </a:r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CB0D6D96-353F-495F-87D6-29F63CFE5845}"/>
                </a:ext>
              </a:extLst>
            </p:cNvPr>
            <p:cNvSpPr/>
            <p:nvPr/>
          </p:nvSpPr>
          <p:spPr>
            <a:xfrm>
              <a:off x="2062717" y="55137"/>
              <a:ext cx="37859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Incident Summary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39" name="Straight Connector 1038">
              <a:extLst>
                <a:ext uri="{FF2B5EF4-FFF2-40B4-BE49-F238E27FC236}">
                  <a16:creationId xmlns:a16="http://schemas.microsoft.com/office/drawing/2014/main" id="{D88A7420-F270-4881-A86B-E760829F6568}"/>
                </a:ext>
              </a:extLst>
            </p:cNvPr>
            <p:cNvCxnSpPr/>
            <p:nvPr/>
          </p:nvCxnSpPr>
          <p:spPr>
            <a:xfrm>
              <a:off x="5894487" y="138254"/>
              <a:ext cx="0" cy="5427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id="{2ADE1D26-EC54-4E5E-914A-025E2E1CB50C}"/>
                </a:ext>
              </a:extLst>
            </p:cNvPr>
            <p:cNvSpPr/>
            <p:nvPr/>
          </p:nvSpPr>
          <p:spPr>
            <a:xfrm>
              <a:off x="6218592" y="3513770"/>
              <a:ext cx="254677" cy="246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A24D59F-B894-421B-95B5-CC06FFA47D3B}"/>
                </a:ext>
              </a:extLst>
            </p:cNvPr>
            <p:cNvCxnSpPr>
              <a:cxnSpLocks/>
            </p:cNvCxnSpPr>
            <p:nvPr/>
          </p:nvCxnSpPr>
          <p:spPr>
            <a:xfrm>
              <a:off x="4120225" y="4436817"/>
              <a:ext cx="0" cy="224823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Graphic 81" descr="Line arrow Straight">
              <a:extLst>
                <a:ext uri="{FF2B5EF4-FFF2-40B4-BE49-F238E27FC236}">
                  <a16:creationId xmlns:a16="http://schemas.microsoft.com/office/drawing/2014/main" id="{B548B4BE-A8DE-4BD9-8B0D-F775C7FF6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 r="64096"/>
            <a:stretch/>
          </p:blipFill>
          <p:spPr>
            <a:xfrm rot="5400000">
              <a:off x="3474815" y="5117955"/>
              <a:ext cx="291011" cy="621132"/>
            </a:xfrm>
            <a:prstGeom prst="rect">
              <a:avLst/>
            </a:prstGeom>
          </p:spPr>
        </p:pic>
        <p:pic>
          <p:nvPicPr>
            <p:cNvPr id="83" name="Graphic 82" descr="Line arrow Straight">
              <a:extLst>
                <a:ext uri="{FF2B5EF4-FFF2-40B4-BE49-F238E27FC236}">
                  <a16:creationId xmlns:a16="http://schemas.microsoft.com/office/drawing/2014/main" id="{438D7537-0297-40B8-BA2F-17CB7B22BC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 r="64096"/>
            <a:stretch/>
          </p:blipFill>
          <p:spPr>
            <a:xfrm rot="5400000">
              <a:off x="5578072" y="5117955"/>
              <a:ext cx="291011" cy="621132"/>
            </a:xfrm>
            <a:prstGeom prst="rect">
              <a:avLst/>
            </a:prstGeom>
          </p:spPr>
        </p:pic>
        <p:pic>
          <p:nvPicPr>
            <p:cNvPr id="86" name="Graphic 85" descr="Line arrow Straight">
              <a:extLst>
                <a:ext uri="{FF2B5EF4-FFF2-40B4-BE49-F238E27FC236}">
                  <a16:creationId xmlns:a16="http://schemas.microsoft.com/office/drawing/2014/main" id="{A5A076FC-B87D-4D3E-82EF-98D1D5363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 r="64096"/>
            <a:stretch/>
          </p:blipFill>
          <p:spPr>
            <a:xfrm rot="5400000">
              <a:off x="1405619" y="5117955"/>
              <a:ext cx="291011" cy="62113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16871E-770B-4D9C-BD6F-11E1B241B76E}"/>
                </a:ext>
              </a:extLst>
            </p:cNvPr>
            <p:cNvSpPr/>
            <p:nvPr/>
          </p:nvSpPr>
          <p:spPr>
            <a:xfrm>
              <a:off x="10213" y="4627924"/>
              <a:ext cx="2138727" cy="3320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(greater Travel Time Index)</a:t>
              </a:r>
            </a:p>
          </p:txBody>
        </p:sp>
        <p:pic>
          <p:nvPicPr>
            <p:cNvPr id="87" name="Picture 8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9B70FF2-0CA0-45E7-9DF6-BEFCDEF90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19" y="-53803"/>
              <a:ext cx="1489205" cy="840270"/>
            </a:xfrm>
            <a:prstGeom prst="rect">
              <a:avLst/>
            </a:prstGeom>
          </p:spPr>
        </p:pic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F9175EC-A3DA-44E5-90D7-0681BA395769}"/>
                </a:ext>
              </a:extLst>
            </p:cNvPr>
            <p:cNvSpPr/>
            <p:nvPr/>
          </p:nvSpPr>
          <p:spPr>
            <a:xfrm>
              <a:off x="7991082" y="4866774"/>
              <a:ext cx="131622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One of  the utility vehicles caught fire from a fuel leak.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4694F7D-13F3-4DCE-80ED-01E7C7AFE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/>
            <a:srcRect l="17497" t="16255" r="59477" b="15055"/>
            <a:stretch/>
          </p:blipFill>
          <p:spPr>
            <a:xfrm>
              <a:off x="6598941" y="1457419"/>
              <a:ext cx="2164598" cy="1827807"/>
            </a:xfrm>
            <a:prstGeom prst="rect">
              <a:avLst/>
            </a:prstGeom>
          </p:spPr>
        </p:pic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2460B6E2-78A4-44AF-A480-921CCC6F82DC}"/>
                </a:ext>
              </a:extLst>
            </p:cNvPr>
            <p:cNvGrpSpPr/>
            <p:nvPr/>
          </p:nvGrpSpPr>
          <p:grpSpPr>
            <a:xfrm>
              <a:off x="7234631" y="3358709"/>
              <a:ext cx="133463" cy="133463"/>
              <a:chOff x="2173035" y="4394513"/>
              <a:chExt cx="232772" cy="232772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BB39C307-EEEF-4611-A7F7-D582C52D8251}"/>
                  </a:ext>
                </a:extLst>
              </p:cNvPr>
              <p:cNvSpPr/>
              <p:nvPr/>
            </p:nvSpPr>
            <p:spPr>
              <a:xfrm>
                <a:off x="2173035" y="4394513"/>
                <a:ext cx="232772" cy="23277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4" name="Graphic 93">
                <a:extLst>
                  <a:ext uri="{FF2B5EF4-FFF2-40B4-BE49-F238E27FC236}">
                    <a16:creationId xmlns:a16="http://schemas.microsoft.com/office/drawing/2014/main" id="{55EEB37B-5FA0-4556-9684-EB4C85087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p:blipFill>
            <p:spPr>
              <a:xfrm>
                <a:off x="2203363" y="4419395"/>
                <a:ext cx="172116" cy="172116"/>
              </a:xfrm>
              <a:prstGeom prst="rect">
                <a:avLst/>
              </a:prstGeom>
            </p:spPr>
          </p:pic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8C2C04B-4566-422B-93CE-607A6C5F941A}"/>
                </a:ext>
              </a:extLst>
            </p:cNvPr>
            <p:cNvSpPr txBox="1"/>
            <p:nvPr/>
          </p:nvSpPr>
          <p:spPr>
            <a:xfrm>
              <a:off x="7414331" y="3356977"/>
              <a:ext cx="89712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Secondary incidents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1193580-6072-439C-8BFA-52F096316075}"/>
                </a:ext>
              </a:extLst>
            </p:cNvPr>
            <p:cNvSpPr txBox="1"/>
            <p:nvPr/>
          </p:nvSpPr>
          <p:spPr>
            <a:xfrm>
              <a:off x="511404" y="1019384"/>
              <a:ext cx="122640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Happened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230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F9859E0-5AE0-441F-AD7B-0BE1D7428A87}"/>
              </a:ext>
            </a:extLst>
          </p:cNvPr>
          <p:cNvGrpSpPr/>
          <p:nvPr/>
        </p:nvGrpSpPr>
        <p:grpSpPr>
          <a:xfrm>
            <a:off x="0" y="-14944"/>
            <a:ext cx="12305269" cy="6934483"/>
            <a:chOff x="-22507" y="-35987"/>
            <a:chExt cx="12305269" cy="6934483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8CA0022-CBF6-49A4-BFA2-DB6DBB5DEC0D}"/>
                </a:ext>
              </a:extLst>
            </p:cNvPr>
            <p:cNvSpPr/>
            <p:nvPr/>
          </p:nvSpPr>
          <p:spPr>
            <a:xfrm>
              <a:off x="2701560" y="6349672"/>
              <a:ext cx="6650639" cy="5258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00282B63-0A8A-417B-86BB-19151A68A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676" b="34528"/>
            <a:stretch/>
          </p:blipFill>
          <p:spPr>
            <a:xfrm>
              <a:off x="2718492" y="-21043"/>
              <a:ext cx="6649644" cy="130329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1F1D7D-91F5-4472-8100-34841B2F3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62001" t="11252" r="9250" b="8602"/>
            <a:stretch/>
          </p:blipFill>
          <p:spPr>
            <a:xfrm>
              <a:off x="2715877" y="1092638"/>
              <a:ext cx="6652259" cy="5249678"/>
            </a:xfrm>
            <a:prstGeom prst="rect">
              <a:avLst/>
            </a:prstGeom>
            <a:solidFill>
              <a:srgbClr val="552707"/>
            </a:solidFill>
            <a:ln>
              <a:noFill/>
            </a:ln>
          </p:spPr>
        </p:pic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45B4172-D974-4B11-862E-ADDD25F50AAF}"/>
                </a:ext>
              </a:extLst>
            </p:cNvPr>
            <p:cNvSpPr/>
            <p:nvPr/>
          </p:nvSpPr>
          <p:spPr>
            <a:xfrm>
              <a:off x="5878821" y="4477997"/>
              <a:ext cx="52140" cy="62086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BC2DEF3-7DAD-4EB9-8453-F1D06927E155}"/>
                </a:ext>
              </a:extLst>
            </p:cNvPr>
            <p:cNvSpPr/>
            <p:nvPr/>
          </p:nvSpPr>
          <p:spPr>
            <a:xfrm>
              <a:off x="6136990" y="3816079"/>
              <a:ext cx="596893" cy="26838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National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Mall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65A348A-D4FC-48EB-94C9-A5E065F1177C}"/>
                </a:ext>
              </a:extLst>
            </p:cNvPr>
            <p:cNvSpPr/>
            <p:nvPr/>
          </p:nvSpPr>
          <p:spPr>
            <a:xfrm>
              <a:off x="6931705" y="4295775"/>
              <a:ext cx="622643" cy="292894"/>
            </a:xfrm>
            <a:prstGeom prst="roundRect">
              <a:avLst/>
            </a:prstGeom>
            <a:solidFill>
              <a:srgbClr val="1426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Nationals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Park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58B73E92-4CC6-4958-9CC3-E61A5AAFB2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320" y="4292384"/>
              <a:ext cx="298592" cy="298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6FB314C-6836-493E-9BFD-7ACA2FAB1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640" t="15254" r="22521" b="32134"/>
            <a:stretch/>
          </p:blipFill>
          <p:spPr>
            <a:xfrm>
              <a:off x="6042007" y="3826060"/>
              <a:ext cx="258939" cy="248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1D276289-772D-45F8-83AA-1A17215DD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604" y="6040642"/>
              <a:ext cx="300815" cy="301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7385CD4D-4DBC-479C-905F-5914B6662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789" y="5428364"/>
              <a:ext cx="310810" cy="249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54978A-B553-4491-9F52-A543E7169F3D}"/>
                </a:ext>
              </a:extLst>
            </p:cNvPr>
            <p:cNvSpPr txBox="1"/>
            <p:nvPr/>
          </p:nvSpPr>
          <p:spPr>
            <a:xfrm>
              <a:off x="5042621" y="3613647"/>
              <a:ext cx="328718" cy="307777"/>
            </a:xfrm>
            <a:prstGeom prst="rect">
              <a:avLst/>
            </a:prstGeom>
            <a:solidFill>
              <a:srgbClr val="13376B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George Washington Memorial Parkway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4CDE9EE-7EEB-49BC-87DC-D7FE9A1D176B}"/>
                </a:ext>
              </a:extLst>
            </p:cNvPr>
            <p:cNvSpPr/>
            <p:nvPr/>
          </p:nvSpPr>
          <p:spPr>
            <a:xfrm rot="331727">
              <a:off x="5897180" y="5459960"/>
              <a:ext cx="45719" cy="496314"/>
            </a:xfrm>
            <a:prstGeom prst="roundRect">
              <a:avLst/>
            </a:prstGeom>
            <a:solidFill>
              <a:srgbClr val="9544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0FBD095-2C06-45A2-A926-FAC4796E0180}"/>
                </a:ext>
              </a:extLst>
            </p:cNvPr>
            <p:cNvSpPr/>
            <p:nvPr/>
          </p:nvSpPr>
          <p:spPr>
            <a:xfrm rot="3279595">
              <a:off x="4432973" y="5165542"/>
              <a:ext cx="46599" cy="868740"/>
            </a:xfrm>
            <a:prstGeom prst="roundRect">
              <a:avLst/>
            </a:prstGeom>
            <a:solidFill>
              <a:srgbClr val="A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8E1BC94-999F-4782-BB03-248799606F13}"/>
                </a:ext>
              </a:extLst>
            </p:cNvPr>
            <p:cNvSpPr/>
            <p:nvPr/>
          </p:nvSpPr>
          <p:spPr>
            <a:xfrm rot="331727">
              <a:off x="5831845" y="5469516"/>
              <a:ext cx="45719" cy="4772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A9C5E2A-33E8-4746-9868-8DC514446EBE}"/>
                </a:ext>
              </a:extLst>
            </p:cNvPr>
            <p:cNvSpPr/>
            <p:nvPr/>
          </p:nvSpPr>
          <p:spPr>
            <a:xfrm>
              <a:off x="3342035" y="1661600"/>
              <a:ext cx="5342001" cy="4296068"/>
            </a:xfrm>
            <a:prstGeom prst="roundRect">
              <a:avLst>
                <a:gd name="adj" fmla="val 29409"/>
              </a:avLst>
            </a:prstGeom>
            <a:noFill/>
            <a:ln w="38100">
              <a:solidFill>
                <a:srgbClr val="EB6E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88C31F3-1C27-480D-B294-56E0B9E4515E}"/>
                </a:ext>
              </a:extLst>
            </p:cNvPr>
            <p:cNvSpPr/>
            <p:nvPr/>
          </p:nvSpPr>
          <p:spPr>
            <a:xfrm rot="20904796">
              <a:off x="5905544" y="5075821"/>
              <a:ext cx="46671" cy="27732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57A828D-4346-43AB-9FCF-A14064AB9B19}"/>
                </a:ext>
              </a:extLst>
            </p:cNvPr>
            <p:cNvSpPr/>
            <p:nvPr/>
          </p:nvSpPr>
          <p:spPr>
            <a:xfrm rot="21280753">
              <a:off x="5824420" y="4862231"/>
              <a:ext cx="45719" cy="642678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7A9F2EA4-CEF4-49BB-8A03-3D63FBD5EF9B}"/>
                </a:ext>
              </a:extLst>
            </p:cNvPr>
            <p:cNvSpPr/>
            <p:nvPr/>
          </p:nvSpPr>
          <p:spPr>
            <a:xfrm rot="204757">
              <a:off x="5805320" y="4523092"/>
              <a:ext cx="45719" cy="35830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D202935-2B52-46C6-9B8E-A266CFF3B400}"/>
                </a:ext>
              </a:extLst>
            </p:cNvPr>
            <p:cNvSpPr/>
            <p:nvPr/>
          </p:nvSpPr>
          <p:spPr>
            <a:xfrm rot="4082385">
              <a:off x="4903403" y="5120791"/>
              <a:ext cx="45719" cy="323842"/>
            </a:xfrm>
            <a:prstGeom prst="roundRect">
              <a:avLst/>
            </a:prstGeom>
            <a:solidFill>
              <a:srgbClr val="A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4BBAB60-59C0-4F40-9AF1-DB89A0B6DA0F}"/>
                </a:ext>
              </a:extLst>
            </p:cNvPr>
            <p:cNvSpPr/>
            <p:nvPr/>
          </p:nvSpPr>
          <p:spPr>
            <a:xfrm rot="2894630">
              <a:off x="5414369" y="4385012"/>
              <a:ext cx="45719" cy="1017134"/>
            </a:xfrm>
            <a:prstGeom prst="roundRect">
              <a:avLst/>
            </a:prstGeom>
            <a:solidFill>
              <a:srgbClr val="A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9F0F149A-C557-44C0-AADD-FFB21E450E7A}"/>
                </a:ext>
              </a:extLst>
            </p:cNvPr>
            <p:cNvSpPr/>
            <p:nvPr/>
          </p:nvSpPr>
          <p:spPr>
            <a:xfrm rot="2985509">
              <a:off x="5943817" y="4178161"/>
              <a:ext cx="45719" cy="504131"/>
            </a:xfrm>
            <a:prstGeom prst="roundRect">
              <a:avLst/>
            </a:prstGeom>
            <a:solidFill>
              <a:srgbClr val="A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CA81064-F511-423D-9767-8547D60D9DF6}"/>
                </a:ext>
              </a:extLst>
            </p:cNvPr>
            <p:cNvSpPr/>
            <p:nvPr/>
          </p:nvSpPr>
          <p:spPr>
            <a:xfrm rot="5400000">
              <a:off x="6263427" y="4124901"/>
              <a:ext cx="45719" cy="298592"/>
            </a:xfrm>
            <a:prstGeom prst="roundRect">
              <a:avLst/>
            </a:prstGeom>
            <a:solidFill>
              <a:srgbClr val="A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661EF7A-C4F0-417E-80B8-D31A988AAF0D}"/>
                </a:ext>
              </a:extLst>
            </p:cNvPr>
            <p:cNvSpPr/>
            <p:nvPr/>
          </p:nvSpPr>
          <p:spPr>
            <a:xfrm rot="268986">
              <a:off x="5926791" y="5319174"/>
              <a:ext cx="46144" cy="151318"/>
            </a:xfrm>
            <a:prstGeom prst="roundRect">
              <a:avLst/>
            </a:prstGeom>
            <a:solidFill>
              <a:srgbClr val="5527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D0C627C-FEE6-4B4D-8539-AC449A7D8AF0}"/>
                </a:ext>
              </a:extLst>
            </p:cNvPr>
            <p:cNvSpPr/>
            <p:nvPr/>
          </p:nvSpPr>
          <p:spPr>
            <a:xfrm>
              <a:off x="6690862" y="4741026"/>
              <a:ext cx="855842" cy="293650"/>
            </a:xfrm>
            <a:prstGeom prst="roundRect">
              <a:avLst/>
            </a:prstGeom>
            <a:solidFill>
              <a:srgbClr val="00A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Ronald Regan National Airport</a:t>
              </a:r>
            </a:p>
          </p:txBody>
        </p:sp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62D229EC-8AD9-4BF1-928F-A6DE35313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11"/>
                </a:ext>
              </a:extLst>
            </a:blip>
            <a:stretch>
              <a:fillRect/>
            </a:stretch>
          </p:blipFill>
          <p:spPr>
            <a:xfrm>
              <a:off x="6576383" y="4740118"/>
              <a:ext cx="296477" cy="2964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A73481AF-6575-473D-87C0-36FABDDE8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279" y="2613708"/>
              <a:ext cx="460202" cy="369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2DE84D4B-EAB0-4CB8-89BF-49FBC0E09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609" y="2326448"/>
              <a:ext cx="460202" cy="369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577EC6AE-DFDD-4616-8E70-3E7625770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7750" y="5249319"/>
              <a:ext cx="460202" cy="369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BCA8E6BB-638A-4182-A693-02F598699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209" y="1485551"/>
              <a:ext cx="460202" cy="369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5626A799-A898-4421-AE33-58EA29BB3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9236" y="5797127"/>
              <a:ext cx="460202" cy="369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Explosion: 8 Points 23">
              <a:extLst>
                <a:ext uri="{FF2B5EF4-FFF2-40B4-BE49-F238E27FC236}">
                  <a16:creationId xmlns:a16="http://schemas.microsoft.com/office/drawing/2014/main" id="{12C8C27D-36ED-4E5B-859C-AEB4234824E8}"/>
                </a:ext>
              </a:extLst>
            </p:cNvPr>
            <p:cNvSpPr/>
            <p:nvPr/>
          </p:nvSpPr>
          <p:spPr>
            <a:xfrm>
              <a:off x="5924105" y="5785966"/>
              <a:ext cx="369755" cy="404626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C263EEA8-342C-449B-A98F-B06A76B6B8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2317" y="5374057"/>
              <a:ext cx="233529" cy="233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32E25CDA-C13F-4F71-91C5-F0945360E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7899" y="5227890"/>
              <a:ext cx="436888" cy="348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C3698E8-E960-4D12-9ECE-93DEA7289896}"/>
                </a:ext>
              </a:extLst>
            </p:cNvPr>
            <p:cNvSpPr txBox="1"/>
            <p:nvPr/>
          </p:nvSpPr>
          <p:spPr>
            <a:xfrm>
              <a:off x="5928662" y="5063110"/>
              <a:ext cx="328718" cy="307777"/>
            </a:xfrm>
            <a:prstGeom prst="rect">
              <a:avLst/>
            </a:prstGeom>
            <a:solidFill>
              <a:srgbClr val="13376B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George Washington Memorial Parkway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C611A8C-18C9-4BA8-8D96-E06C2C3E4756}"/>
                </a:ext>
              </a:extLst>
            </p:cNvPr>
            <p:cNvCxnSpPr>
              <a:stCxn id="11" idx="1"/>
            </p:cNvCxnSpPr>
            <p:nvPr/>
          </p:nvCxnSpPr>
          <p:spPr>
            <a:xfrm flipH="1" flipV="1">
              <a:off x="6025923" y="4885705"/>
              <a:ext cx="550460" cy="2652"/>
            </a:xfrm>
            <a:prstGeom prst="straightConnector1">
              <a:avLst/>
            </a:prstGeom>
            <a:ln w="28575">
              <a:solidFill>
                <a:srgbClr val="00ABC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350275B-1207-4292-81ED-8F20178F556D}"/>
                </a:ext>
              </a:extLst>
            </p:cNvPr>
            <p:cNvCxnSpPr>
              <a:cxnSpLocks/>
              <a:stCxn id="1028" idx="1"/>
            </p:cNvCxnSpPr>
            <p:nvPr/>
          </p:nvCxnSpPr>
          <p:spPr>
            <a:xfrm flipH="1" flipV="1">
              <a:off x="6521142" y="4441239"/>
              <a:ext cx="303178" cy="441"/>
            </a:xfrm>
            <a:prstGeom prst="straightConnector1">
              <a:avLst/>
            </a:prstGeom>
            <a:ln w="28575">
              <a:solidFill>
                <a:srgbClr val="14264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381B87C-589D-4325-87E2-2AD47103D1D9}"/>
                </a:ext>
              </a:extLst>
            </p:cNvPr>
            <p:cNvGrpSpPr/>
            <p:nvPr/>
          </p:nvGrpSpPr>
          <p:grpSpPr>
            <a:xfrm>
              <a:off x="3130279" y="3595112"/>
              <a:ext cx="429044" cy="429044"/>
              <a:chOff x="2112618" y="4215704"/>
              <a:chExt cx="429044" cy="429044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2BBB33A-927D-4762-9161-91B2F92B1E91}"/>
                  </a:ext>
                </a:extLst>
              </p:cNvPr>
              <p:cNvSpPr/>
              <p:nvPr/>
            </p:nvSpPr>
            <p:spPr>
              <a:xfrm>
                <a:off x="2112618" y="4215704"/>
                <a:ext cx="429044" cy="429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A2F8D345-FE88-45AD-B511-BF4BB79DB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2172176" y="4259700"/>
                <a:ext cx="318129" cy="318129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BAA5035-AADC-4F22-95DA-B314310C9B2B}"/>
                </a:ext>
              </a:extLst>
            </p:cNvPr>
            <p:cNvGrpSpPr/>
            <p:nvPr/>
          </p:nvGrpSpPr>
          <p:grpSpPr>
            <a:xfrm>
              <a:off x="6502661" y="1428676"/>
              <a:ext cx="429044" cy="429044"/>
              <a:chOff x="2112618" y="4215704"/>
              <a:chExt cx="429044" cy="429044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950B00E-78CE-4524-9AA8-07C991551118}"/>
                  </a:ext>
                </a:extLst>
              </p:cNvPr>
              <p:cNvSpPr/>
              <p:nvPr/>
            </p:nvSpPr>
            <p:spPr>
              <a:xfrm>
                <a:off x="2112618" y="4215704"/>
                <a:ext cx="429044" cy="429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859BE7F8-0503-4696-8645-7A7A539B3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2172176" y="4259700"/>
                <a:ext cx="318129" cy="318129"/>
              </a:xfrm>
              <a:prstGeom prst="rect">
                <a:avLst/>
              </a:prstGeom>
            </p:spPr>
          </p:pic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F2A10C9-C340-4335-9E17-64709731B628}"/>
                </a:ext>
              </a:extLst>
            </p:cNvPr>
            <p:cNvGrpSpPr/>
            <p:nvPr/>
          </p:nvGrpSpPr>
          <p:grpSpPr>
            <a:xfrm>
              <a:off x="5724013" y="4242062"/>
              <a:ext cx="429044" cy="429044"/>
              <a:chOff x="2112618" y="4215704"/>
              <a:chExt cx="429044" cy="429044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D3A2E26-F3D1-4246-876D-F4A8DC4237B5}"/>
                  </a:ext>
                </a:extLst>
              </p:cNvPr>
              <p:cNvSpPr/>
              <p:nvPr/>
            </p:nvSpPr>
            <p:spPr>
              <a:xfrm>
                <a:off x="2112618" y="4215704"/>
                <a:ext cx="429044" cy="429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1" name="Graphic 70">
                <a:extLst>
                  <a:ext uri="{FF2B5EF4-FFF2-40B4-BE49-F238E27FC236}">
                    <a16:creationId xmlns:a16="http://schemas.microsoft.com/office/drawing/2014/main" id="{FCD507AE-DCE4-4CD4-AE10-8BE8C7181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2172176" y="4259700"/>
                <a:ext cx="318129" cy="318129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6A4CB64-4CFC-468B-BF8D-22CEA43DE142}"/>
                </a:ext>
              </a:extLst>
            </p:cNvPr>
            <p:cNvGrpSpPr/>
            <p:nvPr/>
          </p:nvGrpSpPr>
          <p:grpSpPr>
            <a:xfrm>
              <a:off x="4464577" y="5742800"/>
              <a:ext cx="429044" cy="429044"/>
              <a:chOff x="2112618" y="4215704"/>
              <a:chExt cx="429044" cy="429044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CF849B8-031B-4577-A811-63CAD06020C7}"/>
                  </a:ext>
                </a:extLst>
              </p:cNvPr>
              <p:cNvSpPr/>
              <p:nvPr/>
            </p:nvSpPr>
            <p:spPr>
              <a:xfrm>
                <a:off x="2112618" y="4215704"/>
                <a:ext cx="429044" cy="429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29A23B57-0339-426E-A94B-5D45B44F59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2172176" y="4259700"/>
                <a:ext cx="318129" cy="318129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DEAD36C-6804-4045-9F87-A22BD81928BD}"/>
                </a:ext>
              </a:extLst>
            </p:cNvPr>
            <p:cNvGrpSpPr/>
            <p:nvPr/>
          </p:nvGrpSpPr>
          <p:grpSpPr>
            <a:xfrm>
              <a:off x="7374896" y="6497956"/>
              <a:ext cx="229258" cy="229258"/>
              <a:chOff x="2112618" y="4215704"/>
              <a:chExt cx="429044" cy="429044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57668F2A-B97D-424F-A61E-61D300128BB9}"/>
                  </a:ext>
                </a:extLst>
              </p:cNvPr>
              <p:cNvSpPr/>
              <p:nvPr/>
            </p:nvSpPr>
            <p:spPr>
              <a:xfrm>
                <a:off x="2112618" y="4215704"/>
                <a:ext cx="429044" cy="429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6" name="Graphic 75">
                <a:extLst>
                  <a:ext uri="{FF2B5EF4-FFF2-40B4-BE49-F238E27FC236}">
                    <a16:creationId xmlns:a16="http://schemas.microsoft.com/office/drawing/2014/main" id="{4DF5BDFE-904E-4398-BA6A-8D01ED87C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2172176" y="4259700"/>
                <a:ext cx="318129" cy="318129"/>
              </a:xfrm>
              <a:prstGeom prst="rect">
                <a:avLst/>
              </a:prstGeom>
            </p:spPr>
          </p:pic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40DE476-D392-485A-A739-B88B709B7946}"/>
                </a:ext>
              </a:extLst>
            </p:cNvPr>
            <p:cNvSpPr/>
            <p:nvPr/>
          </p:nvSpPr>
          <p:spPr>
            <a:xfrm>
              <a:off x="2722134" y="-30532"/>
              <a:ext cx="6650639" cy="1113190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A42D6C9-D262-4AF2-950F-F9242D8B9BDE}"/>
                </a:ext>
              </a:extLst>
            </p:cNvPr>
            <p:cNvGrpSpPr/>
            <p:nvPr/>
          </p:nvGrpSpPr>
          <p:grpSpPr>
            <a:xfrm>
              <a:off x="2974384" y="22138"/>
              <a:ext cx="6403028" cy="720621"/>
              <a:chOff x="365870" y="130071"/>
              <a:chExt cx="6403028" cy="720618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5DF84EF-32A1-4BD3-9E9D-A669D210F6FA}"/>
                  </a:ext>
                </a:extLst>
              </p:cNvPr>
              <p:cNvSpPr txBox="1"/>
              <p:nvPr/>
            </p:nvSpPr>
            <p:spPr>
              <a:xfrm>
                <a:off x="1614807" y="130071"/>
                <a:ext cx="5154090" cy="36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After Action Review -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Performance Summary Report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1597366-CC16-4D10-AA0C-8E1AA5D249E1}"/>
                  </a:ext>
                </a:extLst>
              </p:cNvPr>
              <p:cNvSpPr txBox="1"/>
              <p:nvPr/>
            </p:nvSpPr>
            <p:spPr>
              <a:xfrm>
                <a:off x="365870" y="419804"/>
                <a:ext cx="6403028" cy="43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I-95/495 NB (Outer Loop)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 Thru lanes on Woodrow Wilson Bridge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Prince Georges County, MD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1" name="Picture 80" descr="A picture containing clock, drawing&#10;&#10;Description automatically generated">
              <a:extLst>
                <a:ext uri="{FF2B5EF4-FFF2-40B4-BE49-F238E27FC236}">
                  <a16:creationId xmlns:a16="http://schemas.microsoft.com/office/drawing/2014/main" id="{3F9B24ED-6BD2-49A9-A00F-B4964129D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49" y="-35987"/>
              <a:ext cx="1344761" cy="703882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D912E08-3DD9-43AF-9A2E-87DC5FDC0956}"/>
                </a:ext>
              </a:extLst>
            </p:cNvPr>
            <p:cNvSpPr txBox="1"/>
            <p:nvPr/>
          </p:nvSpPr>
          <p:spPr>
            <a:xfrm>
              <a:off x="0" y="29336"/>
              <a:ext cx="1684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Event Summary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780BD7C-AD5E-4381-919F-D2806A3813B7}"/>
                </a:ext>
              </a:extLst>
            </p:cNvPr>
            <p:cNvSpPr txBox="1"/>
            <p:nvPr/>
          </p:nvSpPr>
          <p:spPr>
            <a:xfrm>
              <a:off x="17603" y="340320"/>
              <a:ext cx="26144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tractor trailer hit several construction vehicles on the Woodrow Wilson Bridge, leading to a closure of the Capital Beltway (primarily NB). The tractor-trailer and three other vehicles caught fire. There was 1 fatality, 7 treated &amp; released, 1 hospitalized. A work crew trapped below the bridge had to be rescued.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EB4A02C-5859-4D5A-B2B9-86494D417136}"/>
                </a:ext>
              </a:extLst>
            </p:cNvPr>
            <p:cNvSpPr txBox="1"/>
            <p:nvPr/>
          </p:nvSpPr>
          <p:spPr>
            <a:xfrm>
              <a:off x="0" y="1728827"/>
              <a:ext cx="1972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Some Key Aspects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EBB9508-4737-4BB8-BB5E-CCA7EA26242E}"/>
                </a:ext>
              </a:extLst>
            </p:cNvPr>
            <p:cNvGrpSpPr/>
            <p:nvPr/>
          </p:nvGrpSpPr>
          <p:grpSpPr>
            <a:xfrm>
              <a:off x="284699" y="3158960"/>
              <a:ext cx="2161606" cy="928512"/>
              <a:chOff x="327057" y="4016894"/>
              <a:chExt cx="2161606" cy="928512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A6096679-5B57-4E41-9FEE-EFB406D06944}"/>
                  </a:ext>
                </a:extLst>
              </p:cNvPr>
              <p:cNvSpPr txBox="1"/>
              <p:nvPr/>
            </p:nvSpPr>
            <p:spPr>
              <a:xfrm>
                <a:off x="410733" y="4267046"/>
                <a:ext cx="190480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Worst backups from incident</a:t>
                </a:r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2ED5066-F8EE-4E46-A7BB-6335367CAF9D}"/>
                  </a:ext>
                </a:extLst>
              </p:cNvPr>
              <p:cNvGrpSpPr/>
              <p:nvPr/>
            </p:nvGrpSpPr>
            <p:grpSpPr>
              <a:xfrm>
                <a:off x="327057" y="4514519"/>
                <a:ext cx="2161606" cy="430887"/>
                <a:chOff x="2940226" y="4507944"/>
                <a:chExt cx="2161606" cy="430887"/>
              </a:xfrm>
            </p:grpSpPr>
            <p:pic>
              <p:nvPicPr>
                <p:cNvPr id="106" name="Picture 12">
                  <a:extLst>
                    <a:ext uri="{FF2B5EF4-FFF2-40B4-BE49-F238E27FC236}">
                      <a16:creationId xmlns:a16="http://schemas.microsoft.com/office/drawing/2014/main" id="{BF1B1AB5-11BC-4393-B25C-AF9796140E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40226" y="4541911"/>
                  <a:ext cx="347564" cy="3475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092A15E9-BD66-4380-B8BC-4654B4653406}"/>
                    </a:ext>
                  </a:extLst>
                </p:cNvPr>
                <p:cNvGrpSpPr/>
                <p:nvPr/>
              </p:nvGrpSpPr>
              <p:grpSpPr>
                <a:xfrm>
                  <a:off x="3382588" y="4507944"/>
                  <a:ext cx="1719244" cy="430887"/>
                  <a:chOff x="2679758" y="1911228"/>
                  <a:chExt cx="1331000" cy="430887"/>
                </a:xfrm>
              </p:grpSpPr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5E1D29CD-BE52-403F-8F33-9416F08061EB}"/>
                      </a:ext>
                    </a:extLst>
                  </p:cNvPr>
                  <p:cNvSpPr txBox="1"/>
                  <p:nvPr/>
                </p:nvSpPr>
                <p:spPr>
                  <a:xfrm>
                    <a:off x="2683964" y="1911228"/>
                    <a:ext cx="1326794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9478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NB </a:t>
                    </a:r>
                    <a:r>
                      <a: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12 miles (into VA)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9478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 SB</a:t>
                    </a:r>
                    <a:r>
                      <a: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   </a:t>
                    </a:r>
                    <a:r>
                      <a: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4 miles (into MD)</a:t>
                    </a:r>
                  </a:p>
                </p:txBody>
              </p: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A786A769-7DA5-4FF9-9C22-BDBF49FEF4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79758" y="1962987"/>
                    <a:ext cx="0" cy="311981"/>
                  </a:xfrm>
                  <a:prstGeom prst="line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8C7513CE-8D25-4312-AC3B-E988EC646124}"/>
                  </a:ext>
                </a:extLst>
              </p:cNvPr>
              <p:cNvGrpSpPr/>
              <p:nvPr/>
            </p:nvGrpSpPr>
            <p:grpSpPr>
              <a:xfrm>
                <a:off x="493286" y="4016894"/>
                <a:ext cx="1739703" cy="337374"/>
                <a:chOff x="2592771" y="7046807"/>
                <a:chExt cx="1536276" cy="276198"/>
              </a:xfrm>
            </p:grpSpPr>
            <p:pic>
              <p:nvPicPr>
                <p:cNvPr id="96" name="Graphic 95" descr="Car">
                  <a:extLst>
                    <a:ext uri="{FF2B5EF4-FFF2-40B4-BE49-F238E27FC236}">
                      <a16:creationId xmlns:a16="http://schemas.microsoft.com/office/drawing/2014/main" id="{5F52B362-567E-46F6-A48D-AF2D59EA8F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7793" y="7046809"/>
                  <a:ext cx="276188" cy="276188"/>
                </a:xfrm>
                <a:prstGeom prst="rect">
                  <a:avLst/>
                </a:prstGeom>
              </p:spPr>
            </p:pic>
            <p:pic>
              <p:nvPicPr>
                <p:cNvPr id="97" name="Graphic 96" descr="Truck">
                  <a:extLst>
                    <a:ext uri="{FF2B5EF4-FFF2-40B4-BE49-F238E27FC236}">
                      <a16:creationId xmlns:a16="http://schemas.microsoft.com/office/drawing/2014/main" id="{7C62B3D8-39EB-4753-A9FE-2C65276A38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37837" y="7046810"/>
                  <a:ext cx="276188" cy="276188"/>
                </a:xfrm>
                <a:prstGeom prst="rect">
                  <a:avLst/>
                </a:prstGeom>
              </p:spPr>
            </p:pic>
            <p:pic>
              <p:nvPicPr>
                <p:cNvPr id="98" name="Graphic 97" descr="Car">
                  <a:extLst>
                    <a:ext uri="{FF2B5EF4-FFF2-40B4-BE49-F238E27FC236}">
                      <a16:creationId xmlns:a16="http://schemas.microsoft.com/office/drawing/2014/main" id="{3AA9925B-BFED-4627-9F8D-4DF0F4F6E0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2815" y="7046817"/>
                  <a:ext cx="276188" cy="276188"/>
                </a:xfrm>
                <a:prstGeom prst="rect">
                  <a:avLst/>
                </a:prstGeom>
              </p:spPr>
            </p:pic>
            <p:pic>
              <p:nvPicPr>
                <p:cNvPr id="99" name="Graphic 98" descr="Car">
                  <a:extLst>
                    <a:ext uri="{FF2B5EF4-FFF2-40B4-BE49-F238E27FC236}">
                      <a16:creationId xmlns:a16="http://schemas.microsoft.com/office/drawing/2014/main" id="{8CD38FE9-8599-4725-93DD-AC2D236762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2859" y="7046810"/>
                  <a:ext cx="276188" cy="276188"/>
                </a:xfrm>
                <a:prstGeom prst="rect">
                  <a:avLst/>
                </a:prstGeom>
              </p:spPr>
            </p:pic>
            <p:pic>
              <p:nvPicPr>
                <p:cNvPr id="100" name="Graphic 99" descr="Truck">
                  <a:extLst>
                    <a:ext uri="{FF2B5EF4-FFF2-40B4-BE49-F238E27FC236}">
                      <a16:creationId xmlns:a16="http://schemas.microsoft.com/office/drawing/2014/main" id="{85B198A9-CB6B-4BB8-B5D6-410293005A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2771" y="7046807"/>
                  <a:ext cx="276188" cy="27618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A3A8E2-65A2-4632-8348-777B523B358F}"/>
                </a:ext>
              </a:extLst>
            </p:cNvPr>
            <p:cNvGrpSpPr/>
            <p:nvPr/>
          </p:nvGrpSpPr>
          <p:grpSpPr>
            <a:xfrm>
              <a:off x="327084" y="2104985"/>
              <a:ext cx="2072107" cy="932376"/>
              <a:chOff x="327084" y="3028695"/>
              <a:chExt cx="2072107" cy="932376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245E4176-14D5-4DA8-AE4A-C812F8DF95B2}"/>
                  </a:ext>
                </a:extLst>
              </p:cNvPr>
              <p:cNvGrpSpPr/>
              <p:nvPr/>
            </p:nvGrpSpPr>
            <p:grpSpPr>
              <a:xfrm>
                <a:off x="327084" y="3028695"/>
                <a:ext cx="2072107" cy="600751"/>
                <a:chOff x="327084" y="3028695"/>
                <a:chExt cx="2072107" cy="600751"/>
              </a:xfrm>
            </p:grpSpPr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C4DE9C31-1540-4D84-AE65-6620ED7AFC37}"/>
                    </a:ext>
                  </a:extLst>
                </p:cNvPr>
                <p:cNvGrpSpPr/>
                <p:nvPr/>
              </p:nvGrpSpPr>
              <p:grpSpPr>
                <a:xfrm>
                  <a:off x="581503" y="3028695"/>
                  <a:ext cx="1563268" cy="369075"/>
                  <a:chOff x="3212800" y="2983607"/>
                  <a:chExt cx="1764423" cy="416566"/>
                </a:xfrm>
              </p:grpSpPr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5EB793-6544-46A0-A9F7-90D8A78057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05715" y="2983607"/>
                    <a:ext cx="187423" cy="416566"/>
                  </a:xfrm>
                  <a:custGeom>
                    <a:avLst/>
                    <a:gdLst>
                      <a:gd name="connsiteX0" fmla="*/ 330610 w 1279418"/>
                      <a:gd name="connsiteY0" fmla="*/ 630871 h 2843630"/>
                      <a:gd name="connsiteX1" fmla="*/ 950643 w 1279418"/>
                      <a:gd name="connsiteY1" fmla="*/ 630871 h 2843630"/>
                      <a:gd name="connsiteX2" fmla="*/ 1115094 w 1279418"/>
                      <a:gd name="connsiteY2" fmla="*/ 739877 h 2843630"/>
                      <a:gd name="connsiteX3" fmla="*/ 1118085 w 1279418"/>
                      <a:gd name="connsiteY3" fmla="*/ 754690 h 2843630"/>
                      <a:gd name="connsiteX4" fmla="*/ 1127860 w 1279418"/>
                      <a:gd name="connsiteY4" fmla="*/ 779369 h 2843630"/>
                      <a:gd name="connsiteX5" fmla="*/ 1277697 w 1279418"/>
                      <a:gd name="connsiteY5" fmla="*/ 1612696 h 2843630"/>
                      <a:gd name="connsiteX6" fmla="*/ 1190578 w 1279418"/>
                      <a:gd name="connsiteY6" fmla="*/ 1738012 h 2843630"/>
                      <a:gd name="connsiteX7" fmla="*/ 1065262 w 1279418"/>
                      <a:gd name="connsiteY7" fmla="*/ 1650893 h 2843630"/>
                      <a:gd name="connsiteX8" fmla="*/ 946038 w 1279418"/>
                      <a:gd name="connsiteY8" fmla="*/ 987825 h 2843630"/>
                      <a:gd name="connsiteX9" fmla="*/ 942594 w 1279418"/>
                      <a:gd name="connsiteY9" fmla="*/ 987825 h 2843630"/>
                      <a:gd name="connsiteX10" fmla="*/ 942594 w 1279418"/>
                      <a:gd name="connsiteY10" fmla="*/ 1501242 h 2843630"/>
                      <a:gd name="connsiteX11" fmla="*/ 942594 w 1279418"/>
                      <a:gd name="connsiteY11" fmla="*/ 1845442 h 2843630"/>
                      <a:gd name="connsiteX12" fmla="*/ 942594 w 1279418"/>
                      <a:gd name="connsiteY12" fmla="*/ 2722978 h 2843630"/>
                      <a:gd name="connsiteX13" fmla="*/ 821942 w 1279418"/>
                      <a:gd name="connsiteY13" fmla="*/ 2843630 h 2843630"/>
                      <a:gd name="connsiteX14" fmla="*/ 816225 w 1279418"/>
                      <a:gd name="connsiteY14" fmla="*/ 2843630 h 2843630"/>
                      <a:gd name="connsiteX15" fmla="*/ 695573 w 1279418"/>
                      <a:gd name="connsiteY15" fmla="*/ 2722978 h 2843630"/>
                      <a:gd name="connsiteX16" fmla="*/ 695573 w 1279418"/>
                      <a:gd name="connsiteY16" fmla="*/ 1845442 h 2843630"/>
                      <a:gd name="connsiteX17" fmla="*/ 584764 w 1279418"/>
                      <a:gd name="connsiteY17" fmla="*/ 1845442 h 2843630"/>
                      <a:gd name="connsiteX18" fmla="*/ 584764 w 1279418"/>
                      <a:gd name="connsiteY18" fmla="*/ 2722978 h 2843630"/>
                      <a:gd name="connsiteX19" fmla="*/ 464112 w 1279418"/>
                      <a:gd name="connsiteY19" fmla="*/ 2843630 h 2843630"/>
                      <a:gd name="connsiteX20" fmla="*/ 458395 w 1279418"/>
                      <a:gd name="connsiteY20" fmla="*/ 2843630 h 2843630"/>
                      <a:gd name="connsiteX21" fmla="*/ 337743 w 1279418"/>
                      <a:gd name="connsiteY21" fmla="*/ 2722978 h 2843630"/>
                      <a:gd name="connsiteX22" fmla="*/ 337743 w 1279418"/>
                      <a:gd name="connsiteY22" fmla="*/ 1845442 h 2843630"/>
                      <a:gd name="connsiteX23" fmla="*/ 337743 w 1279418"/>
                      <a:gd name="connsiteY23" fmla="*/ 1845442 h 2843630"/>
                      <a:gd name="connsiteX24" fmla="*/ 337743 w 1279418"/>
                      <a:gd name="connsiteY24" fmla="*/ 987825 h 2843630"/>
                      <a:gd name="connsiteX25" fmla="*/ 333380 w 1279418"/>
                      <a:gd name="connsiteY25" fmla="*/ 987825 h 2843630"/>
                      <a:gd name="connsiteX26" fmla="*/ 214156 w 1279418"/>
                      <a:gd name="connsiteY26" fmla="*/ 1650893 h 2843630"/>
                      <a:gd name="connsiteX27" fmla="*/ 88840 w 1279418"/>
                      <a:gd name="connsiteY27" fmla="*/ 1738012 h 2843630"/>
                      <a:gd name="connsiteX28" fmla="*/ 1721 w 1279418"/>
                      <a:gd name="connsiteY28" fmla="*/ 1612696 h 2843630"/>
                      <a:gd name="connsiteX29" fmla="*/ 151558 w 1279418"/>
                      <a:gd name="connsiteY29" fmla="*/ 779369 h 2843630"/>
                      <a:gd name="connsiteX30" fmla="*/ 165076 w 1279418"/>
                      <a:gd name="connsiteY30" fmla="*/ 745240 h 2843630"/>
                      <a:gd name="connsiteX31" fmla="*/ 166159 w 1279418"/>
                      <a:gd name="connsiteY31" fmla="*/ 739877 h 2843630"/>
                      <a:gd name="connsiteX32" fmla="*/ 330610 w 1279418"/>
                      <a:gd name="connsiteY32" fmla="*/ 630871 h 2843630"/>
                      <a:gd name="connsiteX33" fmla="*/ 631229 w 1279418"/>
                      <a:gd name="connsiteY33" fmla="*/ 0 h 2843630"/>
                      <a:gd name="connsiteX34" fmla="*/ 930644 w 1279418"/>
                      <a:gd name="connsiteY34" fmla="*/ 299414 h 2843630"/>
                      <a:gd name="connsiteX35" fmla="*/ 631229 w 1279418"/>
                      <a:gd name="connsiteY35" fmla="*/ 598828 h 2843630"/>
                      <a:gd name="connsiteX36" fmla="*/ 331814 w 1279418"/>
                      <a:gd name="connsiteY36" fmla="*/ 299414 h 2843630"/>
                      <a:gd name="connsiteX37" fmla="*/ 631229 w 1279418"/>
                      <a:gd name="connsiteY37" fmla="*/ 0 h 2843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1279418" h="2843630">
                        <a:moveTo>
                          <a:pt x="330610" y="630871"/>
                        </a:moveTo>
                        <a:lnTo>
                          <a:pt x="950643" y="630871"/>
                        </a:lnTo>
                        <a:cubicBezTo>
                          <a:pt x="1024571" y="630871"/>
                          <a:pt x="1088000" y="675819"/>
                          <a:pt x="1115094" y="739877"/>
                        </a:cubicBezTo>
                        <a:lnTo>
                          <a:pt x="1118085" y="754690"/>
                        </a:lnTo>
                        <a:lnTo>
                          <a:pt x="1127860" y="779369"/>
                        </a:lnTo>
                        <a:lnTo>
                          <a:pt x="1277697" y="1612696"/>
                        </a:lnTo>
                        <a:cubicBezTo>
                          <a:pt x="1288245" y="1671358"/>
                          <a:pt x="1249241" y="1727464"/>
                          <a:pt x="1190578" y="1738012"/>
                        </a:cubicBezTo>
                        <a:cubicBezTo>
                          <a:pt x="1131916" y="1748560"/>
                          <a:pt x="1075810" y="1709555"/>
                          <a:pt x="1065262" y="1650893"/>
                        </a:cubicBezTo>
                        <a:lnTo>
                          <a:pt x="946038" y="987825"/>
                        </a:lnTo>
                        <a:lnTo>
                          <a:pt x="942594" y="987825"/>
                        </a:lnTo>
                        <a:lnTo>
                          <a:pt x="942594" y="1501242"/>
                        </a:lnTo>
                        <a:lnTo>
                          <a:pt x="942594" y="1845442"/>
                        </a:lnTo>
                        <a:lnTo>
                          <a:pt x="942594" y="2722978"/>
                        </a:lnTo>
                        <a:cubicBezTo>
                          <a:pt x="942594" y="2789612"/>
                          <a:pt x="888576" y="2843630"/>
                          <a:pt x="821942" y="2843630"/>
                        </a:cubicBezTo>
                        <a:lnTo>
                          <a:pt x="816225" y="2843630"/>
                        </a:lnTo>
                        <a:cubicBezTo>
                          <a:pt x="749591" y="2843630"/>
                          <a:pt x="695573" y="2789612"/>
                          <a:pt x="695573" y="2722978"/>
                        </a:cubicBezTo>
                        <a:lnTo>
                          <a:pt x="695573" y="1845442"/>
                        </a:lnTo>
                        <a:lnTo>
                          <a:pt x="584764" y="1845442"/>
                        </a:lnTo>
                        <a:lnTo>
                          <a:pt x="584764" y="2722978"/>
                        </a:lnTo>
                        <a:cubicBezTo>
                          <a:pt x="584764" y="2789612"/>
                          <a:pt x="530746" y="2843630"/>
                          <a:pt x="464112" y="2843630"/>
                        </a:cubicBezTo>
                        <a:lnTo>
                          <a:pt x="458395" y="2843630"/>
                        </a:lnTo>
                        <a:cubicBezTo>
                          <a:pt x="391761" y="2843630"/>
                          <a:pt x="337743" y="2789612"/>
                          <a:pt x="337743" y="2722978"/>
                        </a:cubicBezTo>
                        <a:lnTo>
                          <a:pt x="337743" y="1845442"/>
                        </a:lnTo>
                        <a:lnTo>
                          <a:pt x="337743" y="1845442"/>
                        </a:lnTo>
                        <a:lnTo>
                          <a:pt x="337743" y="987825"/>
                        </a:lnTo>
                        <a:lnTo>
                          <a:pt x="333380" y="987825"/>
                        </a:lnTo>
                        <a:lnTo>
                          <a:pt x="214156" y="1650893"/>
                        </a:lnTo>
                        <a:cubicBezTo>
                          <a:pt x="203608" y="1709555"/>
                          <a:pt x="147502" y="1748560"/>
                          <a:pt x="88840" y="1738012"/>
                        </a:cubicBezTo>
                        <a:cubicBezTo>
                          <a:pt x="30177" y="1727464"/>
                          <a:pt x="-8827" y="1671358"/>
                          <a:pt x="1721" y="1612696"/>
                        </a:cubicBezTo>
                        <a:lnTo>
                          <a:pt x="151558" y="779369"/>
                        </a:lnTo>
                        <a:lnTo>
                          <a:pt x="165076" y="745240"/>
                        </a:lnTo>
                        <a:lnTo>
                          <a:pt x="166159" y="739877"/>
                        </a:lnTo>
                        <a:cubicBezTo>
                          <a:pt x="193253" y="675819"/>
                          <a:pt x="256682" y="630871"/>
                          <a:pt x="330610" y="630871"/>
                        </a:cubicBezTo>
                        <a:close/>
                        <a:moveTo>
                          <a:pt x="631229" y="0"/>
                        </a:moveTo>
                        <a:cubicBezTo>
                          <a:pt x="796591" y="0"/>
                          <a:pt x="930644" y="134052"/>
                          <a:pt x="930644" y="299414"/>
                        </a:cubicBezTo>
                        <a:cubicBezTo>
                          <a:pt x="930644" y="464776"/>
                          <a:pt x="796591" y="598828"/>
                          <a:pt x="631229" y="598828"/>
                        </a:cubicBezTo>
                        <a:cubicBezTo>
                          <a:pt x="465867" y="598828"/>
                          <a:pt x="331814" y="464776"/>
                          <a:pt x="331814" y="299414"/>
                        </a:cubicBezTo>
                        <a:cubicBezTo>
                          <a:pt x="331814" y="134052"/>
                          <a:pt x="465867" y="0"/>
                          <a:pt x="631229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3175">
                    <a:noFill/>
                    <a:round/>
                    <a:headEnd/>
                    <a:tailEnd/>
                  </a:ln>
                </p:spPr>
                <p:txBody>
                  <a:bodyPr vert="horz" wrap="square" lIns="93252" tIns="46627" rIns="93252" bIns="4662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3251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93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FD8A0E31-FF23-4122-88DD-8E3A97F0A9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212800" y="2983607"/>
                    <a:ext cx="187423" cy="416566"/>
                  </a:xfrm>
                  <a:custGeom>
                    <a:avLst/>
                    <a:gdLst>
                      <a:gd name="connsiteX0" fmla="*/ 330610 w 1279418"/>
                      <a:gd name="connsiteY0" fmla="*/ 630871 h 2843630"/>
                      <a:gd name="connsiteX1" fmla="*/ 950643 w 1279418"/>
                      <a:gd name="connsiteY1" fmla="*/ 630871 h 2843630"/>
                      <a:gd name="connsiteX2" fmla="*/ 1115094 w 1279418"/>
                      <a:gd name="connsiteY2" fmla="*/ 739877 h 2843630"/>
                      <a:gd name="connsiteX3" fmla="*/ 1118085 w 1279418"/>
                      <a:gd name="connsiteY3" fmla="*/ 754690 h 2843630"/>
                      <a:gd name="connsiteX4" fmla="*/ 1127860 w 1279418"/>
                      <a:gd name="connsiteY4" fmla="*/ 779369 h 2843630"/>
                      <a:gd name="connsiteX5" fmla="*/ 1277697 w 1279418"/>
                      <a:gd name="connsiteY5" fmla="*/ 1612696 h 2843630"/>
                      <a:gd name="connsiteX6" fmla="*/ 1190578 w 1279418"/>
                      <a:gd name="connsiteY6" fmla="*/ 1738012 h 2843630"/>
                      <a:gd name="connsiteX7" fmla="*/ 1065262 w 1279418"/>
                      <a:gd name="connsiteY7" fmla="*/ 1650893 h 2843630"/>
                      <a:gd name="connsiteX8" fmla="*/ 946038 w 1279418"/>
                      <a:gd name="connsiteY8" fmla="*/ 987825 h 2843630"/>
                      <a:gd name="connsiteX9" fmla="*/ 942594 w 1279418"/>
                      <a:gd name="connsiteY9" fmla="*/ 987825 h 2843630"/>
                      <a:gd name="connsiteX10" fmla="*/ 942594 w 1279418"/>
                      <a:gd name="connsiteY10" fmla="*/ 1501242 h 2843630"/>
                      <a:gd name="connsiteX11" fmla="*/ 942594 w 1279418"/>
                      <a:gd name="connsiteY11" fmla="*/ 1845442 h 2843630"/>
                      <a:gd name="connsiteX12" fmla="*/ 942594 w 1279418"/>
                      <a:gd name="connsiteY12" fmla="*/ 2722978 h 2843630"/>
                      <a:gd name="connsiteX13" fmla="*/ 821942 w 1279418"/>
                      <a:gd name="connsiteY13" fmla="*/ 2843630 h 2843630"/>
                      <a:gd name="connsiteX14" fmla="*/ 816225 w 1279418"/>
                      <a:gd name="connsiteY14" fmla="*/ 2843630 h 2843630"/>
                      <a:gd name="connsiteX15" fmla="*/ 695573 w 1279418"/>
                      <a:gd name="connsiteY15" fmla="*/ 2722978 h 2843630"/>
                      <a:gd name="connsiteX16" fmla="*/ 695573 w 1279418"/>
                      <a:gd name="connsiteY16" fmla="*/ 1845442 h 2843630"/>
                      <a:gd name="connsiteX17" fmla="*/ 584764 w 1279418"/>
                      <a:gd name="connsiteY17" fmla="*/ 1845442 h 2843630"/>
                      <a:gd name="connsiteX18" fmla="*/ 584764 w 1279418"/>
                      <a:gd name="connsiteY18" fmla="*/ 2722978 h 2843630"/>
                      <a:gd name="connsiteX19" fmla="*/ 464112 w 1279418"/>
                      <a:gd name="connsiteY19" fmla="*/ 2843630 h 2843630"/>
                      <a:gd name="connsiteX20" fmla="*/ 458395 w 1279418"/>
                      <a:gd name="connsiteY20" fmla="*/ 2843630 h 2843630"/>
                      <a:gd name="connsiteX21" fmla="*/ 337743 w 1279418"/>
                      <a:gd name="connsiteY21" fmla="*/ 2722978 h 2843630"/>
                      <a:gd name="connsiteX22" fmla="*/ 337743 w 1279418"/>
                      <a:gd name="connsiteY22" fmla="*/ 1845442 h 2843630"/>
                      <a:gd name="connsiteX23" fmla="*/ 337743 w 1279418"/>
                      <a:gd name="connsiteY23" fmla="*/ 1845442 h 2843630"/>
                      <a:gd name="connsiteX24" fmla="*/ 337743 w 1279418"/>
                      <a:gd name="connsiteY24" fmla="*/ 987825 h 2843630"/>
                      <a:gd name="connsiteX25" fmla="*/ 333380 w 1279418"/>
                      <a:gd name="connsiteY25" fmla="*/ 987825 h 2843630"/>
                      <a:gd name="connsiteX26" fmla="*/ 214156 w 1279418"/>
                      <a:gd name="connsiteY26" fmla="*/ 1650893 h 2843630"/>
                      <a:gd name="connsiteX27" fmla="*/ 88840 w 1279418"/>
                      <a:gd name="connsiteY27" fmla="*/ 1738012 h 2843630"/>
                      <a:gd name="connsiteX28" fmla="*/ 1721 w 1279418"/>
                      <a:gd name="connsiteY28" fmla="*/ 1612696 h 2843630"/>
                      <a:gd name="connsiteX29" fmla="*/ 151558 w 1279418"/>
                      <a:gd name="connsiteY29" fmla="*/ 779369 h 2843630"/>
                      <a:gd name="connsiteX30" fmla="*/ 165076 w 1279418"/>
                      <a:gd name="connsiteY30" fmla="*/ 745240 h 2843630"/>
                      <a:gd name="connsiteX31" fmla="*/ 166159 w 1279418"/>
                      <a:gd name="connsiteY31" fmla="*/ 739877 h 2843630"/>
                      <a:gd name="connsiteX32" fmla="*/ 330610 w 1279418"/>
                      <a:gd name="connsiteY32" fmla="*/ 630871 h 2843630"/>
                      <a:gd name="connsiteX33" fmla="*/ 631229 w 1279418"/>
                      <a:gd name="connsiteY33" fmla="*/ 0 h 2843630"/>
                      <a:gd name="connsiteX34" fmla="*/ 930644 w 1279418"/>
                      <a:gd name="connsiteY34" fmla="*/ 299414 h 2843630"/>
                      <a:gd name="connsiteX35" fmla="*/ 631229 w 1279418"/>
                      <a:gd name="connsiteY35" fmla="*/ 598828 h 2843630"/>
                      <a:gd name="connsiteX36" fmla="*/ 331814 w 1279418"/>
                      <a:gd name="connsiteY36" fmla="*/ 299414 h 2843630"/>
                      <a:gd name="connsiteX37" fmla="*/ 631229 w 1279418"/>
                      <a:gd name="connsiteY37" fmla="*/ 0 h 2843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1279418" h="2843630">
                        <a:moveTo>
                          <a:pt x="330610" y="630871"/>
                        </a:moveTo>
                        <a:lnTo>
                          <a:pt x="950643" y="630871"/>
                        </a:lnTo>
                        <a:cubicBezTo>
                          <a:pt x="1024571" y="630871"/>
                          <a:pt x="1088000" y="675819"/>
                          <a:pt x="1115094" y="739877"/>
                        </a:cubicBezTo>
                        <a:lnTo>
                          <a:pt x="1118085" y="754690"/>
                        </a:lnTo>
                        <a:lnTo>
                          <a:pt x="1127860" y="779369"/>
                        </a:lnTo>
                        <a:lnTo>
                          <a:pt x="1277697" y="1612696"/>
                        </a:lnTo>
                        <a:cubicBezTo>
                          <a:pt x="1288245" y="1671358"/>
                          <a:pt x="1249241" y="1727464"/>
                          <a:pt x="1190578" y="1738012"/>
                        </a:cubicBezTo>
                        <a:cubicBezTo>
                          <a:pt x="1131916" y="1748560"/>
                          <a:pt x="1075810" y="1709555"/>
                          <a:pt x="1065262" y="1650893"/>
                        </a:cubicBezTo>
                        <a:lnTo>
                          <a:pt x="946038" y="987825"/>
                        </a:lnTo>
                        <a:lnTo>
                          <a:pt x="942594" y="987825"/>
                        </a:lnTo>
                        <a:lnTo>
                          <a:pt x="942594" y="1501242"/>
                        </a:lnTo>
                        <a:lnTo>
                          <a:pt x="942594" y="1845442"/>
                        </a:lnTo>
                        <a:lnTo>
                          <a:pt x="942594" y="2722978"/>
                        </a:lnTo>
                        <a:cubicBezTo>
                          <a:pt x="942594" y="2789612"/>
                          <a:pt x="888576" y="2843630"/>
                          <a:pt x="821942" y="2843630"/>
                        </a:cubicBezTo>
                        <a:lnTo>
                          <a:pt x="816225" y="2843630"/>
                        </a:lnTo>
                        <a:cubicBezTo>
                          <a:pt x="749591" y="2843630"/>
                          <a:pt x="695573" y="2789612"/>
                          <a:pt x="695573" y="2722978"/>
                        </a:cubicBezTo>
                        <a:lnTo>
                          <a:pt x="695573" y="1845442"/>
                        </a:lnTo>
                        <a:lnTo>
                          <a:pt x="584764" y="1845442"/>
                        </a:lnTo>
                        <a:lnTo>
                          <a:pt x="584764" y="2722978"/>
                        </a:lnTo>
                        <a:cubicBezTo>
                          <a:pt x="584764" y="2789612"/>
                          <a:pt x="530746" y="2843630"/>
                          <a:pt x="464112" y="2843630"/>
                        </a:cubicBezTo>
                        <a:lnTo>
                          <a:pt x="458395" y="2843630"/>
                        </a:lnTo>
                        <a:cubicBezTo>
                          <a:pt x="391761" y="2843630"/>
                          <a:pt x="337743" y="2789612"/>
                          <a:pt x="337743" y="2722978"/>
                        </a:cubicBezTo>
                        <a:lnTo>
                          <a:pt x="337743" y="1845442"/>
                        </a:lnTo>
                        <a:lnTo>
                          <a:pt x="337743" y="1845442"/>
                        </a:lnTo>
                        <a:lnTo>
                          <a:pt x="337743" y="987825"/>
                        </a:lnTo>
                        <a:lnTo>
                          <a:pt x="333380" y="987825"/>
                        </a:lnTo>
                        <a:lnTo>
                          <a:pt x="214156" y="1650893"/>
                        </a:lnTo>
                        <a:cubicBezTo>
                          <a:pt x="203608" y="1709555"/>
                          <a:pt x="147502" y="1748560"/>
                          <a:pt x="88840" y="1738012"/>
                        </a:cubicBezTo>
                        <a:cubicBezTo>
                          <a:pt x="30177" y="1727464"/>
                          <a:pt x="-8827" y="1671358"/>
                          <a:pt x="1721" y="1612696"/>
                        </a:cubicBezTo>
                        <a:lnTo>
                          <a:pt x="151558" y="779369"/>
                        </a:lnTo>
                        <a:lnTo>
                          <a:pt x="165076" y="745240"/>
                        </a:lnTo>
                        <a:lnTo>
                          <a:pt x="166159" y="739877"/>
                        </a:lnTo>
                        <a:cubicBezTo>
                          <a:pt x="193253" y="675819"/>
                          <a:pt x="256682" y="630871"/>
                          <a:pt x="330610" y="630871"/>
                        </a:cubicBezTo>
                        <a:close/>
                        <a:moveTo>
                          <a:pt x="631229" y="0"/>
                        </a:moveTo>
                        <a:cubicBezTo>
                          <a:pt x="796591" y="0"/>
                          <a:pt x="930644" y="134052"/>
                          <a:pt x="930644" y="299414"/>
                        </a:cubicBezTo>
                        <a:cubicBezTo>
                          <a:pt x="930644" y="464776"/>
                          <a:pt x="796591" y="598828"/>
                          <a:pt x="631229" y="598828"/>
                        </a:cubicBezTo>
                        <a:cubicBezTo>
                          <a:pt x="465867" y="598828"/>
                          <a:pt x="331814" y="464776"/>
                          <a:pt x="331814" y="299414"/>
                        </a:cubicBezTo>
                        <a:cubicBezTo>
                          <a:pt x="331814" y="134052"/>
                          <a:pt x="465867" y="0"/>
                          <a:pt x="631229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3175">
                    <a:noFill/>
                    <a:round/>
                    <a:headEnd/>
                    <a:tailEnd/>
                  </a:ln>
                </p:spPr>
                <p:txBody>
                  <a:bodyPr vert="horz" wrap="square" lIns="93252" tIns="46627" rIns="93252" bIns="4662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3251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93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C2AD54F8-BADD-464E-86CC-ABBF87BEFD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4789800" y="2983607"/>
                    <a:ext cx="187423" cy="416566"/>
                  </a:xfrm>
                  <a:custGeom>
                    <a:avLst/>
                    <a:gdLst>
                      <a:gd name="connsiteX0" fmla="*/ 330610 w 1279418"/>
                      <a:gd name="connsiteY0" fmla="*/ 630871 h 2843630"/>
                      <a:gd name="connsiteX1" fmla="*/ 950643 w 1279418"/>
                      <a:gd name="connsiteY1" fmla="*/ 630871 h 2843630"/>
                      <a:gd name="connsiteX2" fmla="*/ 1115094 w 1279418"/>
                      <a:gd name="connsiteY2" fmla="*/ 739877 h 2843630"/>
                      <a:gd name="connsiteX3" fmla="*/ 1118085 w 1279418"/>
                      <a:gd name="connsiteY3" fmla="*/ 754690 h 2843630"/>
                      <a:gd name="connsiteX4" fmla="*/ 1127860 w 1279418"/>
                      <a:gd name="connsiteY4" fmla="*/ 779369 h 2843630"/>
                      <a:gd name="connsiteX5" fmla="*/ 1277697 w 1279418"/>
                      <a:gd name="connsiteY5" fmla="*/ 1612696 h 2843630"/>
                      <a:gd name="connsiteX6" fmla="*/ 1190578 w 1279418"/>
                      <a:gd name="connsiteY6" fmla="*/ 1738012 h 2843630"/>
                      <a:gd name="connsiteX7" fmla="*/ 1065262 w 1279418"/>
                      <a:gd name="connsiteY7" fmla="*/ 1650893 h 2843630"/>
                      <a:gd name="connsiteX8" fmla="*/ 946038 w 1279418"/>
                      <a:gd name="connsiteY8" fmla="*/ 987825 h 2843630"/>
                      <a:gd name="connsiteX9" fmla="*/ 942594 w 1279418"/>
                      <a:gd name="connsiteY9" fmla="*/ 987825 h 2843630"/>
                      <a:gd name="connsiteX10" fmla="*/ 942594 w 1279418"/>
                      <a:gd name="connsiteY10" fmla="*/ 1501242 h 2843630"/>
                      <a:gd name="connsiteX11" fmla="*/ 942594 w 1279418"/>
                      <a:gd name="connsiteY11" fmla="*/ 1845442 h 2843630"/>
                      <a:gd name="connsiteX12" fmla="*/ 942594 w 1279418"/>
                      <a:gd name="connsiteY12" fmla="*/ 2722978 h 2843630"/>
                      <a:gd name="connsiteX13" fmla="*/ 821942 w 1279418"/>
                      <a:gd name="connsiteY13" fmla="*/ 2843630 h 2843630"/>
                      <a:gd name="connsiteX14" fmla="*/ 816225 w 1279418"/>
                      <a:gd name="connsiteY14" fmla="*/ 2843630 h 2843630"/>
                      <a:gd name="connsiteX15" fmla="*/ 695573 w 1279418"/>
                      <a:gd name="connsiteY15" fmla="*/ 2722978 h 2843630"/>
                      <a:gd name="connsiteX16" fmla="*/ 695573 w 1279418"/>
                      <a:gd name="connsiteY16" fmla="*/ 1845442 h 2843630"/>
                      <a:gd name="connsiteX17" fmla="*/ 584764 w 1279418"/>
                      <a:gd name="connsiteY17" fmla="*/ 1845442 h 2843630"/>
                      <a:gd name="connsiteX18" fmla="*/ 584764 w 1279418"/>
                      <a:gd name="connsiteY18" fmla="*/ 2722978 h 2843630"/>
                      <a:gd name="connsiteX19" fmla="*/ 464112 w 1279418"/>
                      <a:gd name="connsiteY19" fmla="*/ 2843630 h 2843630"/>
                      <a:gd name="connsiteX20" fmla="*/ 458395 w 1279418"/>
                      <a:gd name="connsiteY20" fmla="*/ 2843630 h 2843630"/>
                      <a:gd name="connsiteX21" fmla="*/ 337743 w 1279418"/>
                      <a:gd name="connsiteY21" fmla="*/ 2722978 h 2843630"/>
                      <a:gd name="connsiteX22" fmla="*/ 337743 w 1279418"/>
                      <a:gd name="connsiteY22" fmla="*/ 1845442 h 2843630"/>
                      <a:gd name="connsiteX23" fmla="*/ 337743 w 1279418"/>
                      <a:gd name="connsiteY23" fmla="*/ 1845442 h 2843630"/>
                      <a:gd name="connsiteX24" fmla="*/ 337743 w 1279418"/>
                      <a:gd name="connsiteY24" fmla="*/ 987825 h 2843630"/>
                      <a:gd name="connsiteX25" fmla="*/ 333380 w 1279418"/>
                      <a:gd name="connsiteY25" fmla="*/ 987825 h 2843630"/>
                      <a:gd name="connsiteX26" fmla="*/ 214156 w 1279418"/>
                      <a:gd name="connsiteY26" fmla="*/ 1650893 h 2843630"/>
                      <a:gd name="connsiteX27" fmla="*/ 88840 w 1279418"/>
                      <a:gd name="connsiteY27" fmla="*/ 1738012 h 2843630"/>
                      <a:gd name="connsiteX28" fmla="*/ 1721 w 1279418"/>
                      <a:gd name="connsiteY28" fmla="*/ 1612696 h 2843630"/>
                      <a:gd name="connsiteX29" fmla="*/ 151558 w 1279418"/>
                      <a:gd name="connsiteY29" fmla="*/ 779369 h 2843630"/>
                      <a:gd name="connsiteX30" fmla="*/ 165076 w 1279418"/>
                      <a:gd name="connsiteY30" fmla="*/ 745240 h 2843630"/>
                      <a:gd name="connsiteX31" fmla="*/ 166159 w 1279418"/>
                      <a:gd name="connsiteY31" fmla="*/ 739877 h 2843630"/>
                      <a:gd name="connsiteX32" fmla="*/ 330610 w 1279418"/>
                      <a:gd name="connsiteY32" fmla="*/ 630871 h 2843630"/>
                      <a:gd name="connsiteX33" fmla="*/ 631229 w 1279418"/>
                      <a:gd name="connsiteY33" fmla="*/ 0 h 2843630"/>
                      <a:gd name="connsiteX34" fmla="*/ 930644 w 1279418"/>
                      <a:gd name="connsiteY34" fmla="*/ 299414 h 2843630"/>
                      <a:gd name="connsiteX35" fmla="*/ 631229 w 1279418"/>
                      <a:gd name="connsiteY35" fmla="*/ 598828 h 2843630"/>
                      <a:gd name="connsiteX36" fmla="*/ 331814 w 1279418"/>
                      <a:gd name="connsiteY36" fmla="*/ 299414 h 2843630"/>
                      <a:gd name="connsiteX37" fmla="*/ 631229 w 1279418"/>
                      <a:gd name="connsiteY37" fmla="*/ 0 h 2843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1279418" h="2843630">
                        <a:moveTo>
                          <a:pt x="330610" y="630871"/>
                        </a:moveTo>
                        <a:lnTo>
                          <a:pt x="950643" y="630871"/>
                        </a:lnTo>
                        <a:cubicBezTo>
                          <a:pt x="1024571" y="630871"/>
                          <a:pt x="1088000" y="675819"/>
                          <a:pt x="1115094" y="739877"/>
                        </a:cubicBezTo>
                        <a:lnTo>
                          <a:pt x="1118085" y="754690"/>
                        </a:lnTo>
                        <a:lnTo>
                          <a:pt x="1127860" y="779369"/>
                        </a:lnTo>
                        <a:lnTo>
                          <a:pt x="1277697" y="1612696"/>
                        </a:lnTo>
                        <a:cubicBezTo>
                          <a:pt x="1288245" y="1671358"/>
                          <a:pt x="1249241" y="1727464"/>
                          <a:pt x="1190578" y="1738012"/>
                        </a:cubicBezTo>
                        <a:cubicBezTo>
                          <a:pt x="1131916" y="1748560"/>
                          <a:pt x="1075810" y="1709555"/>
                          <a:pt x="1065262" y="1650893"/>
                        </a:cubicBezTo>
                        <a:lnTo>
                          <a:pt x="946038" y="987825"/>
                        </a:lnTo>
                        <a:lnTo>
                          <a:pt x="942594" y="987825"/>
                        </a:lnTo>
                        <a:lnTo>
                          <a:pt x="942594" y="1501242"/>
                        </a:lnTo>
                        <a:lnTo>
                          <a:pt x="942594" y="1845442"/>
                        </a:lnTo>
                        <a:lnTo>
                          <a:pt x="942594" y="2722978"/>
                        </a:lnTo>
                        <a:cubicBezTo>
                          <a:pt x="942594" y="2789612"/>
                          <a:pt x="888576" y="2843630"/>
                          <a:pt x="821942" y="2843630"/>
                        </a:cubicBezTo>
                        <a:lnTo>
                          <a:pt x="816225" y="2843630"/>
                        </a:lnTo>
                        <a:cubicBezTo>
                          <a:pt x="749591" y="2843630"/>
                          <a:pt x="695573" y="2789612"/>
                          <a:pt x="695573" y="2722978"/>
                        </a:cubicBezTo>
                        <a:lnTo>
                          <a:pt x="695573" y="1845442"/>
                        </a:lnTo>
                        <a:lnTo>
                          <a:pt x="584764" y="1845442"/>
                        </a:lnTo>
                        <a:lnTo>
                          <a:pt x="584764" y="2722978"/>
                        </a:lnTo>
                        <a:cubicBezTo>
                          <a:pt x="584764" y="2789612"/>
                          <a:pt x="530746" y="2843630"/>
                          <a:pt x="464112" y="2843630"/>
                        </a:cubicBezTo>
                        <a:lnTo>
                          <a:pt x="458395" y="2843630"/>
                        </a:lnTo>
                        <a:cubicBezTo>
                          <a:pt x="391761" y="2843630"/>
                          <a:pt x="337743" y="2789612"/>
                          <a:pt x="337743" y="2722978"/>
                        </a:cubicBezTo>
                        <a:lnTo>
                          <a:pt x="337743" y="1845442"/>
                        </a:lnTo>
                        <a:lnTo>
                          <a:pt x="337743" y="1845442"/>
                        </a:lnTo>
                        <a:lnTo>
                          <a:pt x="337743" y="987825"/>
                        </a:lnTo>
                        <a:lnTo>
                          <a:pt x="333380" y="987825"/>
                        </a:lnTo>
                        <a:lnTo>
                          <a:pt x="214156" y="1650893"/>
                        </a:lnTo>
                        <a:cubicBezTo>
                          <a:pt x="203608" y="1709555"/>
                          <a:pt x="147502" y="1748560"/>
                          <a:pt x="88840" y="1738012"/>
                        </a:cubicBezTo>
                        <a:cubicBezTo>
                          <a:pt x="30177" y="1727464"/>
                          <a:pt x="-8827" y="1671358"/>
                          <a:pt x="1721" y="1612696"/>
                        </a:cubicBezTo>
                        <a:lnTo>
                          <a:pt x="151558" y="779369"/>
                        </a:lnTo>
                        <a:lnTo>
                          <a:pt x="165076" y="745240"/>
                        </a:lnTo>
                        <a:lnTo>
                          <a:pt x="166159" y="739877"/>
                        </a:lnTo>
                        <a:cubicBezTo>
                          <a:pt x="193253" y="675819"/>
                          <a:pt x="256682" y="630871"/>
                          <a:pt x="330610" y="630871"/>
                        </a:cubicBezTo>
                        <a:close/>
                        <a:moveTo>
                          <a:pt x="631229" y="0"/>
                        </a:moveTo>
                        <a:cubicBezTo>
                          <a:pt x="796591" y="0"/>
                          <a:pt x="930644" y="134052"/>
                          <a:pt x="930644" y="299414"/>
                        </a:cubicBezTo>
                        <a:cubicBezTo>
                          <a:pt x="930644" y="464776"/>
                          <a:pt x="796591" y="598828"/>
                          <a:pt x="631229" y="598828"/>
                        </a:cubicBezTo>
                        <a:cubicBezTo>
                          <a:pt x="465867" y="598828"/>
                          <a:pt x="331814" y="464776"/>
                          <a:pt x="331814" y="299414"/>
                        </a:cubicBezTo>
                        <a:cubicBezTo>
                          <a:pt x="331814" y="134052"/>
                          <a:pt x="465867" y="0"/>
                          <a:pt x="631229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3175">
                    <a:noFill/>
                    <a:round/>
                    <a:headEnd/>
                    <a:tailEnd/>
                  </a:ln>
                </p:spPr>
                <p:txBody>
                  <a:bodyPr vert="horz" wrap="square" lIns="93252" tIns="46627" rIns="93252" bIns="4662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3251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93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35A37EBB-9255-4B77-ADFD-9D0A0AAC22F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4396885" y="2983607"/>
                    <a:ext cx="187423" cy="416566"/>
                  </a:xfrm>
                  <a:custGeom>
                    <a:avLst/>
                    <a:gdLst>
                      <a:gd name="connsiteX0" fmla="*/ 330610 w 1279418"/>
                      <a:gd name="connsiteY0" fmla="*/ 630871 h 2843630"/>
                      <a:gd name="connsiteX1" fmla="*/ 950643 w 1279418"/>
                      <a:gd name="connsiteY1" fmla="*/ 630871 h 2843630"/>
                      <a:gd name="connsiteX2" fmla="*/ 1115094 w 1279418"/>
                      <a:gd name="connsiteY2" fmla="*/ 739877 h 2843630"/>
                      <a:gd name="connsiteX3" fmla="*/ 1118085 w 1279418"/>
                      <a:gd name="connsiteY3" fmla="*/ 754690 h 2843630"/>
                      <a:gd name="connsiteX4" fmla="*/ 1127860 w 1279418"/>
                      <a:gd name="connsiteY4" fmla="*/ 779369 h 2843630"/>
                      <a:gd name="connsiteX5" fmla="*/ 1277697 w 1279418"/>
                      <a:gd name="connsiteY5" fmla="*/ 1612696 h 2843630"/>
                      <a:gd name="connsiteX6" fmla="*/ 1190578 w 1279418"/>
                      <a:gd name="connsiteY6" fmla="*/ 1738012 h 2843630"/>
                      <a:gd name="connsiteX7" fmla="*/ 1065262 w 1279418"/>
                      <a:gd name="connsiteY7" fmla="*/ 1650893 h 2843630"/>
                      <a:gd name="connsiteX8" fmla="*/ 946038 w 1279418"/>
                      <a:gd name="connsiteY8" fmla="*/ 987825 h 2843630"/>
                      <a:gd name="connsiteX9" fmla="*/ 942594 w 1279418"/>
                      <a:gd name="connsiteY9" fmla="*/ 987825 h 2843630"/>
                      <a:gd name="connsiteX10" fmla="*/ 942594 w 1279418"/>
                      <a:gd name="connsiteY10" fmla="*/ 1501242 h 2843630"/>
                      <a:gd name="connsiteX11" fmla="*/ 942594 w 1279418"/>
                      <a:gd name="connsiteY11" fmla="*/ 1845442 h 2843630"/>
                      <a:gd name="connsiteX12" fmla="*/ 942594 w 1279418"/>
                      <a:gd name="connsiteY12" fmla="*/ 2722978 h 2843630"/>
                      <a:gd name="connsiteX13" fmla="*/ 821942 w 1279418"/>
                      <a:gd name="connsiteY13" fmla="*/ 2843630 h 2843630"/>
                      <a:gd name="connsiteX14" fmla="*/ 816225 w 1279418"/>
                      <a:gd name="connsiteY14" fmla="*/ 2843630 h 2843630"/>
                      <a:gd name="connsiteX15" fmla="*/ 695573 w 1279418"/>
                      <a:gd name="connsiteY15" fmla="*/ 2722978 h 2843630"/>
                      <a:gd name="connsiteX16" fmla="*/ 695573 w 1279418"/>
                      <a:gd name="connsiteY16" fmla="*/ 1845442 h 2843630"/>
                      <a:gd name="connsiteX17" fmla="*/ 584764 w 1279418"/>
                      <a:gd name="connsiteY17" fmla="*/ 1845442 h 2843630"/>
                      <a:gd name="connsiteX18" fmla="*/ 584764 w 1279418"/>
                      <a:gd name="connsiteY18" fmla="*/ 2722978 h 2843630"/>
                      <a:gd name="connsiteX19" fmla="*/ 464112 w 1279418"/>
                      <a:gd name="connsiteY19" fmla="*/ 2843630 h 2843630"/>
                      <a:gd name="connsiteX20" fmla="*/ 458395 w 1279418"/>
                      <a:gd name="connsiteY20" fmla="*/ 2843630 h 2843630"/>
                      <a:gd name="connsiteX21" fmla="*/ 337743 w 1279418"/>
                      <a:gd name="connsiteY21" fmla="*/ 2722978 h 2843630"/>
                      <a:gd name="connsiteX22" fmla="*/ 337743 w 1279418"/>
                      <a:gd name="connsiteY22" fmla="*/ 1845442 h 2843630"/>
                      <a:gd name="connsiteX23" fmla="*/ 337743 w 1279418"/>
                      <a:gd name="connsiteY23" fmla="*/ 1845442 h 2843630"/>
                      <a:gd name="connsiteX24" fmla="*/ 337743 w 1279418"/>
                      <a:gd name="connsiteY24" fmla="*/ 987825 h 2843630"/>
                      <a:gd name="connsiteX25" fmla="*/ 333380 w 1279418"/>
                      <a:gd name="connsiteY25" fmla="*/ 987825 h 2843630"/>
                      <a:gd name="connsiteX26" fmla="*/ 214156 w 1279418"/>
                      <a:gd name="connsiteY26" fmla="*/ 1650893 h 2843630"/>
                      <a:gd name="connsiteX27" fmla="*/ 88840 w 1279418"/>
                      <a:gd name="connsiteY27" fmla="*/ 1738012 h 2843630"/>
                      <a:gd name="connsiteX28" fmla="*/ 1721 w 1279418"/>
                      <a:gd name="connsiteY28" fmla="*/ 1612696 h 2843630"/>
                      <a:gd name="connsiteX29" fmla="*/ 151558 w 1279418"/>
                      <a:gd name="connsiteY29" fmla="*/ 779369 h 2843630"/>
                      <a:gd name="connsiteX30" fmla="*/ 165076 w 1279418"/>
                      <a:gd name="connsiteY30" fmla="*/ 745240 h 2843630"/>
                      <a:gd name="connsiteX31" fmla="*/ 166159 w 1279418"/>
                      <a:gd name="connsiteY31" fmla="*/ 739877 h 2843630"/>
                      <a:gd name="connsiteX32" fmla="*/ 330610 w 1279418"/>
                      <a:gd name="connsiteY32" fmla="*/ 630871 h 2843630"/>
                      <a:gd name="connsiteX33" fmla="*/ 631229 w 1279418"/>
                      <a:gd name="connsiteY33" fmla="*/ 0 h 2843630"/>
                      <a:gd name="connsiteX34" fmla="*/ 930644 w 1279418"/>
                      <a:gd name="connsiteY34" fmla="*/ 299414 h 2843630"/>
                      <a:gd name="connsiteX35" fmla="*/ 631229 w 1279418"/>
                      <a:gd name="connsiteY35" fmla="*/ 598828 h 2843630"/>
                      <a:gd name="connsiteX36" fmla="*/ 331814 w 1279418"/>
                      <a:gd name="connsiteY36" fmla="*/ 299414 h 2843630"/>
                      <a:gd name="connsiteX37" fmla="*/ 631229 w 1279418"/>
                      <a:gd name="connsiteY37" fmla="*/ 0 h 2843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1279418" h="2843630">
                        <a:moveTo>
                          <a:pt x="330610" y="630871"/>
                        </a:moveTo>
                        <a:lnTo>
                          <a:pt x="950643" y="630871"/>
                        </a:lnTo>
                        <a:cubicBezTo>
                          <a:pt x="1024571" y="630871"/>
                          <a:pt x="1088000" y="675819"/>
                          <a:pt x="1115094" y="739877"/>
                        </a:cubicBezTo>
                        <a:lnTo>
                          <a:pt x="1118085" y="754690"/>
                        </a:lnTo>
                        <a:lnTo>
                          <a:pt x="1127860" y="779369"/>
                        </a:lnTo>
                        <a:lnTo>
                          <a:pt x="1277697" y="1612696"/>
                        </a:lnTo>
                        <a:cubicBezTo>
                          <a:pt x="1288245" y="1671358"/>
                          <a:pt x="1249241" y="1727464"/>
                          <a:pt x="1190578" y="1738012"/>
                        </a:cubicBezTo>
                        <a:cubicBezTo>
                          <a:pt x="1131916" y="1748560"/>
                          <a:pt x="1075810" y="1709555"/>
                          <a:pt x="1065262" y="1650893"/>
                        </a:cubicBezTo>
                        <a:lnTo>
                          <a:pt x="946038" y="987825"/>
                        </a:lnTo>
                        <a:lnTo>
                          <a:pt x="942594" y="987825"/>
                        </a:lnTo>
                        <a:lnTo>
                          <a:pt x="942594" y="1501242"/>
                        </a:lnTo>
                        <a:lnTo>
                          <a:pt x="942594" y="1845442"/>
                        </a:lnTo>
                        <a:lnTo>
                          <a:pt x="942594" y="2722978"/>
                        </a:lnTo>
                        <a:cubicBezTo>
                          <a:pt x="942594" y="2789612"/>
                          <a:pt x="888576" y="2843630"/>
                          <a:pt x="821942" y="2843630"/>
                        </a:cubicBezTo>
                        <a:lnTo>
                          <a:pt x="816225" y="2843630"/>
                        </a:lnTo>
                        <a:cubicBezTo>
                          <a:pt x="749591" y="2843630"/>
                          <a:pt x="695573" y="2789612"/>
                          <a:pt x="695573" y="2722978"/>
                        </a:cubicBezTo>
                        <a:lnTo>
                          <a:pt x="695573" y="1845442"/>
                        </a:lnTo>
                        <a:lnTo>
                          <a:pt x="584764" y="1845442"/>
                        </a:lnTo>
                        <a:lnTo>
                          <a:pt x="584764" y="2722978"/>
                        </a:lnTo>
                        <a:cubicBezTo>
                          <a:pt x="584764" y="2789612"/>
                          <a:pt x="530746" y="2843630"/>
                          <a:pt x="464112" y="2843630"/>
                        </a:cubicBezTo>
                        <a:lnTo>
                          <a:pt x="458395" y="2843630"/>
                        </a:lnTo>
                        <a:cubicBezTo>
                          <a:pt x="391761" y="2843630"/>
                          <a:pt x="337743" y="2789612"/>
                          <a:pt x="337743" y="2722978"/>
                        </a:cubicBezTo>
                        <a:lnTo>
                          <a:pt x="337743" y="1845442"/>
                        </a:lnTo>
                        <a:lnTo>
                          <a:pt x="337743" y="1845442"/>
                        </a:lnTo>
                        <a:lnTo>
                          <a:pt x="337743" y="987825"/>
                        </a:lnTo>
                        <a:lnTo>
                          <a:pt x="333380" y="987825"/>
                        </a:lnTo>
                        <a:lnTo>
                          <a:pt x="214156" y="1650893"/>
                        </a:lnTo>
                        <a:cubicBezTo>
                          <a:pt x="203608" y="1709555"/>
                          <a:pt x="147502" y="1748560"/>
                          <a:pt x="88840" y="1738012"/>
                        </a:cubicBezTo>
                        <a:cubicBezTo>
                          <a:pt x="30177" y="1727464"/>
                          <a:pt x="-8827" y="1671358"/>
                          <a:pt x="1721" y="1612696"/>
                        </a:cubicBezTo>
                        <a:lnTo>
                          <a:pt x="151558" y="779369"/>
                        </a:lnTo>
                        <a:lnTo>
                          <a:pt x="165076" y="745240"/>
                        </a:lnTo>
                        <a:lnTo>
                          <a:pt x="166159" y="739877"/>
                        </a:lnTo>
                        <a:cubicBezTo>
                          <a:pt x="193253" y="675819"/>
                          <a:pt x="256682" y="630871"/>
                          <a:pt x="330610" y="630871"/>
                        </a:cubicBezTo>
                        <a:close/>
                        <a:moveTo>
                          <a:pt x="631229" y="0"/>
                        </a:moveTo>
                        <a:cubicBezTo>
                          <a:pt x="796591" y="0"/>
                          <a:pt x="930644" y="134052"/>
                          <a:pt x="930644" y="299414"/>
                        </a:cubicBezTo>
                        <a:cubicBezTo>
                          <a:pt x="930644" y="464776"/>
                          <a:pt x="796591" y="598828"/>
                          <a:pt x="631229" y="598828"/>
                        </a:cubicBezTo>
                        <a:cubicBezTo>
                          <a:pt x="465867" y="598828"/>
                          <a:pt x="331814" y="464776"/>
                          <a:pt x="331814" y="299414"/>
                        </a:cubicBezTo>
                        <a:cubicBezTo>
                          <a:pt x="331814" y="134052"/>
                          <a:pt x="465867" y="0"/>
                          <a:pt x="631229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3175">
                    <a:noFill/>
                    <a:round/>
                    <a:headEnd/>
                    <a:tailEnd/>
                  </a:ln>
                </p:spPr>
                <p:txBody>
                  <a:bodyPr vert="horz" wrap="square" lIns="93252" tIns="46627" rIns="93252" bIns="4662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3251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93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0DB6ACB5-0227-467E-A1FA-6062EA0D95B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4003969" y="2983607"/>
                    <a:ext cx="187423" cy="416566"/>
                  </a:xfrm>
                  <a:custGeom>
                    <a:avLst/>
                    <a:gdLst>
                      <a:gd name="connsiteX0" fmla="*/ 330610 w 1279418"/>
                      <a:gd name="connsiteY0" fmla="*/ 630871 h 2843630"/>
                      <a:gd name="connsiteX1" fmla="*/ 950643 w 1279418"/>
                      <a:gd name="connsiteY1" fmla="*/ 630871 h 2843630"/>
                      <a:gd name="connsiteX2" fmla="*/ 1115094 w 1279418"/>
                      <a:gd name="connsiteY2" fmla="*/ 739877 h 2843630"/>
                      <a:gd name="connsiteX3" fmla="*/ 1118085 w 1279418"/>
                      <a:gd name="connsiteY3" fmla="*/ 754690 h 2843630"/>
                      <a:gd name="connsiteX4" fmla="*/ 1127860 w 1279418"/>
                      <a:gd name="connsiteY4" fmla="*/ 779369 h 2843630"/>
                      <a:gd name="connsiteX5" fmla="*/ 1277697 w 1279418"/>
                      <a:gd name="connsiteY5" fmla="*/ 1612696 h 2843630"/>
                      <a:gd name="connsiteX6" fmla="*/ 1190578 w 1279418"/>
                      <a:gd name="connsiteY6" fmla="*/ 1738012 h 2843630"/>
                      <a:gd name="connsiteX7" fmla="*/ 1065262 w 1279418"/>
                      <a:gd name="connsiteY7" fmla="*/ 1650893 h 2843630"/>
                      <a:gd name="connsiteX8" fmla="*/ 946038 w 1279418"/>
                      <a:gd name="connsiteY8" fmla="*/ 987825 h 2843630"/>
                      <a:gd name="connsiteX9" fmla="*/ 942594 w 1279418"/>
                      <a:gd name="connsiteY9" fmla="*/ 987825 h 2843630"/>
                      <a:gd name="connsiteX10" fmla="*/ 942594 w 1279418"/>
                      <a:gd name="connsiteY10" fmla="*/ 1501242 h 2843630"/>
                      <a:gd name="connsiteX11" fmla="*/ 942594 w 1279418"/>
                      <a:gd name="connsiteY11" fmla="*/ 1845442 h 2843630"/>
                      <a:gd name="connsiteX12" fmla="*/ 942594 w 1279418"/>
                      <a:gd name="connsiteY12" fmla="*/ 2722978 h 2843630"/>
                      <a:gd name="connsiteX13" fmla="*/ 821942 w 1279418"/>
                      <a:gd name="connsiteY13" fmla="*/ 2843630 h 2843630"/>
                      <a:gd name="connsiteX14" fmla="*/ 816225 w 1279418"/>
                      <a:gd name="connsiteY14" fmla="*/ 2843630 h 2843630"/>
                      <a:gd name="connsiteX15" fmla="*/ 695573 w 1279418"/>
                      <a:gd name="connsiteY15" fmla="*/ 2722978 h 2843630"/>
                      <a:gd name="connsiteX16" fmla="*/ 695573 w 1279418"/>
                      <a:gd name="connsiteY16" fmla="*/ 1845442 h 2843630"/>
                      <a:gd name="connsiteX17" fmla="*/ 584764 w 1279418"/>
                      <a:gd name="connsiteY17" fmla="*/ 1845442 h 2843630"/>
                      <a:gd name="connsiteX18" fmla="*/ 584764 w 1279418"/>
                      <a:gd name="connsiteY18" fmla="*/ 2722978 h 2843630"/>
                      <a:gd name="connsiteX19" fmla="*/ 464112 w 1279418"/>
                      <a:gd name="connsiteY19" fmla="*/ 2843630 h 2843630"/>
                      <a:gd name="connsiteX20" fmla="*/ 458395 w 1279418"/>
                      <a:gd name="connsiteY20" fmla="*/ 2843630 h 2843630"/>
                      <a:gd name="connsiteX21" fmla="*/ 337743 w 1279418"/>
                      <a:gd name="connsiteY21" fmla="*/ 2722978 h 2843630"/>
                      <a:gd name="connsiteX22" fmla="*/ 337743 w 1279418"/>
                      <a:gd name="connsiteY22" fmla="*/ 1845442 h 2843630"/>
                      <a:gd name="connsiteX23" fmla="*/ 337743 w 1279418"/>
                      <a:gd name="connsiteY23" fmla="*/ 1845442 h 2843630"/>
                      <a:gd name="connsiteX24" fmla="*/ 337743 w 1279418"/>
                      <a:gd name="connsiteY24" fmla="*/ 987825 h 2843630"/>
                      <a:gd name="connsiteX25" fmla="*/ 333380 w 1279418"/>
                      <a:gd name="connsiteY25" fmla="*/ 987825 h 2843630"/>
                      <a:gd name="connsiteX26" fmla="*/ 214156 w 1279418"/>
                      <a:gd name="connsiteY26" fmla="*/ 1650893 h 2843630"/>
                      <a:gd name="connsiteX27" fmla="*/ 88840 w 1279418"/>
                      <a:gd name="connsiteY27" fmla="*/ 1738012 h 2843630"/>
                      <a:gd name="connsiteX28" fmla="*/ 1721 w 1279418"/>
                      <a:gd name="connsiteY28" fmla="*/ 1612696 h 2843630"/>
                      <a:gd name="connsiteX29" fmla="*/ 151558 w 1279418"/>
                      <a:gd name="connsiteY29" fmla="*/ 779369 h 2843630"/>
                      <a:gd name="connsiteX30" fmla="*/ 165076 w 1279418"/>
                      <a:gd name="connsiteY30" fmla="*/ 745240 h 2843630"/>
                      <a:gd name="connsiteX31" fmla="*/ 166159 w 1279418"/>
                      <a:gd name="connsiteY31" fmla="*/ 739877 h 2843630"/>
                      <a:gd name="connsiteX32" fmla="*/ 330610 w 1279418"/>
                      <a:gd name="connsiteY32" fmla="*/ 630871 h 2843630"/>
                      <a:gd name="connsiteX33" fmla="*/ 631229 w 1279418"/>
                      <a:gd name="connsiteY33" fmla="*/ 0 h 2843630"/>
                      <a:gd name="connsiteX34" fmla="*/ 930644 w 1279418"/>
                      <a:gd name="connsiteY34" fmla="*/ 299414 h 2843630"/>
                      <a:gd name="connsiteX35" fmla="*/ 631229 w 1279418"/>
                      <a:gd name="connsiteY35" fmla="*/ 598828 h 2843630"/>
                      <a:gd name="connsiteX36" fmla="*/ 331814 w 1279418"/>
                      <a:gd name="connsiteY36" fmla="*/ 299414 h 2843630"/>
                      <a:gd name="connsiteX37" fmla="*/ 631229 w 1279418"/>
                      <a:gd name="connsiteY37" fmla="*/ 0 h 2843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1279418" h="2843630">
                        <a:moveTo>
                          <a:pt x="330610" y="630871"/>
                        </a:moveTo>
                        <a:lnTo>
                          <a:pt x="950643" y="630871"/>
                        </a:lnTo>
                        <a:cubicBezTo>
                          <a:pt x="1024571" y="630871"/>
                          <a:pt x="1088000" y="675819"/>
                          <a:pt x="1115094" y="739877"/>
                        </a:cubicBezTo>
                        <a:lnTo>
                          <a:pt x="1118085" y="754690"/>
                        </a:lnTo>
                        <a:lnTo>
                          <a:pt x="1127860" y="779369"/>
                        </a:lnTo>
                        <a:lnTo>
                          <a:pt x="1277697" y="1612696"/>
                        </a:lnTo>
                        <a:cubicBezTo>
                          <a:pt x="1288245" y="1671358"/>
                          <a:pt x="1249241" y="1727464"/>
                          <a:pt x="1190578" y="1738012"/>
                        </a:cubicBezTo>
                        <a:cubicBezTo>
                          <a:pt x="1131916" y="1748560"/>
                          <a:pt x="1075810" y="1709555"/>
                          <a:pt x="1065262" y="1650893"/>
                        </a:cubicBezTo>
                        <a:lnTo>
                          <a:pt x="946038" y="987825"/>
                        </a:lnTo>
                        <a:lnTo>
                          <a:pt x="942594" y="987825"/>
                        </a:lnTo>
                        <a:lnTo>
                          <a:pt x="942594" y="1501242"/>
                        </a:lnTo>
                        <a:lnTo>
                          <a:pt x="942594" y="1845442"/>
                        </a:lnTo>
                        <a:lnTo>
                          <a:pt x="942594" y="2722978"/>
                        </a:lnTo>
                        <a:cubicBezTo>
                          <a:pt x="942594" y="2789612"/>
                          <a:pt x="888576" y="2843630"/>
                          <a:pt x="821942" y="2843630"/>
                        </a:cubicBezTo>
                        <a:lnTo>
                          <a:pt x="816225" y="2843630"/>
                        </a:lnTo>
                        <a:cubicBezTo>
                          <a:pt x="749591" y="2843630"/>
                          <a:pt x="695573" y="2789612"/>
                          <a:pt x="695573" y="2722978"/>
                        </a:cubicBezTo>
                        <a:lnTo>
                          <a:pt x="695573" y="1845442"/>
                        </a:lnTo>
                        <a:lnTo>
                          <a:pt x="584764" y="1845442"/>
                        </a:lnTo>
                        <a:lnTo>
                          <a:pt x="584764" y="2722978"/>
                        </a:lnTo>
                        <a:cubicBezTo>
                          <a:pt x="584764" y="2789612"/>
                          <a:pt x="530746" y="2843630"/>
                          <a:pt x="464112" y="2843630"/>
                        </a:cubicBezTo>
                        <a:lnTo>
                          <a:pt x="458395" y="2843630"/>
                        </a:lnTo>
                        <a:cubicBezTo>
                          <a:pt x="391761" y="2843630"/>
                          <a:pt x="337743" y="2789612"/>
                          <a:pt x="337743" y="2722978"/>
                        </a:cubicBezTo>
                        <a:lnTo>
                          <a:pt x="337743" y="1845442"/>
                        </a:lnTo>
                        <a:lnTo>
                          <a:pt x="337743" y="1845442"/>
                        </a:lnTo>
                        <a:lnTo>
                          <a:pt x="337743" y="987825"/>
                        </a:lnTo>
                        <a:lnTo>
                          <a:pt x="333380" y="987825"/>
                        </a:lnTo>
                        <a:lnTo>
                          <a:pt x="214156" y="1650893"/>
                        </a:lnTo>
                        <a:cubicBezTo>
                          <a:pt x="203608" y="1709555"/>
                          <a:pt x="147502" y="1748560"/>
                          <a:pt x="88840" y="1738012"/>
                        </a:cubicBezTo>
                        <a:cubicBezTo>
                          <a:pt x="30177" y="1727464"/>
                          <a:pt x="-8827" y="1671358"/>
                          <a:pt x="1721" y="1612696"/>
                        </a:cubicBezTo>
                        <a:lnTo>
                          <a:pt x="151558" y="779369"/>
                        </a:lnTo>
                        <a:lnTo>
                          <a:pt x="165076" y="745240"/>
                        </a:lnTo>
                        <a:lnTo>
                          <a:pt x="166159" y="739877"/>
                        </a:lnTo>
                        <a:cubicBezTo>
                          <a:pt x="193253" y="675819"/>
                          <a:pt x="256682" y="630871"/>
                          <a:pt x="330610" y="630871"/>
                        </a:cubicBezTo>
                        <a:close/>
                        <a:moveTo>
                          <a:pt x="631229" y="0"/>
                        </a:moveTo>
                        <a:cubicBezTo>
                          <a:pt x="796591" y="0"/>
                          <a:pt x="930644" y="134052"/>
                          <a:pt x="930644" y="299414"/>
                        </a:cubicBezTo>
                        <a:cubicBezTo>
                          <a:pt x="930644" y="464776"/>
                          <a:pt x="796591" y="598828"/>
                          <a:pt x="631229" y="598828"/>
                        </a:cubicBezTo>
                        <a:cubicBezTo>
                          <a:pt x="465867" y="598828"/>
                          <a:pt x="331814" y="464776"/>
                          <a:pt x="331814" y="299414"/>
                        </a:cubicBezTo>
                        <a:cubicBezTo>
                          <a:pt x="331814" y="134052"/>
                          <a:pt x="465867" y="0"/>
                          <a:pt x="631229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3175">
                    <a:noFill/>
                    <a:round/>
                    <a:headEnd/>
                    <a:tailEnd/>
                  </a:ln>
                </p:spPr>
                <p:txBody>
                  <a:bodyPr vert="horz" wrap="square" lIns="93252" tIns="46627" rIns="93252" bIns="4662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3251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93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4737C31F-E144-4128-8035-8D63BD2B3FDF}"/>
                    </a:ext>
                  </a:extLst>
                </p:cNvPr>
                <p:cNvSpPr txBox="1"/>
                <p:nvPr/>
              </p:nvSpPr>
              <p:spPr>
                <a:xfrm>
                  <a:off x="327084" y="3383225"/>
                  <a:ext cx="207210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50000"/>
                        </a:srgbClr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Participating agencies/personnel</a:t>
                  </a:r>
                </a:p>
              </p:txBody>
            </p:sp>
          </p:grp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54C50225-FAE1-4881-B6AC-D0D972461D2D}"/>
                  </a:ext>
                </a:extLst>
              </p:cNvPr>
              <p:cNvSpPr txBox="1"/>
              <p:nvPr/>
            </p:nvSpPr>
            <p:spPr>
              <a:xfrm>
                <a:off x="596069" y="3560961"/>
                <a:ext cx="15223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17/ 100+</a:t>
                </a: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630102E4-B5FE-4140-98DD-1B6B0EDD7624}"/>
                </a:ext>
              </a:extLst>
            </p:cNvPr>
            <p:cNvGrpSpPr/>
            <p:nvPr/>
          </p:nvGrpSpPr>
          <p:grpSpPr>
            <a:xfrm>
              <a:off x="-22507" y="5022394"/>
              <a:ext cx="2668843" cy="1303198"/>
              <a:chOff x="5174004" y="8646298"/>
              <a:chExt cx="2668843" cy="1303198"/>
            </a:xfrm>
          </p:grpSpPr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A1C82A75-AA48-4C91-8BF6-16D4B784AE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/>
              <a:srcRect l="73989" t="54103" r="18135" b="30276"/>
              <a:stretch/>
            </p:blipFill>
            <p:spPr>
              <a:xfrm>
                <a:off x="5728630" y="8890782"/>
                <a:ext cx="1805797" cy="1013756"/>
              </a:xfrm>
              <a:prstGeom prst="rect">
                <a:avLst/>
              </a:prstGeom>
            </p:spPr>
          </p:pic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A04BDB28-E871-4BEF-8A3D-D2A43322BA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068" y="8890782"/>
                <a:ext cx="0" cy="1013236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C9C3C649-E4D0-473A-AAEB-45C184E5220C}"/>
                  </a:ext>
                </a:extLst>
              </p:cNvPr>
              <p:cNvSpPr/>
              <p:nvPr/>
            </p:nvSpPr>
            <p:spPr>
              <a:xfrm>
                <a:off x="5297313" y="9381748"/>
                <a:ext cx="393439" cy="181914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8mi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9FE3FA27-4213-4343-B317-BD4EDAAD1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2067" y="9244928"/>
                <a:ext cx="53856" cy="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8F4476E-28AD-44D0-98C7-236B39E207EA}"/>
                  </a:ext>
                </a:extLst>
              </p:cNvPr>
              <p:cNvSpPr/>
              <p:nvPr/>
            </p:nvSpPr>
            <p:spPr>
              <a:xfrm>
                <a:off x="5238288" y="9153971"/>
                <a:ext cx="452464" cy="181914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12mi</a:t>
                </a: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A427762-9916-4009-94D4-F38A756788E3}"/>
                  </a:ext>
                </a:extLst>
              </p:cNvPr>
              <p:cNvSpPr/>
              <p:nvPr/>
            </p:nvSpPr>
            <p:spPr>
              <a:xfrm>
                <a:off x="5174004" y="9849469"/>
                <a:ext cx="516748" cy="10002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EVENT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E07BCD4F-510E-47A1-89F8-A7381618FA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2067" y="9472320"/>
                <a:ext cx="53856" cy="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361F686D-6F06-4DEE-AA76-1410C0AFDE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2067" y="9904538"/>
                <a:ext cx="53856" cy="0"/>
              </a:xfrm>
              <a:prstGeom prst="line">
                <a:avLst/>
              </a:prstGeom>
              <a:noFill/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94A80498-E31D-439C-8796-4FF2A7B0E55C}"/>
                  </a:ext>
                </a:extLst>
              </p:cNvPr>
              <p:cNvSpPr/>
              <p:nvPr/>
            </p:nvSpPr>
            <p:spPr>
              <a:xfrm>
                <a:off x="5417018" y="8646298"/>
                <a:ext cx="623223" cy="181914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4:45 pm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5F7A6C42-EAE0-4D25-AFCE-03CE77F88CDD}"/>
                  </a:ext>
                </a:extLst>
              </p:cNvPr>
              <p:cNvSpPr/>
              <p:nvPr/>
            </p:nvSpPr>
            <p:spPr>
              <a:xfrm>
                <a:off x="7219624" y="8646298"/>
                <a:ext cx="623223" cy="181914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6:45 pm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BB0C828-520C-44E5-9B47-AEC5CA2B0096}"/>
                  </a:ext>
                </a:extLst>
              </p:cNvPr>
              <p:cNvSpPr/>
              <p:nvPr/>
            </p:nvSpPr>
            <p:spPr>
              <a:xfrm>
                <a:off x="6355208" y="8646298"/>
                <a:ext cx="623223" cy="181914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5:45 pm</a:t>
                </a:r>
              </a:p>
            </p:txBody>
          </p: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72556D9E-F1FB-42E0-A910-406084F5F031}"/>
                  </a:ext>
                </a:extLst>
              </p:cNvPr>
              <p:cNvGrpSpPr/>
              <p:nvPr/>
            </p:nvGrpSpPr>
            <p:grpSpPr>
              <a:xfrm>
                <a:off x="5728630" y="8813128"/>
                <a:ext cx="1803271" cy="53856"/>
                <a:chOff x="5728630" y="8752123"/>
                <a:chExt cx="1803271" cy="53856"/>
              </a:xfrm>
            </p:grpSpPr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20DF71E3-756D-4C2A-82BE-68C7F7D9E5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28630" y="8805979"/>
                  <a:ext cx="1803271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73513A87-3650-4AA1-A72A-F5D003B6A1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701702" y="8779051"/>
                  <a:ext cx="5385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C320E454-70E7-4C5F-A833-AC20CB110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602074" y="8779051"/>
                  <a:ext cx="5385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EBA494F9-8155-4E19-AA0D-1CF0C10636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504308" y="8779051"/>
                  <a:ext cx="5385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B38B116-2B13-4F4C-BE8B-2824EF32F8C0}"/>
                </a:ext>
              </a:extLst>
            </p:cNvPr>
            <p:cNvSpPr txBox="1"/>
            <p:nvPr/>
          </p:nvSpPr>
          <p:spPr>
            <a:xfrm>
              <a:off x="9470901" y="2107501"/>
              <a:ext cx="148705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 Cost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1D46F619-0DEC-465F-B03E-643667AEFC47}"/>
                </a:ext>
              </a:extLst>
            </p:cNvPr>
            <p:cNvSpPr txBox="1"/>
            <p:nvPr/>
          </p:nvSpPr>
          <p:spPr>
            <a:xfrm>
              <a:off x="9392968" y="2494556"/>
              <a:ext cx="12371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$3,153,861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F6B0860A-2EF7-406C-8AED-24AAE32E6CFD}"/>
                </a:ext>
              </a:extLst>
            </p:cNvPr>
            <p:cNvSpPr txBox="1"/>
            <p:nvPr/>
          </p:nvSpPr>
          <p:spPr>
            <a:xfrm>
              <a:off x="9456026" y="2854766"/>
              <a:ext cx="1665409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Hours of Delay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8E596308-D625-4B4D-908D-A4980D2D7FE2}"/>
                </a:ext>
              </a:extLst>
            </p:cNvPr>
            <p:cNvSpPr txBox="1"/>
            <p:nvPr/>
          </p:nvSpPr>
          <p:spPr>
            <a:xfrm>
              <a:off x="9456026" y="3194485"/>
              <a:ext cx="17648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127,939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per.-hrs.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26C735F-8119-49F2-8B63-2F9CA115F1A9}"/>
                </a:ext>
              </a:extLst>
            </p:cNvPr>
            <p:cNvSpPr txBox="1"/>
            <p:nvPr/>
          </p:nvSpPr>
          <p:spPr>
            <a:xfrm>
              <a:off x="9456026" y="3453139"/>
              <a:ext cx="17648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104,440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veh.-hrs.</a:t>
              </a:r>
            </a:p>
          </p:txBody>
        </p: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9F0FEE84-E2D7-4374-9CF3-6A9DF93C7647}"/>
                </a:ext>
              </a:extLst>
            </p:cNvPr>
            <p:cNvCxnSpPr>
              <a:cxnSpLocks/>
            </p:cNvCxnSpPr>
            <p:nvPr/>
          </p:nvCxnSpPr>
          <p:spPr>
            <a:xfrm>
              <a:off x="9457106" y="2787764"/>
              <a:ext cx="2621569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2594C9AA-ACA3-451F-9BB1-F43622C82C8E}"/>
                </a:ext>
              </a:extLst>
            </p:cNvPr>
            <p:cNvCxnSpPr>
              <a:cxnSpLocks/>
            </p:cNvCxnSpPr>
            <p:nvPr/>
          </p:nvCxnSpPr>
          <p:spPr>
            <a:xfrm>
              <a:off x="9457106" y="3769220"/>
              <a:ext cx="2621569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F299F3-5AD6-41EB-9078-384782FB790F}"/>
                </a:ext>
              </a:extLst>
            </p:cNvPr>
            <p:cNvSpPr/>
            <p:nvPr/>
          </p:nvSpPr>
          <p:spPr>
            <a:xfrm>
              <a:off x="32277" y="4240359"/>
              <a:ext cx="26075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Backups of 8 miles were common</a:t>
              </a: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increasing at times to 12 miles. There were numerous minor secondary incidents in the queued traffic (worst hours shown below).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09042C6F-8DBD-432A-8131-0307B57E859C}"/>
                </a:ext>
              </a:extLst>
            </p:cNvPr>
            <p:cNvSpPr/>
            <p:nvPr/>
          </p:nvSpPr>
          <p:spPr>
            <a:xfrm>
              <a:off x="6613260" y="6551579"/>
              <a:ext cx="241536" cy="154470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8+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12826E7A-4BCD-42BA-8329-17F766A22440}"/>
                </a:ext>
              </a:extLst>
            </p:cNvPr>
            <p:cNvSpPr/>
            <p:nvPr/>
          </p:nvSpPr>
          <p:spPr>
            <a:xfrm>
              <a:off x="6154241" y="6551579"/>
              <a:ext cx="241536" cy="154470"/>
            </a:xfrm>
            <a:prstGeom prst="roundRect">
              <a:avLst/>
            </a:prstGeom>
            <a:solidFill>
              <a:srgbClr val="AC0000"/>
            </a:solidFill>
            <a:ln w="635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6+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1E58D7F6-76DE-4F2C-A54E-F43DD716FD7D}"/>
                </a:ext>
              </a:extLst>
            </p:cNvPr>
            <p:cNvSpPr/>
            <p:nvPr/>
          </p:nvSpPr>
          <p:spPr>
            <a:xfrm>
              <a:off x="4777181" y="6551579"/>
              <a:ext cx="241536" cy="154470"/>
            </a:xfrm>
            <a:prstGeom prst="roundRect">
              <a:avLst/>
            </a:prstGeom>
            <a:solidFill>
              <a:srgbClr val="EB6E19"/>
            </a:solidFill>
            <a:ln w="635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3+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02C8F4C7-F32E-4FCB-89E1-E59E1917F6BE}"/>
                </a:ext>
              </a:extLst>
            </p:cNvPr>
            <p:cNvSpPr/>
            <p:nvPr/>
          </p:nvSpPr>
          <p:spPr>
            <a:xfrm>
              <a:off x="5236201" y="6551579"/>
              <a:ext cx="241536" cy="154470"/>
            </a:xfrm>
            <a:prstGeom prst="roundRect">
              <a:avLst/>
            </a:prstGeom>
            <a:solidFill>
              <a:srgbClr val="95440D"/>
            </a:solidFill>
            <a:ln w="635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3.5+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FAAC466-0A95-4757-B908-C5842536360D}"/>
                </a:ext>
              </a:extLst>
            </p:cNvPr>
            <p:cNvSpPr/>
            <p:nvPr/>
          </p:nvSpPr>
          <p:spPr>
            <a:xfrm>
              <a:off x="5695221" y="6551579"/>
              <a:ext cx="241536" cy="154470"/>
            </a:xfrm>
            <a:prstGeom prst="roundRect">
              <a:avLst/>
            </a:prstGeom>
            <a:solidFill>
              <a:srgbClr val="FF0000"/>
            </a:solidFill>
            <a:ln w="635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4+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D24588F5-98A7-48F9-9B09-3AB4E6ABA660}"/>
                </a:ext>
              </a:extLst>
            </p:cNvPr>
            <p:cNvSpPr txBox="1"/>
            <p:nvPr/>
          </p:nvSpPr>
          <p:spPr>
            <a:xfrm>
              <a:off x="4674841" y="6325592"/>
              <a:ext cx="2338979" cy="232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Travel Time Index of Alternate Routes</a:t>
              </a:r>
            </a:p>
          </p:txBody>
        </p:sp>
        <p:sp>
          <p:nvSpPr>
            <p:cNvPr id="196" name="Explosion: 8 Points 195">
              <a:extLst>
                <a:ext uri="{FF2B5EF4-FFF2-40B4-BE49-F238E27FC236}">
                  <a16:creationId xmlns:a16="http://schemas.microsoft.com/office/drawing/2014/main" id="{131AB91E-8488-46EF-BB43-A50EF237319C}"/>
                </a:ext>
              </a:extLst>
            </p:cNvPr>
            <p:cNvSpPr/>
            <p:nvPr/>
          </p:nvSpPr>
          <p:spPr>
            <a:xfrm>
              <a:off x="2806973" y="6474221"/>
              <a:ext cx="230320" cy="252041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30C2C8F8-5982-4693-936D-10651BC1F069}"/>
                </a:ext>
              </a:extLst>
            </p:cNvPr>
            <p:cNvSpPr/>
            <p:nvPr/>
          </p:nvSpPr>
          <p:spPr>
            <a:xfrm>
              <a:off x="2706600" y="1083354"/>
              <a:ext cx="6661536" cy="234545"/>
            </a:xfrm>
            <a:prstGeom prst="rect">
              <a:avLst/>
            </a:prstGeom>
            <a:solidFill>
              <a:srgbClr val="000000">
                <a:alpha val="80000"/>
              </a:srgbClr>
            </a:solidFill>
            <a:ln w="635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Segoe UI" panose="020B0502040204020203" pitchFamily="34" charset="0"/>
                </a:rPr>
                <a:t>Incident Date: Wednesday, June 20, 2018  |  Occurrence/Notification: 10:45 am/10:52 am  |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Segoe UI" panose="020B0502040204020203" pitchFamily="34" charset="0"/>
                  <a:sym typeface="Wingdings" panose="05000000000000000000" pitchFamily="2" charset="2"/>
                </a:rPr>
                <a:t>  Duration: 11h 39m 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D7BB5FDE-1E88-4F17-9A66-4B8F3E7F6272}"/>
                </a:ext>
              </a:extLst>
            </p:cNvPr>
            <p:cNvSpPr txBox="1"/>
            <p:nvPr/>
          </p:nvSpPr>
          <p:spPr>
            <a:xfrm>
              <a:off x="3018254" y="6489475"/>
              <a:ext cx="12732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Incident Location 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77843A84-AD49-4148-9F94-1A42FAA32B52}"/>
                </a:ext>
              </a:extLst>
            </p:cNvPr>
            <p:cNvSpPr txBox="1"/>
            <p:nvPr/>
          </p:nvSpPr>
          <p:spPr>
            <a:xfrm>
              <a:off x="7566499" y="6489475"/>
              <a:ext cx="18151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Areas of secondary incidents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1CEA81-9E4B-484A-9332-21065C41B580}"/>
                </a:ext>
              </a:extLst>
            </p:cNvPr>
            <p:cNvSpPr/>
            <p:nvPr/>
          </p:nvSpPr>
          <p:spPr>
            <a:xfrm>
              <a:off x="9535558" y="284041"/>
              <a:ext cx="269336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Due to the extensive recovery &amp; cleanup operations required (hampered by late afternoon/ early evening rain), the NB Outer Loop thru lanes were closed for most of the day -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from 11:03 AM to 9:23 PM (10h 20m)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ABB5E19C-5932-47A9-9DE5-ACEC3F30F35B}"/>
                </a:ext>
              </a:extLst>
            </p:cNvPr>
            <p:cNvSpPr txBox="1"/>
            <p:nvPr/>
          </p:nvSpPr>
          <p:spPr>
            <a:xfrm>
              <a:off x="9352199" y="29336"/>
              <a:ext cx="1684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Lane Status</a:t>
              </a:r>
            </a:p>
          </p:txBody>
        </p:sp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1A0BA97B-6E2A-47B6-8A70-DE3482F60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l="4664" t="52043" r="50784" b="23923"/>
            <a:stretch/>
          </p:blipFill>
          <p:spPr>
            <a:xfrm>
              <a:off x="9542032" y="1238453"/>
              <a:ext cx="2522847" cy="370959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A23C2C0-D19D-4294-8C50-2A37A95180F8}"/>
                </a:ext>
              </a:extLst>
            </p:cNvPr>
            <p:cNvGrpSpPr/>
            <p:nvPr/>
          </p:nvGrpSpPr>
          <p:grpSpPr>
            <a:xfrm>
              <a:off x="10440568" y="1238453"/>
              <a:ext cx="725774" cy="370959"/>
              <a:chOff x="10440568" y="1583558"/>
              <a:chExt cx="725774" cy="37095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73E404A-5589-44ED-BE85-D98F558F2236}"/>
                  </a:ext>
                </a:extLst>
              </p:cNvPr>
              <p:cNvSpPr/>
              <p:nvPr/>
            </p:nvSpPr>
            <p:spPr>
              <a:xfrm>
                <a:off x="10440568" y="1583558"/>
                <a:ext cx="725774" cy="37095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1715177-92C1-4C9A-89C8-0F30FB2DD7C3}"/>
                  </a:ext>
                </a:extLst>
              </p:cNvPr>
              <p:cNvSpPr/>
              <p:nvPr/>
            </p:nvSpPr>
            <p:spPr>
              <a:xfrm>
                <a:off x="10480194" y="1605200"/>
                <a:ext cx="53072" cy="5307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30120FA1-AA15-4446-8AC9-F636F0C26417}"/>
                  </a:ext>
                </a:extLst>
              </p:cNvPr>
              <p:cNvSpPr/>
              <p:nvPr/>
            </p:nvSpPr>
            <p:spPr>
              <a:xfrm>
                <a:off x="11068363" y="1605200"/>
                <a:ext cx="53072" cy="5307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537CBD95-D242-48BE-9E63-284F325A38D7}"/>
                  </a:ext>
                </a:extLst>
              </p:cNvPr>
              <p:cNvSpPr/>
              <p:nvPr/>
            </p:nvSpPr>
            <p:spPr>
              <a:xfrm>
                <a:off x="10627236" y="1605200"/>
                <a:ext cx="53072" cy="5307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B4BFD2C8-73EA-45B1-AA41-43CEB31120D0}"/>
                  </a:ext>
                </a:extLst>
              </p:cNvPr>
              <p:cNvSpPr/>
              <p:nvPr/>
            </p:nvSpPr>
            <p:spPr>
              <a:xfrm>
                <a:off x="10774278" y="1605200"/>
                <a:ext cx="53072" cy="5307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1EF49BF1-94A5-4723-95C9-132C2FA8BE8E}"/>
                  </a:ext>
                </a:extLst>
              </p:cNvPr>
              <p:cNvSpPr/>
              <p:nvPr/>
            </p:nvSpPr>
            <p:spPr>
              <a:xfrm>
                <a:off x="10921320" y="1605200"/>
                <a:ext cx="53072" cy="5307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EB54EDD-EB56-4E98-87D7-ADCF8EE013DF}"/>
                  </a:ext>
                </a:extLst>
              </p:cNvPr>
              <p:cNvSpPr txBox="1"/>
              <p:nvPr/>
            </p:nvSpPr>
            <p:spPr>
              <a:xfrm>
                <a:off x="10450548" y="1714061"/>
                <a:ext cx="71579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ALL LANES CLOSED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STAY ALERT</a:t>
                </a:r>
              </a:p>
            </p:txBody>
          </p:sp>
        </p:grp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9E276A9A-A1A7-44FF-A7C4-44827112BD77}"/>
                </a:ext>
              </a:extLst>
            </p:cNvPr>
            <p:cNvSpPr/>
            <p:nvPr/>
          </p:nvSpPr>
          <p:spPr>
            <a:xfrm>
              <a:off x="9352199" y="1796058"/>
              <a:ext cx="269913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User Delay Cost Comparisons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60DF45E-4D0F-4EE4-BAE8-F251023D8B67}"/>
                </a:ext>
              </a:extLst>
            </p:cNvPr>
            <p:cNvSpPr txBox="1"/>
            <p:nvPr/>
          </p:nvSpPr>
          <p:spPr>
            <a:xfrm>
              <a:off x="4530721" y="2495934"/>
              <a:ext cx="3022569" cy="369332"/>
            </a:xfrm>
            <a:prstGeom prst="rect">
              <a:avLst/>
            </a:prstGeom>
            <a:solidFill>
              <a:srgbClr val="13376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Region of Impact</a:t>
              </a:r>
            </a:p>
          </p:txBody>
        </p: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CBC27F8E-410A-4AE8-9812-C7F59136F484}"/>
                </a:ext>
              </a:extLst>
            </p:cNvPr>
            <p:cNvCxnSpPr>
              <a:cxnSpLocks/>
            </p:cNvCxnSpPr>
            <p:nvPr/>
          </p:nvCxnSpPr>
          <p:spPr>
            <a:xfrm>
              <a:off x="10693206" y="2189688"/>
              <a:ext cx="0" cy="50506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A28A09D1-5CE0-44F9-8D62-51F881D8A280}"/>
                </a:ext>
              </a:extLst>
            </p:cNvPr>
            <p:cNvCxnSpPr>
              <a:cxnSpLocks/>
            </p:cNvCxnSpPr>
            <p:nvPr/>
          </p:nvCxnSpPr>
          <p:spPr>
            <a:xfrm>
              <a:off x="10693206" y="2904978"/>
              <a:ext cx="0" cy="72537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9576B2E8-073B-47B1-9289-C9A7A5A0F14B}"/>
                </a:ext>
              </a:extLst>
            </p:cNvPr>
            <p:cNvSpPr txBox="1"/>
            <p:nvPr/>
          </p:nvSpPr>
          <p:spPr>
            <a:xfrm>
              <a:off x="10984840" y="2486758"/>
              <a:ext cx="86265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285%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 3" panose="05040102010807070707" pitchFamily="18" charset="2"/>
                </a:rPr>
                <a:t>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FF2DEE34-0AF9-40DF-B800-7D16F34FB31F}"/>
                </a:ext>
              </a:extLst>
            </p:cNvPr>
            <p:cNvSpPr txBox="1"/>
            <p:nvPr/>
          </p:nvSpPr>
          <p:spPr>
            <a:xfrm>
              <a:off x="10497395" y="2106169"/>
              <a:ext cx="144687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 Increase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9691B31-FEC8-496F-B707-2BB37A1000C1}"/>
                </a:ext>
              </a:extLst>
            </p:cNvPr>
            <p:cNvCxnSpPr>
              <a:cxnSpLocks/>
            </p:cNvCxnSpPr>
            <p:nvPr/>
          </p:nvCxnSpPr>
          <p:spPr>
            <a:xfrm>
              <a:off x="102172" y="1663680"/>
              <a:ext cx="2436262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B1107AF6-EBFB-44F1-946E-9FAC2001D243}"/>
                </a:ext>
              </a:extLst>
            </p:cNvPr>
            <p:cNvSpPr/>
            <p:nvPr/>
          </p:nvSpPr>
          <p:spPr>
            <a:xfrm>
              <a:off x="10679241" y="2278783"/>
              <a:ext cx="157447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compared to typical Wednesdays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3AD0F1BB-3753-4FBB-9E46-97CE7A301E45}"/>
                </a:ext>
              </a:extLst>
            </p:cNvPr>
            <p:cNvSpPr/>
            <p:nvPr/>
          </p:nvSpPr>
          <p:spPr>
            <a:xfrm>
              <a:off x="9390848" y="2278783"/>
              <a:ext cx="125226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the region on this day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B892C812-3B49-4904-8EE0-0FA13CFD47FB}"/>
                </a:ext>
              </a:extLst>
            </p:cNvPr>
            <p:cNvSpPr/>
            <p:nvPr/>
          </p:nvSpPr>
          <p:spPr>
            <a:xfrm>
              <a:off x="9376937" y="3015167"/>
              <a:ext cx="125226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the region on this day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8ABC822D-88F6-44E6-9455-746834083007}"/>
                </a:ext>
              </a:extLst>
            </p:cNvPr>
            <p:cNvSpPr txBox="1"/>
            <p:nvPr/>
          </p:nvSpPr>
          <p:spPr>
            <a:xfrm>
              <a:off x="10526446" y="2839377"/>
              <a:ext cx="144687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 Increase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6A2A1FFC-FEA3-4348-8CBC-07F7732ACA21}"/>
                </a:ext>
              </a:extLst>
            </p:cNvPr>
            <p:cNvSpPr/>
            <p:nvPr/>
          </p:nvSpPr>
          <p:spPr>
            <a:xfrm>
              <a:off x="10708292" y="3015167"/>
              <a:ext cx="157447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compared to typical Wednesdays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84763203-B929-49C9-9D9A-65EEBFE94C23}"/>
                </a:ext>
              </a:extLst>
            </p:cNvPr>
            <p:cNvSpPr txBox="1"/>
            <p:nvPr/>
          </p:nvSpPr>
          <p:spPr>
            <a:xfrm>
              <a:off x="10984840" y="3453139"/>
              <a:ext cx="86265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295%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 3" panose="05040102010807070707" pitchFamily="18" charset="2"/>
                </a:rPr>
                <a:t>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8B0B8BDE-6FD1-4AB1-ACCA-953A3E279DB8}"/>
                </a:ext>
              </a:extLst>
            </p:cNvPr>
            <p:cNvSpPr txBox="1"/>
            <p:nvPr/>
          </p:nvSpPr>
          <p:spPr>
            <a:xfrm>
              <a:off x="10984840" y="3194485"/>
              <a:ext cx="86265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285%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 3" panose="05040102010807070707" pitchFamily="18" charset="2"/>
                </a:rPr>
                <a:t>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4656CE5F-FD2E-473C-B1B6-0AD207E7322A}"/>
                </a:ext>
              </a:extLst>
            </p:cNvPr>
            <p:cNvSpPr/>
            <p:nvPr/>
          </p:nvSpPr>
          <p:spPr>
            <a:xfrm>
              <a:off x="9535557" y="4141228"/>
              <a:ext cx="2718153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Significant Impacts were also felt  around </a:t>
              </a: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ABC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Ronald Reagan Washington National Airport</a:t>
              </a: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Alexandria, the District of Columbia, major transit corridors (particularly along Route 1) and two planned events in the area: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4625" marR="0" lvl="0" indent="-11588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Midday Rally/March near the National Mall &amp; Pennsylvania Ave </a:t>
              </a:r>
            </a:p>
            <a:p>
              <a:pPr marL="58737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(</a:t>
              </a: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5,000+ attendees</a:t>
              </a: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  <a:p>
              <a:pPr marL="174625" marR="0" lvl="0" indent="-11588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4625" marR="0" lvl="0" indent="-11588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4625" marR="0" lvl="0" indent="-11588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The Baltimore Orioles at Washington Nationals in Nationals Park (</a:t>
              </a: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41,000+ attendees</a:t>
              </a: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late afternoon /</a:t>
              </a:r>
            </a:p>
            <a:p>
              <a:pPr marL="58737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early evening)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04C5E39B-D9F7-4038-A5BB-567D8CC3DE52}"/>
                </a:ext>
              </a:extLst>
            </p:cNvPr>
            <p:cNvSpPr/>
            <p:nvPr/>
          </p:nvSpPr>
          <p:spPr>
            <a:xfrm>
              <a:off x="9352199" y="3834212"/>
              <a:ext cx="269913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Other Regional Impacts</a:t>
              </a:r>
            </a:p>
          </p:txBody>
        </p: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8CD5E60E-1E67-44FF-A42D-7F8DA1A5C86A}"/>
                </a:ext>
              </a:extLst>
            </p:cNvPr>
            <p:cNvGrpSpPr/>
            <p:nvPr/>
          </p:nvGrpSpPr>
          <p:grpSpPr>
            <a:xfrm>
              <a:off x="9614167" y="5941597"/>
              <a:ext cx="730028" cy="298592"/>
              <a:chOff x="10350235" y="5687152"/>
              <a:chExt cx="730028" cy="298592"/>
            </a:xfrm>
          </p:grpSpPr>
          <p:sp>
            <p:nvSpPr>
              <p:cNvPr id="243" name="Rectangle: Rounded Corners 242">
                <a:extLst>
                  <a:ext uri="{FF2B5EF4-FFF2-40B4-BE49-F238E27FC236}">
                    <a16:creationId xmlns:a16="http://schemas.microsoft.com/office/drawing/2014/main" id="{2B0D3684-8811-4FB9-9A6E-96072E97475A}"/>
                  </a:ext>
                </a:extLst>
              </p:cNvPr>
              <p:cNvSpPr/>
              <p:nvPr/>
            </p:nvSpPr>
            <p:spPr>
              <a:xfrm>
                <a:off x="10457620" y="5690543"/>
                <a:ext cx="622643" cy="292894"/>
              </a:xfrm>
              <a:prstGeom prst="roundRect">
                <a:avLst/>
              </a:prstGeom>
              <a:solidFill>
                <a:srgbClr val="1426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Nationals 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Park</a:t>
                </a:r>
              </a:p>
            </p:txBody>
          </p:sp>
          <p:pic>
            <p:nvPicPr>
              <p:cNvPr id="244" name="Picture 4">
                <a:extLst>
                  <a:ext uri="{FF2B5EF4-FFF2-40B4-BE49-F238E27FC236}">
                    <a16:creationId xmlns:a16="http://schemas.microsoft.com/office/drawing/2014/main" id="{C87FC931-07E4-433C-B799-ECD5B7114D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50235" y="5687152"/>
                <a:ext cx="298592" cy="298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43" name="Group 1042">
              <a:extLst>
                <a:ext uri="{FF2B5EF4-FFF2-40B4-BE49-F238E27FC236}">
                  <a16:creationId xmlns:a16="http://schemas.microsoft.com/office/drawing/2014/main" id="{E4D5C443-1067-4F96-B40B-46AE96A3E35D}"/>
                </a:ext>
              </a:extLst>
            </p:cNvPr>
            <p:cNvGrpSpPr/>
            <p:nvPr/>
          </p:nvGrpSpPr>
          <p:grpSpPr>
            <a:xfrm>
              <a:off x="9651850" y="5194615"/>
              <a:ext cx="691876" cy="272191"/>
              <a:chOff x="9788318" y="5346623"/>
              <a:chExt cx="691876" cy="272191"/>
            </a:xfrm>
          </p:grpSpPr>
          <p:sp>
            <p:nvSpPr>
              <p:cNvPr id="246" name="Rectangle: Rounded Corners 245">
                <a:extLst>
                  <a:ext uri="{FF2B5EF4-FFF2-40B4-BE49-F238E27FC236}">
                    <a16:creationId xmlns:a16="http://schemas.microsoft.com/office/drawing/2014/main" id="{CE77DF4B-ED41-4A11-866C-801900EF0F80}"/>
                  </a:ext>
                </a:extLst>
              </p:cNvPr>
              <p:cNvSpPr/>
              <p:nvPr/>
            </p:nvSpPr>
            <p:spPr>
              <a:xfrm>
                <a:off x="9883301" y="5346623"/>
                <a:ext cx="596893" cy="272191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National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Mall</a:t>
                </a:r>
              </a:p>
            </p:txBody>
          </p:sp>
          <p:pic>
            <p:nvPicPr>
              <p:cNvPr id="247" name="Picture 246">
                <a:extLst>
                  <a:ext uri="{FF2B5EF4-FFF2-40B4-BE49-F238E27FC236}">
                    <a16:creationId xmlns:a16="http://schemas.microsoft.com/office/drawing/2014/main" id="{BD420FED-B662-407B-AC21-FEBE2DE0C2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2640" t="15254" r="22521" b="32134"/>
              <a:stretch/>
            </p:blipFill>
            <p:spPr>
              <a:xfrm>
                <a:off x="9788318" y="5359160"/>
                <a:ext cx="258939" cy="248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AAB99C2A-A3E7-4F7B-BDEE-1FA4CF64E7D4}"/>
                </a:ext>
              </a:extLst>
            </p:cNvPr>
            <p:cNvCxnSpPr>
              <a:cxnSpLocks/>
            </p:cNvCxnSpPr>
            <p:nvPr/>
          </p:nvCxnSpPr>
          <p:spPr>
            <a:xfrm>
              <a:off x="540783" y="3068778"/>
              <a:ext cx="1559040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3ECD0884-5919-4310-A6D3-B46128FF8E61}"/>
                </a:ext>
              </a:extLst>
            </p:cNvPr>
            <p:cNvCxnSpPr>
              <a:cxnSpLocks/>
            </p:cNvCxnSpPr>
            <p:nvPr/>
          </p:nvCxnSpPr>
          <p:spPr>
            <a:xfrm>
              <a:off x="540783" y="4150383"/>
              <a:ext cx="1559040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A86DE0C-0B65-455B-BF53-D4472EB93B7E}"/>
                </a:ext>
              </a:extLst>
            </p:cNvPr>
            <p:cNvGrpSpPr/>
            <p:nvPr/>
          </p:nvGrpSpPr>
          <p:grpSpPr>
            <a:xfrm>
              <a:off x="41619" y="6426239"/>
              <a:ext cx="2759614" cy="215444"/>
              <a:chOff x="41619" y="6498088"/>
              <a:chExt cx="2759614" cy="21544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62D227E-F233-4798-B64E-EBFE4D181ECC}"/>
                  </a:ext>
                </a:extLst>
              </p:cNvPr>
              <p:cNvGrpSpPr/>
              <p:nvPr/>
            </p:nvGrpSpPr>
            <p:grpSpPr>
              <a:xfrm>
                <a:off x="41619" y="6498088"/>
                <a:ext cx="569159" cy="215444"/>
                <a:chOff x="20305" y="6559133"/>
                <a:chExt cx="569159" cy="215444"/>
              </a:xfrm>
            </p:grpSpPr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87857F2-A1A1-40A0-B48D-80F1CE4EA17E}"/>
                    </a:ext>
                  </a:extLst>
                </p:cNvPr>
                <p:cNvSpPr txBox="1"/>
                <p:nvPr/>
              </p:nvSpPr>
              <p:spPr>
                <a:xfrm>
                  <a:off x="20305" y="6559133"/>
                  <a:ext cx="56915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&lt; 10 mph</a:t>
                  </a:r>
                </a:p>
              </p:txBody>
            </p: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C9A8B264-3A09-4144-A46A-6B5B5D9AC21F}"/>
                    </a:ext>
                  </a:extLst>
                </p:cNvPr>
                <p:cNvSpPr/>
                <p:nvPr/>
              </p:nvSpPr>
              <p:spPr>
                <a:xfrm>
                  <a:off x="31198" y="6642214"/>
                  <a:ext cx="57150" cy="57150"/>
                </a:xfrm>
                <a:prstGeom prst="rect">
                  <a:avLst/>
                </a:prstGeom>
                <a:solidFill>
                  <a:srgbClr val="CC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D8258AF-5A20-4F5B-9942-CE9872D45FA4}"/>
                  </a:ext>
                </a:extLst>
              </p:cNvPr>
              <p:cNvGrpSpPr/>
              <p:nvPr/>
            </p:nvGrpSpPr>
            <p:grpSpPr>
              <a:xfrm>
                <a:off x="605625" y="6498088"/>
                <a:ext cx="737674" cy="215444"/>
                <a:chOff x="739486" y="6593251"/>
                <a:chExt cx="737674" cy="215444"/>
              </a:xfrm>
            </p:grpSpPr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9A088778-3440-4430-A001-6235FA2A42D7}"/>
                    </a:ext>
                  </a:extLst>
                </p:cNvPr>
                <p:cNvSpPr txBox="1"/>
                <p:nvPr/>
              </p:nvSpPr>
              <p:spPr>
                <a:xfrm>
                  <a:off x="739486" y="6593251"/>
                  <a:ext cx="73767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10-20 mph</a:t>
                  </a:r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8C68E2CB-E12A-4C73-83BD-73EF8EC7D451}"/>
                    </a:ext>
                  </a:extLst>
                </p:cNvPr>
                <p:cNvSpPr/>
                <p:nvPr/>
              </p:nvSpPr>
              <p:spPr>
                <a:xfrm>
                  <a:off x="750379" y="6676332"/>
                  <a:ext cx="57150" cy="5715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20F6B31-DF7A-401A-8B11-E681A201ABE7}"/>
                  </a:ext>
                </a:extLst>
              </p:cNvPr>
              <p:cNvGrpSpPr/>
              <p:nvPr/>
            </p:nvGrpSpPr>
            <p:grpSpPr>
              <a:xfrm>
                <a:off x="1338146" y="6498088"/>
                <a:ext cx="714525" cy="215444"/>
                <a:chOff x="1418891" y="6555208"/>
                <a:chExt cx="714525" cy="215444"/>
              </a:xfrm>
            </p:grpSpPr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5902B21E-4750-472B-A3C5-7A4693751432}"/>
                    </a:ext>
                  </a:extLst>
                </p:cNvPr>
                <p:cNvSpPr txBox="1"/>
                <p:nvPr/>
              </p:nvSpPr>
              <p:spPr>
                <a:xfrm>
                  <a:off x="1418891" y="6555208"/>
                  <a:ext cx="714525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20-30 mph</a:t>
                  </a:r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2F2CB9AF-BAFB-4863-980D-C96C028B5AFF}"/>
                    </a:ext>
                  </a:extLst>
                </p:cNvPr>
                <p:cNvSpPr/>
                <p:nvPr/>
              </p:nvSpPr>
              <p:spPr>
                <a:xfrm>
                  <a:off x="1429784" y="6638289"/>
                  <a:ext cx="57150" cy="5715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41DF5F9-8A96-4C08-8E5E-962D9DC7491E}"/>
                  </a:ext>
                </a:extLst>
              </p:cNvPr>
              <p:cNvGrpSpPr/>
              <p:nvPr/>
            </p:nvGrpSpPr>
            <p:grpSpPr>
              <a:xfrm>
                <a:off x="2047518" y="6498088"/>
                <a:ext cx="753715" cy="215444"/>
                <a:chOff x="2026204" y="6552462"/>
                <a:chExt cx="753715" cy="215444"/>
              </a:xfrm>
            </p:grpSpPr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934A091F-6CF4-4283-B8B8-361B8B8218CF}"/>
                    </a:ext>
                  </a:extLst>
                </p:cNvPr>
                <p:cNvSpPr txBox="1"/>
                <p:nvPr/>
              </p:nvSpPr>
              <p:spPr>
                <a:xfrm>
                  <a:off x="2026204" y="6552462"/>
                  <a:ext cx="753715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30-40 mph</a:t>
                  </a:r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FC0A2308-26F4-4A1D-8A3C-DB9FECC88C96}"/>
                    </a:ext>
                  </a:extLst>
                </p:cNvPr>
                <p:cNvSpPr/>
                <p:nvPr/>
              </p:nvSpPr>
              <p:spPr>
                <a:xfrm>
                  <a:off x="2037097" y="6635543"/>
                  <a:ext cx="57150" cy="5715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BF746C8-1752-4E25-9EBF-DBDD238F9ADE}"/>
                </a:ext>
              </a:extLst>
            </p:cNvPr>
            <p:cNvGrpSpPr/>
            <p:nvPr/>
          </p:nvGrpSpPr>
          <p:grpSpPr>
            <a:xfrm>
              <a:off x="779856" y="6588956"/>
              <a:ext cx="1283140" cy="215444"/>
              <a:chOff x="675590" y="6660805"/>
              <a:chExt cx="1283140" cy="21544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F8A9CD1-C2FD-4CD6-9673-3F44DF078A69}"/>
                  </a:ext>
                </a:extLst>
              </p:cNvPr>
              <p:cNvGrpSpPr/>
              <p:nvPr/>
            </p:nvGrpSpPr>
            <p:grpSpPr>
              <a:xfrm>
                <a:off x="675590" y="6660805"/>
                <a:ext cx="718234" cy="215444"/>
                <a:chOff x="298670" y="6765620"/>
                <a:chExt cx="718234" cy="215444"/>
              </a:xfrm>
            </p:grpSpPr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193215EA-D11A-470C-ACF2-FDFC86CAB507}"/>
                    </a:ext>
                  </a:extLst>
                </p:cNvPr>
                <p:cNvSpPr txBox="1"/>
                <p:nvPr/>
              </p:nvSpPr>
              <p:spPr>
                <a:xfrm>
                  <a:off x="298670" y="6765620"/>
                  <a:ext cx="71823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40-50 mph</a:t>
                  </a:r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77C3206D-F915-4647-ACAA-420757F4253A}"/>
                    </a:ext>
                  </a:extLst>
                </p:cNvPr>
                <p:cNvSpPr/>
                <p:nvPr/>
              </p:nvSpPr>
              <p:spPr>
                <a:xfrm>
                  <a:off x="309563" y="6848701"/>
                  <a:ext cx="57150" cy="57150"/>
                </a:xfrm>
                <a:prstGeom prst="rect">
                  <a:avLst/>
                </a:prstGeom>
                <a:solidFill>
                  <a:srgbClr val="99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C44A980-8CCA-4B6E-82DD-F91785C488DA}"/>
                  </a:ext>
                </a:extLst>
              </p:cNvPr>
              <p:cNvGrpSpPr/>
              <p:nvPr/>
            </p:nvGrpSpPr>
            <p:grpSpPr>
              <a:xfrm>
                <a:off x="1389571" y="6660805"/>
                <a:ext cx="569159" cy="215444"/>
                <a:chOff x="1216043" y="6767123"/>
                <a:chExt cx="569159" cy="215444"/>
              </a:xfrm>
            </p:grpSpPr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0DAE759-56FA-4DEF-9AC6-CE389E467E09}"/>
                    </a:ext>
                  </a:extLst>
                </p:cNvPr>
                <p:cNvSpPr txBox="1"/>
                <p:nvPr/>
              </p:nvSpPr>
              <p:spPr>
                <a:xfrm>
                  <a:off x="1216043" y="6767123"/>
                  <a:ext cx="56915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&gt; 50 mph</a:t>
                  </a: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FFEEA395-A77F-4AB3-9658-50891A0AA816}"/>
                    </a:ext>
                  </a:extLst>
                </p:cNvPr>
                <p:cNvSpPr/>
                <p:nvPr/>
              </p:nvSpPr>
              <p:spPr>
                <a:xfrm>
                  <a:off x="1226936" y="6850204"/>
                  <a:ext cx="57150" cy="57150"/>
                </a:xfrm>
                <a:prstGeom prst="rect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8E603A67-51B5-463A-A627-62344B5D1A17}"/>
                </a:ext>
              </a:extLst>
            </p:cNvPr>
            <p:cNvSpPr txBox="1"/>
            <p:nvPr/>
          </p:nvSpPr>
          <p:spPr>
            <a:xfrm>
              <a:off x="4978402" y="6683052"/>
              <a:ext cx="17318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(Travel Time / Free-flow Travel Time)</a:t>
              </a:r>
            </a:p>
          </p:txBody>
        </p: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D62E593-C99B-4EC6-8F2D-25C92DD26933}"/>
                </a:ext>
              </a:extLst>
            </p:cNvPr>
            <p:cNvCxnSpPr>
              <a:cxnSpLocks/>
            </p:cNvCxnSpPr>
            <p:nvPr/>
          </p:nvCxnSpPr>
          <p:spPr>
            <a:xfrm>
              <a:off x="9457106" y="1806309"/>
              <a:ext cx="2621569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5052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train on a track with smoke coming out of it&#10;&#10;Description automatically generated">
            <a:extLst>
              <a:ext uri="{FF2B5EF4-FFF2-40B4-BE49-F238E27FC236}">
                <a16:creationId xmlns:a16="http://schemas.microsoft.com/office/drawing/2014/main" id="{CC6D462E-FF5B-4B9D-8504-DFF9B2EAB9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15417" b="25635"/>
          <a:stretch/>
        </p:blipFill>
        <p:spPr>
          <a:xfrm>
            <a:off x="0" y="1725561"/>
            <a:ext cx="3844840" cy="18158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8021DAF-0A48-4128-8B02-BAD958498606}"/>
              </a:ext>
            </a:extLst>
          </p:cNvPr>
          <p:cNvGrpSpPr/>
          <p:nvPr/>
        </p:nvGrpSpPr>
        <p:grpSpPr>
          <a:xfrm>
            <a:off x="6523861" y="367718"/>
            <a:ext cx="5804494" cy="6464877"/>
            <a:chOff x="477346" y="657430"/>
            <a:chExt cx="6286650" cy="64648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9EBC267-73F0-4895-87CA-879C86243608}"/>
                </a:ext>
              </a:extLst>
            </p:cNvPr>
            <p:cNvSpPr/>
            <p:nvPr/>
          </p:nvSpPr>
          <p:spPr>
            <a:xfrm>
              <a:off x="851920" y="1460606"/>
              <a:ext cx="291040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needs improvement?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3018B87-7788-4760-8C27-354BB446E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346" y="1421459"/>
              <a:ext cx="421381" cy="396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D6BD88-E40A-47AE-9E3A-8CAC4690FAA3}"/>
                </a:ext>
              </a:extLst>
            </p:cNvPr>
            <p:cNvSpPr/>
            <p:nvPr/>
          </p:nvSpPr>
          <p:spPr>
            <a:xfrm>
              <a:off x="851920" y="4395953"/>
              <a:ext cx="23868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Recommendations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CF0B91-3167-4755-8F94-2B6F378E3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346" y="4399106"/>
              <a:ext cx="319045" cy="30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BF7699-BC83-40BD-A1E6-F84C76697202}"/>
                </a:ext>
              </a:extLst>
            </p:cNvPr>
            <p:cNvSpPr/>
            <p:nvPr/>
          </p:nvSpPr>
          <p:spPr>
            <a:xfrm>
              <a:off x="851920" y="723696"/>
              <a:ext cx="23868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worked well?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3B7C87-7E48-4621-8CED-31B7CEB007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346" y="657430"/>
              <a:ext cx="383463" cy="46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68544F-408B-40DB-8650-49BF7FF3A2F4}"/>
                </a:ext>
              </a:extLst>
            </p:cNvPr>
            <p:cNvSpPr/>
            <p:nvPr/>
          </p:nvSpPr>
          <p:spPr>
            <a:xfrm>
              <a:off x="851920" y="6120060"/>
              <a:ext cx="23868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Next Steps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E961F7C-C30A-48DF-A9C8-517F15721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346" y="6123376"/>
              <a:ext cx="320260" cy="301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7D5947-90BD-4509-ACC5-8A97FE01AD82}"/>
                </a:ext>
              </a:extLst>
            </p:cNvPr>
            <p:cNvSpPr/>
            <p:nvPr/>
          </p:nvSpPr>
          <p:spPr>
            <a:xfrm>
              <a:off x="851920" y="935741"/>
              <a:ext cx="558526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Overall, the response was a success given the complicated nature of the incident; there were no single points of failure.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904F8E-858E-4C2E-986C-C0ADFCBC9D51}"/>
                </a:ext>
              </a:extLst>
            </p:cNvPr>
            <p:cNvSpPr/>
            <p:nvPr/>
          </p:nvSpPr>
          <p:spPr>
            <a:xfrm>
              <a:off x="851920" y="1701654"/>
              <a:ext cx="5585267" cy="26314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Some DOT response trucks could have been delayed in responding to the incident given they are not classified as emergency response vehicles.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Delays in opening retractable barriers to bleed off queued traffic led to additional delays in opening lanes.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Queued motorists upstream from the incident sometimes self-diverted, often reversing down on-ramps which created additional hazards; other factors to consider are knowledge of alternate routes and the influence of personal navigation devices.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There were numerous minor secondary incidents in queued traffic, including an increase in incidents on roadways that served as alternate routes.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Local transit bus operations in the area were severely impacted (but rail services served as a good alternate).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18F7E20-4DF4-4510-8A7D-304BBD262F62}"/>
                </a:ext>
              </a:extLst>
            </p:cNvPr>
            <p:cNvSpPr/>
            <p:nvPr/>
          </p:nvSpPr>
          <p:spPr>
            <a:xfrm>
              <a:off x="851920" y="4603115"/>
              <a:ext cx="591207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Examine Unified Command &amp; Command Post locations as they related to the WWB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Regularly train responders on how to operate and open the retractable barriers to address staff turnover (and get the barrier(s) back into a state of good repair)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Explore opportunities to conduct bridge related training for DOTs and responders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Expand TMARS access to select field users like Incident Management Coordinators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Consider periodic reporting via conference calls for major incidents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Update and share Maryland and Virginia FITM plans; including updates in RITIS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Explore conducting a broader multi-jurisdiction/multi-discipline AAR for this incident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17DE05-002F-485D-9015-933DF4EA14AE}"/>
                </a:ext>
              </a:extLst>
            </p:cNvPr>
            <p:cNvSpPr/>
            <p:nvPr/>
          </p:nvSpPr>
          <p:spPr>
            <a:xfrm>
              <a:off x="851920" y="6352866"/>
              <a:ext cx="572560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 an on-going and comprehensive training program for transportation agencies – DOTs, transit, etc. – law enforcement, fire, safety, contractors and others that focuses on high-profile facilities and catastrophic events. Investigate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Virtual Incident Management Training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to supplement and enhance traditional training methods.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EB42399-46B8-481E-AE99-F48864A9FDB4}"/>
              </a:ext>
            </a:extLst>
          </p:cNvPr>
          <p:cNvSpPr/>
          <p:nvPr/>
        </p:nvSpPr>
        <p:spPr>
          <a:xfrm>
            <a:off x="8095454" y="5073"/>
            <a:ext cx="3452999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Action Review </a:t>
            </a:r>
            <a:r>
              <a:rPr kumimoji="0" lang="en-US" sz="1980" b="1" i="0" u="none" strike="noStrike" kern="1200" cap="none" spc="0" normalizeH="0" baseline="0" noProof="0" dirty="0">
                <a:ln>
                  <a:noFill/>
                </a:ln>
                <a:solidFill>
                  <a:srgbClr val="1947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Takeaways</a:t>
            </a:r>
            <a:endParaRPr kumimoji="0" lang="en-US" sz="1980" b="0" i="0" u="none" strike="noStrike" kern="1200" cap="none" spc="0" normalizeH="0" baseline="0" noProof="0" dirty="0">
              <a:ln>
                <a:noFill/>
              </a:ln>
              <a:solidFill>
                <a:srgbClr val="1947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0BC92AA7-3622-4ED0-978D-7DE766E9161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48453" y="-35490"/>
            <a:ext cx="478158" cy="47815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75BD644-1E28-4712-97AA-14F54DF746EB}"/>
              </a:ext>
            </a:extLst>
          </p:cNvPr>
          <p:cNvSpPr/>
          <p:nvPr/>
        </p:nvSpPr>
        <p:spPr>
          <a:xfrm>
            <a:off x="50320" y="5073"/>
            <a:ext cx="4492574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</a:t>
            </a:r>
            <a:r>
              <a:rPr kumimoji="0" lang="en-US" sz="1980" b="1" i="0" u="none" strike="noStrike" kern="1200" cap="none" spc="0" normalizeH="0" baseline="0" noProof="0" dirty="0">
                <a:ln>
                  <a:noFill/>
                </a:ln>
                <a:solidFill>
                  <a:srgbClr val="1947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0B44FF-15EA-4B11-BCB4-0E0DA00B875F}"/>
              </a:ext>
            </a:extLst>
          </p:cNvPr>
          <p:cNvCxnSpPr/>
          <p:nvPr/>
        </p:nvCxnSpPr>
        <p:spPr>
          <a:xfrm>
            <a:off x="6261463" y="233127"/>
            <a:ext cx="0" cy="639174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4E1CF2A7-2005-47DB-921D-DDA2E40EC0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11506"/>
          <a:stretch/>
        </p:blipFill>
        <p:spPr>
          <a:xfrm>
            <a:off x="0" y="447056"/>
            <a:ext cx="3342789" cy="18126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B6B1745-0478-4BC0-9239-58F84E73A6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839" t="824" r="156" b="103"/>
          <a:stretch/>
        </p:blipFill>
        <p:spPr>
          <a:xfrm>
            <a:off x="4157680" y="3010413"/>
            <a:ext cx="2008205" cy="3300279"/>
          </a:xfrm>
          <a:prstGeom prst="rect">
            <a:avLst/>
          </a:prstGeom>
          <a:ln w="28575">
            <a:noFill/>
          </a:ln>
        </p:spPr>
      </p:pic>
      <p:pic>
        <p:nvPicPr>
          <p:cNvPr id="18" name="Picture 17" descr="A steam engine on a train track with smoke coming out of it&#10;&#10;Description automatically generated">
            <a:extLst>
              <a:ext uri="{FF2B5EF4-FFF2-40B4-BE49-F238E27FC236}">
                <a16:creationId xmlns:a16="http://schemas.microsoft.com/office/drawing/2014/main" id="{4319C532-47A1-409B-933B-AA978927B0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19" y="442668"/>
            <a:ext cx="3062566" cy="3062566"/>
          </a:xfrm>
          <a:prstGeom prst="rect">
            <a:avLst/>
          </a:prstGeom>
        </p:spPr>
      </p:pic>
      <p:pic>
        <p:nvPicPr>
          <p:cNvPr id="16" name="Picture 15" descr="A large long train on a steel track&#10;&#10;Description automatically generated">
            <a:extLst>
              <a:ext uri="{FF2B5EF4-FFF2-40B4-BE49-F238E27FC236}">
                <a16:creationId xmlns:a16="http://schemas.microsoft.com/office/drawing/2014/main" id="{CF4CCB76-0B65-42B1-9F78-4911C96EFF1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0"/>
          <a:stretch/>
        </p:blipFill>
        <p:spPr>
          <a:xfrm>
            <a:off x="1" y="3505234"/>
            <a:ext cx="4190686" cy="280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63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7121</TotalTime>
  <Words>2225</Words>
  <Application>Microsoft Office PowerPoint</Application>
  <PresentationFormat>Widescreen</PresentationFormat>
  <Paragraphs>316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Segoe UI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Cariaga</dc:creator>
  <cp:lastModifiedBy>Tyler Cariaga</cp:lastModifiedBy>
  <cp:revision>2</cp:revision>
  <dcterms:created xsi:type="dcterms:W3CDTF">2022-12-08T22:37:43Z</dcterms:created>
  <dcterms:modified xsi:type="dcterms:W3CDTF">2022-12-13T21:19:38Z</dcterms:modified>
</cp:coreProperties>
</file>