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4630400" cy="9144000"/>
  <p:notesSz cx="9144000" cy="6858000"/>
  <p:defaultTextStyle>
    <a:defPPr>
      <a:defRPr lang="en-US"/>
    </a:defPPr>
    <a:lvl1pPr marL="0" algn="l" defTabSz="1019922" rtl="0" eaLnBrk="1" latinLnBrk="0" hangingPunct="1">
      <a:defRPr sz="2008" kern="1200">
        <a:solidFill>
          <a:schemeClr val="tx1"/>
        </a:solidFill>
        <a:latin typeface="+mn-lt"/>
        <a:ea typeface="+mn-ea"/>
        <a:cs typeface="+mn-cs"/>
      </a:defRPr>
    </a:lvl1pPr>
    <a:lvl2pPr marL="509961" algn="l" defTabSz="1019922" rtl="0" eaLnBrk="1" latinLnBrk="0" hangingPunct="1">
      <a:defRPr sz="2008" kern="1200">
        <a:solidFill>
          <a:schemeClr val="tx1"/>
        </a:solidFill>
        <a:latin typeface="+mn-lt"/>
        <a:ea typeface="+mn-ea"/>
        <a:cs typeface="+mn-cs"/>
      </a:defRPr>
    </a:lvl2pPr>
    <a:lvl3pPr marL="1019922" algn="l" defTabSz="1019922" rtl="0" eaLnBrk="1" latinLnBrk="0" hangingPunct="1">
      <a:defRPr sz="2008" kern="1200">
        <a:solidFill>
          <a:schemeClr val="tx1"/>
        </a:solidFill>
        <a:latin typeface="+mn-lt"/>
        <a:ea typeface="+mn-ea"/>
        <a:cs typeface="+mn-cs"/>
      </a:defRPr>
    </a:lvl3pPr>
    <a:lvl4pPr marL="1529883" algn="l" defTabSz="1019922" rtl="0" eaLnBrk="1" latinLnBrk="0" hangingPunct="1">
      <a:defRPr sz="2008" kern="1200">
        <a:solidFill>
          <a:schemeClr val="tx1"/>
        </a:solidFill>
        <a:latin typeface="+mn-lt"/>
        <a:ea typeface="+mn-ea"/>
        <a:cs typeface="+mn-cs"/>
      </a:defRPr>
    </a:lvl4pPr>
    <a:lvl5pPr marL="2039844" algn="l" defTabSz="1019922" rtl="0" eaLnBrk="1" latinLnBrk="0" hangingPunct="1">
      <a:defRPr sz="2008" kern="1200">
        <a:solidFill>
          <a:schemeClr val="tx1"/>
        </a:solidFill>
        <a:latin typeface="+mn-lt"/>
        <a:ea typeface="+mn-ea"/>
        <a:cs typeface="+mn-cs"/>
      </a:defRPr>
    </a:lvl5pPr>
    <a:lvl6pPr marL="2549804" algn="l" defTabSz="1019922" rtl="0" eaLnBrk="1" latinLnBrk="0" hangingPunct="1">
      <a:defRPr sz="2008" kern="1200">
        <a:solidFill>
          <a:schemeClr val="tx1"/>
        </a:solidFill>
        <a:latin typeface="+mn-lt"/>
        <a:ea typeface="+mn-ea"/>
        <a:cs typeface="+mn-cs"/>
      </a:defRPr>
    </a:lvl6pPr>
    <a:lvl7pPr marL="3059765" algn="l" defTabSz="1019922" rtl="0" eaLnBrk="1" latinLnBrk="0" hangingPunct="1">
      <a:defRPr sz="2008" kern="1200">
        <a:solidFill>
          <a:schemeClr val="tx1"/>
        </a:solidFill>
        <a:latin typeface="+mn-lt"/>
        <a:ea typeface="+mn-ea"/>
        <a:cs typeface="+mn-cs"/>
      </a:defRPr>
    </a:lvl7pPr>
    <a:lvl8pPr marL="3569726" algn="l" defTabSz="1019922" rtl="0" eaLnBrk="1" latinLnBrk="0" hangingPunct="1">
      <a:defRPr sz="2008" kern="1200">
        <a:solidFill>
          <a:schemeClr val="tx1"/>
        </a:solidFill>
        <a:latin typeface="+mn-lt"/>
        <a:ea typeface="+mn-ea"/>
        <a:cs typeface="+mn-cs"/>
      </a:defRPr>
    </a:lvl8pPr>
    <a:lvl9pPr marL="4079687" algn="l" defTabSz="1019922" rtl="0" eaLnBrk="1" latinLnBrk="0" hangingPunct="1">
      <a:defRPr sz="200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7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83" d="100"/>
          <a:sy n="83" d="100"/>
        </p:scale>
        <p:origin x="900" y="102"/>
      </p:cViewPr>
      <p:guideLst>
        <p:guide orient="horz" pos="2880"/>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DDB2F-294A-4203-AA06-D641ED71BB29}"/>
              </a:ext>
            </a:extLst>
          </p:cNvPr>
          <p:cNvSpPr>
            <a:spLocks noGrp="1"/>
          </p:cNvSpPr>
          <p:nvPr>
            <p:ph type="ctrTitle"/>
          </p:nvPr>
        </p:nvSpPr>
        <p:spPr>
          <a:xfrm>
            <a:off x="1828801" y="1496486"/>
            <a:ext cx="10972800" cy="3183467"/>
          </a:xfrm>
        </p:spPr>
        <p:txBody>
          <a:bodyPr anchor="b"/>
          <a:lstStyle>
            <a:lvl1pPr algn="ctr">
              <a:defRPr sz="5994"/>
            </a:lvl1pPr>
          </a:lstStyle>
          <a:p>
            <a:r>
              <a:rPr lang="en-US"/>
              <a:t>Click to edit Master title style</a:t>
            </a:r>
          </a:p>
        </p:txBody>
      </p:sp>
      <p:sp>
        <p:nvSpPr>
          <p:cNvPr id="3" name="Subtitle 2">
            <a:extLst>
              <a:ext uri="{FF2B5EF4-FFF2-40B4-BE49-F238E27FC236}">
                <a16:creationId xmlns:a16="http://schemas.microsoft.com/office/drawing/2014/main" id="{1DA6D785-0A2A-4D8A-BB22-B88AD9029F5F}"/>
              </a:ext>
            </a:extLst>
          </p:cNvPr>
          <p:cNvSpPr>
            <a:spLocks noGrp="1"/>
          </p:cNvSpPr>
          <p:nvPr>
            <p:ph type="subTitle" idx="1"/>
          </p:nvPr>
        </p:nvSpPr>
        <p:spPr>
          <a:xfrm>
            <a:off x="1828801" y="4802720"/>
            <a:ext cx="10972800" cy="2207683"/>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a:extLst>
              <a:ext uri="{FF2B5EF4-FFF2-40B4-BE49-F238E27FC236}">
                <a16:creationId xmlns:a16="http://schemas.microsoft.com/office/drawing/2014/main" id="{5ECB5E9C-72F3-4D00-BEB9-309558075ECA}"/>
              </a:ext>
            </a:extLst>
          </p:cNvPr>
          <p:cNvSpPr>
            <a:spLocks noGrp="1"/>
          </p:cNvSpPr>
          <p:nvPr>
            <p:ph type="dt" sz="half" idx="10"/>
          </p:nvPr>
        </p:nvSpPr>
        <p:spPr/>
        <p:txBody>
          <a:bodyPr/>
          <a:lstStyle/>
          <a:p>
            <a:fld id="{E1102890-1B04-43AD-901A-A7B8F89E8969}" type="datetimeFigureOut">
              <a:rPr lang="en-US" smtClean="0"/>
              <a:t>9/20/2021</a:t>
            </a:fld>
            <a:endParaRPr lang="en-US"/>
          </a:p>
        </p:txBody>
      </p:sp>
      <p:sp>
        <p:nvSpPr>
          <p:cNvPr id="5" name="Footer Placeholder 4">
            <a:extLst>
              <a:ext uri="{FF2B5EF4-FFF2-40B4-BE49-F238E27FC236}">
                <a16:creationId xmlns:a16="http://schemas.microsoft.com/office/drawing/2014/main" id="{DC61C047-06B4-4085-9CA1-DA70E0382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2F430-B512-41C8-8EAB-EF34E36E2DB3}"/>
              </a:ext>
            </a:extLst>
          </p:cNvPr>
          <p:cNvSpPr>
            <a:spLocks noGrp="1"/>
          </p:cNvSpPr>
          <p:nvPr>
            <p:ph type="sldNum" sz="quarter" idx="12"/>
          </p:nvPr>
        </p:nvSpPr>
        <p:spPr/>
        <p:txBody>
          <a:bodyPr/>
          <a:lstStyle/>
          <a:p>
            <a:fld id="{F8A8E3F4-6E5F-4DE6-94DE-C829B8695D80}" type="slidenum">
              <a:rPr lang="en-US" smtClean="0"/>
              <a:t>‹#›</a:t>
            </a:fld>
            <a:endParaRPr lang="en-US"/>
          </a:p>
        </p:txBody>
      </p:sp>
    </p:spTree>
    <p:extLst>
      <p:ext uri="{BB962C8B-B14F-4D97-AF65-F5344CB8AC3E}">
        <p14:creationId xmlns:p14="http://schemas.microsoft.com/office/powerpoint/2010/main" val="782417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2669B-C4F4-4419-A40F-5037059426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C7B649-5250-489C-9484-111B9458B4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0763C-936C-4F18-87FF-B2D0E1C4953B}"/>
              </a:ext>
            </a:extLst>
          </p:cNvPr>
          <p:cNvSpPr>
            <a:spLocks noGrp="1"/>
          </p:cNvSpPr>
          <p:nvPr>
            <p:ph type="dt" sz="half" idx="10"/>
          </p:nvPr>
        </p:nvSpPr>
        <p:spPr/>
        <p:txBody>
          <a:bodyPr/>
          <a:lstStyle/>
          <a:p>
            <a:fld id="{E1102890-1B04-43AD-901A-A7B8F89E8969}" type="datetimeFigureOut">
              <a:rPr lang="en-US" smtClean="0"/>
              <a:t>9/20/2021</a:t>
            </a:fld>
            <a:endParaRPr lang="en-US"/>
          </a:p>
        </p:txBody>
      </p:sp>
      <p:sp>
        <p:nvSpPr>
          <p:cNvPr id="5" name="Footer Placeholder 4">
            <a:extLst>
              <a:ext uri="{FF2B5EF4-FFF2-40B4-BE49-F238E27FC236}">
                <a16:creationId xmlns:a16="http://schemas.microsoft.com/office/drawing/2014/main" id="{51B2F7DE-DB75-4034-8702-5FA445A6F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33049-A254-4FA9-967E-A899067580F6}"/>
              </a:ext>
            </a:extLst>
          </p:cNvPr>
          <p:cNvSpPr>
            <a:spLocks noGrp="1"/>
          </p:cNvSpPr>
          <p:nvPr>
            <p:ph type="sldNum" sz="quarter" idx="12"/>
          </p:nvPr>
        </p:nvSpPr>
        <p:spPr/>
        <p:txBody>
          <a:bodyPr/>
          <a:lstStyle/>
          <a:p>
            <a:fld id="{F8A8E3F4-6E5F-4DE6-94DE-C829B8695D80}" type="slidenum">
              <a:rPr lang="en-US" smtClean="0"/>
              <a:t>‹#›</a:t>
            </a:fld>
            <a:endParaRPr lang="en-US"/>
          </a:p>
        </p:txBody>
      </p:sp>
    </p:spTree>
    <p:extLst>
      <p:ext uri="{BB962C8B-B14F-4D97-AF65-F5344CB8AC3E}">
        <p14:creationId xmlns:p14="http://schemas.microsoft.com/office/powerpoint/2010/main" val="128007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ECECE8-20FA-4A7D-908A-F37E1BCFF1ED}"/>
              </a:ext>
            </a:extLst>
          </p:cNvPr>
          <p:cNvSpPr>
            <a:spLocks noGrp="1"/>
          </p:cNvSpPr>
          <p:nvPr>
            <p:ph type="title" orient="vert"/>
          </p:nvPr>
        </p:nvSpPr>
        <p:spPr>
          <a:xfrm>
            <a:off x="10469879" y="486836"/>
            <a:ext cx="3154681"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0B7B56-8551-407A-99C6-021F85A60A14}"/>
              </a:ext>
            </a:extLst>
          </p:cNvPr>
          <p:cNvSpPr>
            <a:spLocks noGrp="1"/>
          </p:cNvSpPr>
          <p:nvPr>
            <p:ph type="body" orient="vert" idx="1"/>
          </p:nvPr>
        </p:nvSpPr>
        <p:spPr>
          <a:xfrm>
            <a:off x="1005841" y="486836"/>
            <a:ext cx="9281159"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8C775-0FFC-4BDE-8A30-07B0B4A5C6DE}"/>
              </a:ext>
            </a:extLst>
          </p:cNvPr>
          <p:cNvSpPr>
            <a:spLocks noGrp="1"/>
          </p:cNvSpPr>
          <p:nvPr>
            <p:ph type="dt" sz="half" idx="10"/>
          </p:nvPr>
        </p:nvSpPr>
        <p:spPr/>
        <p:txBody>
          <a:bodyPr/>
          <a:lstStyle/>
          <a:p>
            <a:fld id="{E1102890-1B04-43AD-901A-A7B8F89E8969}" type="datetimeFigureOut">
              <a:rPr lang="en-US" smtClean="0"/>
              <a:t>9/20/2021</a:t>
            </a:fld>
            <a:endParaRPr lang="en-US"/>
          </a:p>
        </p:txBody>
      </p:sp>
      <p:sp>
        <p:nvSpPr>
          <p:cNvPr id="5" name="Footer Placeholder 4">
            <a:extLst>
              <a:ext uri="{FF2B5EF4-FFF2-40B4-BE49-F238E27FC236}">
                <a16:creationId xmlns:a16="http://schemas.microsoft.com/office/drawing/2014/main" id="{0FF6EA5D-DAF3-4EFD-BAA4-2902BC79A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709EA-E662-4B55-A0E5-0E9BB6EEBDA8}"/>
              </a:ext>
            </a:extLst>
          </p:cNvPr>
          <p:cNvSpPr>
            <a:spLocks noGrp="1"/>
          </p:cNvSpPr>
          <p:nvPr>
            <p:ph type="sldNum" sz="quarter" idx="12"/>
          </p:nvPr>
        </p:nvSpPr>
        <p:spPr/>
        <p:txBody>
          <a:bodyPr/>
          <a:lstStyle/>
          <a:p>
            <a:fld id="{F8A8E3F4-6E5F-4DE6-94DE-C829B8695D80}" type="slidenum">
              <a:rPr lang="en-US" smtClean="0"/>
              <a:t>‹#›</a:t>
            </a:fld>
            <a:endParaRPr lang="en-US"/>
          </a:p>
        </p:txBody>
      </p:sp>
    </p:spTree>
    <p:extLst>
      <p:ext uri="{BB962C8B-B14F-4D97-AF65-F5344CB8AC3E}">
        <p14:creationId xmlns:p14="http://schemas.microsoft.com/office/powerpoint/2010/main" val="391734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3581-080D-4099-A517-F66A223CAE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E87FB-29E4-4DEF-B5C1-5DA5BCB744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74D30-FB16-4D52-B010-13DD391FCDB2}"/>
              </a:ext>
            </a:extLst>
          </p:cNvPr>
          <p:cNvSpPr>
            <a:spLocks noGrp="1"/>
          </p:cNvSpPr>
          <p:nvPr>
            <p:ph type="dt" sz="half" idx="10"/>
          </p:nvPr>
        </p:nvSpPr>
        <p:spPr/>
        <p:txBody>
          <a:bodyPr/>
          <a:lstStyle/>
          <a:p>
            <a:fld id="{E1102890-1B04-43AD-901A-A7B8F89E8969}" type="datetimeFigureOut">
              <a:rPr lang="en-US" smtClean="0"/>
              <a:t>9/20/2021</a:t>
            </a:fld>
            <a:endParaRPr lang="en-US"/>
          </a:p>
        </p:txBody>
      </p:sp>
      <p:sp>
        <p:nvSpPr>
          <p:cNvPr id="5" name="Footer Placeholder 4">
            <a:extLst>
              <a:ext uri="{FF2B5EF4-FFF2-40B4-BE49-F238E27FC236}">
                <a16:creationId xmlns:a16="http://schemas.microsoft.com/office/drawing/2014/main" id="{4E0A789C-4EF9-47C3-89A7-941626B50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92A95-F906-4637-8C5B-B9AC4948AC14}"/>
              </a:ext>
            </a:extLst>
          </p:cNvPr>
          <p:cNvSpPr>
            <a:spLocks noGrp="1"/>
          </p:cNvSpPr>
          <p:nvPr>
            <p:ph type="sldNum" sz="quarter" idx="12"/>
          </p:nvPr>
        </p:nvSpPr>
        <p:spPr/>
        <p:txBody>
          <a:bodyPr/>
          <a:lstStyle/>
          <a:p>
            <a:fld id="{F8A8E3F4-6E5F-4DE6-94DE-C829B8695D80}" type="slidenum">
              <a:rPr lang="en-US" smtClean="0"/>
              <a:t>‹#›</a:t>
            </a:fld>
            <a:endParaRPr lang="en-US"/>
          </a:p>
        </p:txBody>
      </p:sp>
    </p:spTree>
    <p:extLst>
      <p:ext uri="{BB962C8B-B14F-4D97-AF65-F5344CB8AC3E}">
        <p14:creationId xmlns:p14="http://schemas.microsoft.com/office/powerpoint/2010/main" val="927667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F38B8-BF0E-4D99-B3F1-7787FB276DDF}"/>
              </a:ext>
            </a:extLst>
          </p:cNvPr>
          <p:cNvSpPr>
            <a:spLocks noGrp="1"/>
          </p:cNvSpPr>
          <p:nvPr>
            <p:ph type="title"/>
          </p:nvPr>
        </p:nvSpPr>
        <p:spPr>
          <a:xfrm>
            <a:off x="998220" y="2279654"/>
            <a:ext cx="12618720" cy="3803649"/>
          </a:xfrm>
        </p:spPr>
        <p:txBody>
          <a:bodyPr anchor="b"/>
          <a:lstStyle>
            <a:lvl1pPr>
              <a:defRPr sz="5994"/>
            </a:lvl1pPr>
          </a:lstStyle>
          <a:p>
            <a:r>
              <a:rPr lang="en-US"/>
              <a:t>Click to edit Master title style</a:t>
            </a:r>
          </a:p>
        </p:txBody>
      </p:sp>
      <p:sp>
        <p:nvSpPr>
          <p:cNvPr id="3" name="Text Placeholder 2">
            <a:extLst>
              <a:ext uri="{FF2B5EF4-FFF2-40B4-BE49-F238E27FC236}">
                <a16:creationId xmlns:a16="http://schemas.microsoft.com/office/drawing/2014/main" id="{3AEE328F-89E9-4BEF-8A3C-D2E96AC4454E}"/>
              </a:ext>
            </a:extLst>
          </p:cNvPr>
          <p:cNvSpPr>
            <a:spLocks noGrp="1"/>
          </p:cNvSpPr>
          <p:nvPr>
            <p:ph type="body" idx="1"/>
          </p:nvPr>
        </p:nvSpPr>
        <p:spPr>
          <a:xfrm>
            <a:off x="998220" y="6119284"/>
            <a:ext cx="12618720" cy="2000250"/>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EC424-5C35-401C-AA2E-CBFDB601AFB6}"/>
              </a:ext>
            </a:extLst>
          </p:cNvPr>
          <p:cNvSpPr>
            <a:spLocks noGrp="1"/>
          </p:cNvSpPr>
          <p:nvPr>
            <p:ph type="dt" sz="half" idx="10"/>
          </p:nvPr>
        </p:nvSpPr>
        <p:spPr/>
        <p:txBody>
          <a:bodyPr/>
          <a:lstStyle/>
          <a:p>
            <a:fld id="{E1102890-1B04-43AD-901A-A7B8F89E8969}" type="datetimeFigureOut">
              <a:rPr lang="en-US" smtClean="0"/>
              <a:t>9/20/2021</a:t>
            </a:fld>
            <a:endParaRPr lang="en-US"/>
          </a:p>
        </p:txBody>
      </p:sp>
      <p:sp>
        <p:nvSpPr>
          <p:cNvPr id="5" name="Footer Placeholder 4">
            <a:extLst>
              <a:ext uri="{FF2B5EF4-FFF2-40B4-BE49-F238E27FC236}">
                <a16:creationId xmlns:a16="http://schemas.microsoft.com/office/drawing/2014/main" id="{8E791C9E-A4C4-4F57-9870-0C0F332BE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A69A0-E003-4326-894E-E324A7E5AA38}"/>
              </a:ext>
            </a:extLst>
          </p:cNvPr>
          <p:cNvSpPr>
            <a:spLocks noGrp="1"/>
          </p:cNvSpPr>
          <p:nvPr>
            <p:ph type="sldNum" sz="quarter" idx="12"/>
          </p:nvPr>
        </p:nvSpPr>
        <p:spPr/>
        <p:txBody>
          <a:bodyPr/>
          <a:lstStyle/>
          <a:p>
            <a:fld id="{F8A8E3F4-6E5F-4DE6-94DE-C829B8695D80}" type="slidenum">
              <a:rPr lang="en-US" smtClean="0"/>
              <a:t>‹#›</a:t>
            </a:fld>
            <a:endParaRPr lang="en-US"/>
          </a:p>
        </p:txBody>
      </p:sp>
    </p:spTree>
    <p:extLst>
      <p:ext uri="{BB962C8B-B14F-4D97-AF65-F5344CB8AC3E}">
        <p14:creationId xmlns:p14="http://schemas.microsoft.com/office/powerpoint/2010/main" val="209024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D3E9D-60B7-43DA-8F6D-C9FCC9CDE6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7EE7ED-4015-4227-A86A-EE0CF83AB632}"/>
              </a:ext>
            </a:extLst>
          </p:cNvPr>
          <p:cNvSpPr>
            <a:spLocks noGrp="1"/>
          </p:cNvSpPr>
          <p:nvPr>
            <p:ph sz="half" idx="1"/>
          </p:nvPr>
        </p:nvSpPr>
        <p:spPr>
          <a:xfrm>
            <a:off x="1005842" y="2434166"/>
            <a:ext cx="621792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FA64C9-0680-4403-B72B-AB788E20E012}"/>
              </a:ext>
            </a:extLst>
          </p:cNvPr>
          <p:cNvSpPr>
            <a:spLocks noGrp="1"/>
          </p:cNvSpPr>
          <p:nvPr>
            <p:ph sz="half" idx="2"/>
          </p:nvPr>
        </p:nvSpPr>
        <p:spPr>
          <a:xfrm>
            <a:off x="7406641" y="2434166"/>
            <a:ext cx="621792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3CCEE7-32D8-4069-9E0E-49E61A062CDF}"/>
              </a:ext>
            </a:extLst>
          </p:cNvPr>
          <p:cNvSpPr>
            <a:spLocks noGrp="1"/>
          </p:cNvSpPr>
          <p:nvPr>
            <p:ph type="dt" sz="half" idx="10"/>
          </p:nvPr>
        </p:nvSpPr>
        <p:spPr/>
        <p:txBody>
          <a:bodyPr/>
          <a:lstStyle/>
          <a:p>
            <a:fld id="{E1102890-1B04-43AD-901A-A7B8F89E8969}" type="datetimeFigureOut">
              <a:rPr lang="en-US" smtClean="0"/>
              <a:t>9/20/2021</a:t>
            </a:fld>
            <a:endParaRPr lang="en-US"/>
          </a:p>
        </p:txBody>
      </p:sp>
      <p:sp>
        <p:nvSpPr>
          <p:cNvPr id="6" name="Footer Placeholder 5">
            <a:extLst>
              <a:ext uri="{FF2B5EF4-FFF2-40B4-BE49-F238E27FC236}">
                <a16:creationId xmlns:a16="http://schemas.microsoft.com/office/drawing/2014/main" id="{4B87BA03-A69B-4A27-811C-02F92581C2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573088-BBC7-4F39-A2AD-63BD257C7976}"/>
              </a:ext>
            </a:extLst>
          </p:cNvPr>
          <p:cNvSpPr>
            <a:spLocks noGrp="1"/>
          </p:cNvSpPr>
          <p:nvPr>
            <p:ph type="sldNum" sz="quarter" idx="12"/>
          </p:nvPr>
        </p:nvSpPr>
        <p:spPr/>
        <p:txBody>
          <a:bodyPr/>
          <a:lstStyle/>
          <a:p>
            <a:fld id="{F8A8E3F4-6E5F-4DE6-94DE-C829B8695D80}" type="slidenum">
              <a:rPr lang="en-US" smtClean="0"/>
              <a:t>‹#›</a:t>
            </a:fld>
            <a:endParaRPr lang="en-US"/>
          </a:p>
        </p:txBody>
      </p:sp>
    </p:spTree>
    <p:extLst>
      <p:ext uri="{BB962C8B-B14F-4D97-AF65-F5344CB8AC3E}">
        <p14:creationId xmlns:p14="http://schemas.microsoft.com/office/powerpoint/2010/main" val="373235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182E-82CD-4D6C-9541-7FD1FA70849E}"/>
              </a:ext>
            </a:extLst>
          </p:cNvPr>
          <p:cNvSpPr>
            <a:spLocks noGrp="1"/>
          </p:cNvSpPr>
          <p:nvPr>
            <p:ph type="title"/>
          </p:nvPr>
        </p:nvSpPr>
        <p:spPr>
          <a:xfrm>
            <a:off x="1007745" y="486834"/>
            <a:ext cx="1261872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062F3C-A3BB-4B8B-952C-F19576F0626E}"/>
              </a:ext>
            </a:extLst>
          </p:cNvPr>
          <p:cNvSpPr>
            <a:spLocks noGrp="1"/>
          </p:cNvSpPr>
          <p:nvPr>
            <p:ph type="body" idx="1"/>
          </p:nvPr>
        </p:nvSpPr>
        <p:spPr>
          <a:xfrm>
            <a:off x="1007747" y="2241554"/>
            <a:ext cx="6189344" cy="1098549"/>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Click to edit Master text styles</a:t>
            </a:r>
          </a:p>
        </p:txBody>
      </p:sp>
      <p:sp>
        <p:nvSpPr>
          <p:cNvPr id="4" name="Content Placeholder 3">
            <a:extLst>
              <a:ext uri="{FF2B5EF4-FFF2-40B4-BE49-F238E27FC236}">
                <a16:creationId xmlns:a16="http://schemas.microsoft.com/office/drawing/2014/main" id="{038D9331-DB8D-419B-BE54-23B33C5FA300}"/>
              </a:ext>
            </a:extLst>
          </p:cNvPr>
          <p:cNvSpPr>
            <a:spLocks noGrp="1"/>
          </p:cNvSpPr>
          <p:nvPr>
            <p:ph sz="half" idx="2"/>
          </p:nvPr>
        </p:nvSpPr>
        <p:spPr>
          <a:xfrm>
            <a:off x="1007747" y="3340102"/>
            <a:ext cx="618934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0DCD95-47C3-4287-857E-2D47EFEA7447}"/>
              </a:ext>
            </a:extLst>
          </p:cNvPr>
          <p:cNvSpPr>
            <a:spLocks noGrp="1"/>
          </p:cNvSpPr>
          <p:nvPr>
            <p:ph type="body" sz="quarter" idx="3"/>
          </p:nvPr>
        </p:nvSpPr>
        <p:spPr>
          <a:xfrm>
            <a:off x="7406642" y="2241554"/>
            <a:ext cx="6219826" cy="1098549"/>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Click to edit Master text styles</a:t>
            </a:r>
          </a:p>
        </p:txBody>
      </p:sp>
      <p:sp>
        <p:nvSpPr>
          <p:cNvPr id="6" name="Content Placeholder 5">
            <a:extLst>
              <a:ext uri="{FF2B5EF4-FFF2-40B4-BE49-F238E27FC236}">
                <a16:creationId xmlns:a16="http://schemas.microsoft.com/office/drawing/2014/main" id="{B1CFF64F-5213-4B85-9303-0BE183338AA5}"/>
              </a:ext>
            </a:extLst>
          </p:cNvPr>
          <p:cNvSpPr>
            <a:spLocks noGrp="1"/>
          </p:cNvSpPr>
          <p:nvPr>
            <p:ph sz="quarter" idx="4"/>
          </p:nvPr>
        </p:nvSpPr>
        <p:spPr>
          <a:xfrm>
            <a:off x="7406642" y="3340102"/>
            <a:ext cx="6219826"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7A19C8-F9B8-4573-AB8B-D436370D2B5F}"/>
              </a:ext>
            </a:extLst>
          </p:cNvPr>
          <p:cNvSpPr>
            <a:spLocks noGrp="1"/>
          </p:cNvSpPr>
          <p:nvPr>
            <p:ph type="dt" sz="half" idx="10"/>
          </p:nvPr>
        </p:nvSpPr>
        <p:spPr/>
        <p:txBody>
          <a:bodyPr/>
          <a:lstStyle/>
          <a:p>
            <a:fld id="{E1102890-1B04-43AD-901A-A7B8F89E8969}" type="datetimeFigureOut">
              <a:rPr lang="en-US" smtClean="0"/>
              <a:t>9/20/2021</a:t>
            </a:fld>
            <a:endParaRPr lang="en-US"/>
          </a:p>
        </p:txBody>
      </p:sp>
      <p:sp>
        <p:nvSpPr>
          <p:cNvPr id="8" name="Footer Placeholder 7">
            <a:extLst>
              <a:ext uri="{FF2B5EF4-FFF2-40B4-BE49-F238E27FC236}">
                <a16:creationId xmlns:a16="http://schemas.microsoft.com/office/drawing/2014/main" id="{493AF079-1792-4415-BB2D-529EFAF721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B98969-840B-4D1E-9E0C-EBF99A62D224}"/>
              </a:ext>
            </a:extLst>
          </p:cNvPr>
          <p:cNvSpPr>
            <a:spLocks noGrp="1"/>
          </p:cNvSpPr>
          <p:nvPr>
            <p:ph type="sldNum" sz="quarter" idx="12"/>
          </p:nvPr>
        </p:nvSpPr>
        <p:spPr/>
        <p:txBody>
          <a:bodyPr/>
          <a:lstStyle/>
          <a:p>
            <a:fld id="{F8A8E3F4-6E5F-4DE6-94DE-C829B8695D80}" type="slidenum">
              <a:rPr lang="en-US" smtClean="0"/>
              <a:t>‹#›</a:t>
            </a:fld>
            <a:endParaRPr lang="en-US"/>
          </a:p>
        </p:txBody>
      </p:sp>
    </p:spTree>
    <p:extLst>
      <p:ext uri="{BB962C8B-B14F-4D97-AF65-F5344CB8AC3E}">
        <p14:creationId xmlns:p14="http://schemas.microsoft.com/office/powerpoint/2010/main" val="215132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BCB3-B200-4783-8F47-7508D84E3F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BAB264-5724-43B1-A147-BE80B5387A04}"/>
              </a:ext>
            </a:extLst>
          </p:cNvPr>
          <p:cNvSpPr>
            <a:spLocks noGrp="1"/>
          </p:cNvSpPr>
          <p:nvPr>
            <p:ph type="dt" sz="half" idx="10"/>
          </p:nvPr>
        </p:nvSpPr>
        <p:spPr/>
        <p:txBody>
          <a:bodyPr/>
          <a:lstStyle/>
          <a:p>
            <a:fld id="{E1102890-1B04-43AD-901A-A7B8F89E8969}" type="datetimeFigureOut">
              <a:rPr lang="en-US" smtClean="0"/>
              <a:t>9/20/2021</a:t>
            </a:fld>
            <a:endParaRPr lang="en-US"/>
          </a:p>
        </p:txBody>
      </p:sp>
      <p:sp>
        <p:nvSpPr>
          <p:cNvPr id="4" name="Footer Placeholder 3">
            <a:extLst>
              <a:ext uri="{FF2B5EF4-FFF2-40B4-BE49-F238E27FC236}">
                <a16:creationId xmlns:a16="http://schemas.microsoft.com/office/drawing/2014/main" id="{698293FE-1D92-4715-B069-32B90E3E81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2CBADA-CB20-4C07-B18B-628B5781CCE8}"/>
              </a:ext>
            </a:extLst>
          </p:cNvPr>
          <p:cNvSpPr>
            <a:spLocks noGrp="1"/>
          </p:cNvSpPr>
          <p:nvPr>
            <p:ph type="sldNum" sz="quarter" idx="12"/>
          </p:nvPr>
        </p:nvSpPr>
        <p:spPr/>
        <p:txBody>
          <a:bodyPr/>
          <a:lstStyle/>
          <a:p>
            <a:fld id="{F8A8E3F4-6E5F-4DE6-94DE-C829B8695D80}" type="slidenum">
              <a:rPr lang="en-US" smtClean="0"/>
              <a:t>‹#›</a:t>
            </a:fld>
            <a:endParaRPr lang="en-US"/>
          </a:p>
        </p:txBody>
      </p:sp>
    </p:spTree>
    <p:extLst>
      <p:ext uri="{BB962C8B-B14F-4D97-AF65-F5344CB8AC3E}">
        <p14:creationId xmlns:p14="http://schemas.microsoft.com/office/powerpoint/2010/main" val="136769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A714F3-AF4D-489E-A7FE-49455939BEB7}"/>
              </a:ext>
            </a:extLst>
          </p:cNvPr>
          <p:cNvSpPr>
            <a:spLocks noGrp="1"/>
          </p:cNvSpPr>
          <p:nvPr>
            <p:ph type="dt" sz="half" idx="10"/>
          </p:nvPr>
        </p:nvSpPr>
        <p:spPr/>
        <p:txBody>
          <a:bodyPr/>
          <a:lstStyle/>
          <a:p>
            <a:fld id="{E1102890-1B04-43AD-901A-A7B8F89E8969}" type="datetimeFigureOut">
              <a:rPr lang="en-US" smtClean="0"/>
              <a:t>9/20/2021</a:t>
            </a:fld>
            <a:endParaRPr lang="en-US"/>
          </a:p>
        </p:txBody>
      </p:sp>
      <p:sp>
        <p:nvSpPr>
          <p:cNvPr id="3" name="Footer Placeholder 2">
            <a:extLst>
              <a:ext uri="{FF2B5EF4-FFF2-40B4-BE49-F238E27FC236}">
                <a16:creationId xmlns:a16="http://schemas.microsoft.com/office/drawing/2014/main" id="{8717FC75-4FE9-4825-B33B-F36C885A36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6F39C2-7D60-4289-AE8B-702243B90BE9}"/>
              </a:ext>
            </a:extLst>
          </p:cNvPr>
          <p:cNvSpPr>
            <a:spLocks noGrp="1"/>
          </p:cNvSpPr>
          <p:nvPr>
            <p:ph type="sldNum" sz="quarter" idx="12"/>
          </p:nvPr>
        </p:nvSpPr>
        <p:spPr/>
        <p:txBody>
          <a:bodyPr/>
          <a:lstStyle/>
          <a:p>
            <a:fld id="{F8A8E3F4-6E5F-4DE6-94DE-C829B8695D80}" type="slidenum">
              <a:rPr lang="en-US" smtClean="0"/>
              <a:t>‹#›</a:t>
            </a:fld>
            <a:endParaRPr lang="en-US"/>
          </a:p>
        </p:txBody>
      </p:sp>
    </p:spTree>
    <p:extLst>
      <p:ext uri="{BB962C8B-B14F-4D97-AF65-F5344CB8AC3E}">
        <p14:creationId xmlns:p14="http://schemas.microsoft.com/office/powerpoint/2010/main" val="98093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E829-3F4C-45E7-926C-FF6BDDBE9D79}"/>
              </a:ext>
            </a:extLst>
          </p:cNvPr>
          <p:cNvSpPr>
            <a:spLocks noGrp="1"/>
          </p:cNvSpPr>
          <p:nvPr>
            <p:ph type="title"/>
          </p:nvPr>
        </p:nvSpPr>
        <p:spPr>
          <a:xfrm>
            <a:off x="1007749" y="609600"/>
            <a:ext cx="4718684" cy="2133601"/>
          </a:xfrm>
        </p:spPr>
        <p:txBody>
          <a:bodyPr anchor="b"/>
          <a:lstStyle>
            <a:lvl1pPr>
              <a:defRPr sz="3197"/>
            </a:lvl1pPr>
          </a:lstStyle>
          <a:p>
            <a:r>
              <a:rPr lang="en-US"/>
              <a:t>Click to edit Master title style</a:t>
            </a:r>
          </a:p>
        </p:txBody>
      </p:sp>
      <p:sp>
        <p:nvSpPr>
          <p:cNvPr id="3" name="Content Placeholder 2">
            <a:extLst>
              <a:ext uri="{FF2B5EF4-FFF2-40B4-BE49-F238E27FC236}">
                <a16:creationId xmlns:a16="http://schemas.microsoft.com/office/drawing/2014/main" id="{4297E25E-37C6-4621-B9AA-643596ADA68E}"/>
              </a:ext>
            </a:extLst>
          </p:cNvPr>
          <p:cNvSpPr>
            <a:spLocks noGrp="1"/>
          </p:cNvSpPr>
          <p:nvPr>
            <p:ph idx="1"/>
          </p:nvPr>
        </p:nvSpPr>
        <p:spPr>
          <a:xfrm>
            <a:off x="6219828" y="1316567"/>
            <a:ext cx="7406640" cy="6498167"/>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2402C6-8FD7-4AD4-BEC6-C73C0361CD9F}"/>
              </a:ext>
            </a:extLst>
          </p:cNvPr>
          <p:cNvSpPr>
            <a:spLocks noGrp="1"/>
          </p:cNvSpPr>
          <p:nvPr>
            <p:ph type="body" sz="half" idx="2"/>
          </p:nvPr>
        </p:nvSpPr>
        <p:spPr>
          <a:xfrm>
            <a:off x="1007749" y="2743203"/>
            <a:ext cx="4718684" cy="5082117"/>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Click to edit Master text styles</a:t>
            </a:r>
          </a:p>
        </p:txBody>
      </p:sp>
      <p:sp>
        <p:nvSpPr>
          <p:cNvPr id="5" name="Date Placeholder 4">
            <a:extLst>
              <a:ext uri="{FF2B5EF4-FFF2-40B4-BE49-F238E27FC236}">
                <a16:creationId xmlns:a16="http://schemas.microsoft.com/office/drawing/2014/main" id="{403F4A52-2BDD-4F3C-A8D6-86347FF35165}"/>
              </a:ext>
            </a:extLst>
          </p:cNvPr>
          <p:cNvSpPr>
            <a:spLocks noGrp="1"/>
          </p:cNvSpPr>
          <p:nvPr>
            <p:ph type="dt" sz="half" idx="10"/>
          </p:nvPr>
        </p:nvSpPr>
        <p:spPr/>
        <p:txBody>
          <a:bodyPr/>
          <a:lstStyle/>
          <a:p>
            <a:fld id="{E1102890-1B04-43AD-901A-A7B8F89E8969}" type="datetimeFigureOut">
              <a:rPr lang="en-US" smtClean="0"/>
              <a:t>9/20/2021</a:t>
            </a:fld>
            <a:endParaRPr lang="en-US"/>
          </a:p>
        </p:txBody>
      </p:sp>
      <p:sp>
        <p:nvSpPr>
          <p:cNvPr id="6" name="Footer Placeholder 5">
            <a:extLst>
              <a:ext uri="{FF2B5EF4-FFF2-40B4-BE49-F238E27FC236}">
                <a16:creationId xmlns:a16="http://schemas.microsoft.com/office/drawing/2014/main" id="{4871BFFB-8948-47C4-A992-FB4A86DB7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99AFC-CDFC-4AC8-92BB-04E682B931E0}"/>
              </a:ext>
            </a:extLst>
          </p:cNvPr>
          <p:cNvSpPr>
            <a:spLocks noGrp="1"/>
          </p:cNvSpPr>
          <p:nvPr>
            <p:ph type="sldNum" sz="quarter" idx="12"/>
          </p:nvPr>
        </p:nvSpPr>
        <p:spPr/>
        <p:txBody>
          <a:bodyPr/>
          <a:lstStyle/>
          <a:p>
            <a:fld id="{F8A8E3F4-6E5F-4DE6-94DE-C829B8695D80}" type="slidenum">
              <a:rPr lang="en-US" smtClean="0"/>
              <a:t>‹#›</a:t>
            </a:fld>
            <a:endParaRPr lang="en-US"/>
          </a:p>
        </p:txBody>
      </p:sp>
    </p:spTree>
    <p:extLst>
      <p:ext uri="{BB962C8B-B14F-4D97-AF65-F5344CB8AC3E}">
        <p14:creationId xmlns:p14="http://schemas.microsoft.com/office/powerpoint/2010/main" val="244646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09A9-5E7F-4986-8F46-BB9A03471E09}"/>
              </a:ext>
            </a:extLst>
          </p:cNvPr>
          <p:cNvSpPr>
            <a:spLocks noGrp="1"/>
          </p:cNvSpPr>
          <p:nvPr>
            <p:ph type="title"/>
          </p:nvPr>
        </p:nvSpPr>
        <p:spPr>
          <a:xfrm>
            <a:off x="1007749" y="609600"/>
            <a:ext cx="4718684" cy="2133601"/>
          </a:xfrm>
        </p:spPr>
        <p:txBody>
          <a:bodyPr anchor="b"/>
          <a:lstStyle>
            <a:lvl1pPr>
              <a:defRPr sz="3197"/>
            </a:lvl1pPr>
          </a:lstStyle>
          <a:p>
            <a:r>
              <a:rPr lang="en-US"/>
              <a:t>Click to edit Master title style</a:t>
            </a:r>
          </a:p>
        </p:txBody>
      </p:sp>
      <p:sp>
        <p:nvSpPr>
          <p:cNvPr id="3" name="Picture Placeholder 2">
            <a:extLst>
              <a:ext uri="{FF2B5EF4-FFF2-40B4-BE49-F238E27FC236}">
                <a16:creationId xmlns:a16="http://schemas.microsoft.com/office/drawing/2014/main" id="{F064E6AE-4FDD-4FC1-AD79-C42A87CC9281}"/>
              </a:ext>
            </a:extLst>
          </p:cNvPr>
          <p:cNvSpPr>
            <a:spLocks noGrp="1"/>
          </p:cNvSpPr>
          <p:nvPr>
            <p:ph type="pic" idx="1"/>
          </p:nvPr>
        </p:nvSpPr>
        <p:spPr>
          <a:xfrm>
            <a:off x="6219828" y="1316567"/>
            <a:ext cx="7406640" cy="6498167"/>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a:extLst>
              <a:ext uri="{FF2B5EF4-FFF2-40B4-BE49-F238E27FC236}">
                <a16:creationId xmlns:a16="http://schemas.microsoft.com/office/drawing/2014/main" id="{D3BAEA32-704D-44B0-9627-91BB6F9D72C1}"/>
              </a:ext>
            </a:extLst>
          </p:cNvPr>
          <p:cNvSpPr>
            <a:spLocks noGrp="1"/>
          </p:cNvSpPr>
          <p:nvPr>
            <p:ph type="body" sz="half" idx="2"/>
          </p:nvPr>
        </p:nvSpPr>
        <p:spPr>
          <a:xfrm>
            <a:off x="1007749" y="2743203"/>
            <a:ext cx="4718684" cy="5082117"/>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Click to edit Master text styles</a:t>
            </a:r>
          </a:p>
        </p:txBody>
      </p:sp>
      <p:sp>
        <p:nvSpPr>
          <p:cNvPr id="5" name="Date Placeholder 4">
            <a:extLst>
              <a:ext uri="{FF2B5EF4-FFF2-40B4-BE49-F238E27FC236}">
                <a16:creationId xmlns:a16="http://schemas.microsoft.com/office/drawing/2014/main" id="{27120864-DFF4-4CE7-9847-B9973D3ECE87}"/>
              </a:ext>
            </a:extLst>
          </p:cNvPr>
          <p:cNvSpPr>
            <a:spLocks noGrp="1"/>
          </p:cNvSpPr>
          <p:nvPr>
            <p:ph type="dt" sz="half" idx="10"/>
          </p:nvPr>
        </p:nvSpPr>
        <p:spPr/>
        <p:txBody>
          <a:bodyPr/>
          <a:lstStyle/>
          <a:p>
            <a:fld id="{E1102890-1B04-43AD-901A-A7B8F89E8969}" type="datetimeFigureOut">
              <a:rPr lang="en-US" smtClean="0"/>
              <a:t>9/20/2021</a:t>
            </a:fld>
            <a:endParaRPr lang="en-US"/>
          </a:p>
        </p:txBody>
      </p:sp>
      <p:sp>
        <p:nvSpPr>
          <p:cNvPr id="6" name="Footer Placeholder 5">
            <a:extLst>
              <a:ext uri="{FF2B5EF4-FFF2-40B4-BE49-F238E27FC236}">
                <a16:creationId xmlns:a16="http://schemas.microsoft.com/office/drawing/2014/main" id="{90FE5993-FF88-4E19-9534-1EE76E07B7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D7933-5D06-48DD-BE75-0DF9987E8743}"/>
              </a:ext>
            </a:extLst>
          </p:cNvPr>
          <p:cNvSpPr>
            <a:spLocks noGrp="1"/>
          </p:cNvSpPr>
          <p:nvPr>
            <p:ph type="sldNum" sz="quarter" idx="12"/>
          </p:nvPr>
        </p:nvSpPr>
        <p:spPr/>
        <p:txBody>
          <a:bodyPr/>
          <a:lstStyle/>
          <a:p>
            <a:fld id="{F8A8E3F4-6E5F-4DE6-94DE-C829B8695D80}" type="slidenum">
              <a:rPr lang="en-US" smtClean="0"/>
              <a:t>‹#›</a:t>
            </a:fld>
            <a:endParaRPr lang="en-US"/>
          </a:p>
        </p:txBody>
      </p:sp>
    </p:spTree>
    <p:extLst>
      <p:ext uri="{BB962C8B-B14F-4D97-AF65-F5344CB8AC3E}">
        <p14:creationId xmlns:p14="http://schemas.microsoft.com/office/powerpoint/2010/main" val="322390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0CBDB4-8B82-464A-A42E-F2A803B86F85}"/>
              </a:ext>
            </a:extLst>
          </p:cNvPr>
          <p:cNvSpPr>
            <a:spLocks noGrp="1"/>
          </p:cNvSpPr>
          <p:nvPr>
            <p:ph type="title"/>
          </p:nvPr>
        </p:nvSpPr>
        <p:spPr>
          <a:xfrm>
            <a:off x="1005841" y="486834"/>
            <a:ext cx="1261872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6AAD92-B05A-4BF0-8BEF-932F8CB27C00}"/>
              </a:ext>
            </a:extLst>
          </p:cNvPr>
          <p:cNvSpPr>
            <a:spLocks noGrp="1"/>
          </p:cNvSpPr>
          <p:nvPr>
            <p:ph type="body" idx="1"/>
          </p:nvPr>
        </p:nvSpPr>
        <p:spPr>
          <a:xfrm>
            <a:off x="1005841" y="2434166"/>
            <a:ext cx="1261872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66B95-540B-4D43-B58C-A4FC33464614}"/>
              </a:ext>
            </a:extLst>
          </p:cNvPr>
          <p:cNvSpPr>
            <a:spLocks noGrp="1"/>
          </p:cNvSpPr>
          <p:nvPr>
            <p:ph type="dt" sz="half" idx="2"/>
          </p:nvPr>
        </p:nvSpPr>
        <p:spPr>
          <a:xfrm>
            <a:off x="1005841" y="8475134"/>
            <a:ext cx="3291841" cy="486833"/>
          </a:xfrm>
          <a:prstGeom prst="rect">
            <a:avLst/>
          </a:prstGeom>
        </p:spPr>
        <p:txBody>
          <a:bodyPr vert="horz" lIns="91440" tIns="45720" rIns="91440" bIns="45720" rtlCol="0" anchor="ctr"/>
          <a:lstStyle>
            <a:lvl1pPr algn="l">
              <a:defRPr sz="1199">
                <a:solidFill>
                  <a:schemeClr val="tx1">
                    <a:tint val="75000"/>
                  </a:schemeClr>
                </a:solidFill>
              </a:defRPr>
            </a:lvl1pPr>
          </a:lstStyle>
          <a:p>
            <a:fld id="{E1102890-1B04-43AD-901A-A7B8F89E8969}" type="datetimeFigureOut">
              <a:rPr lang="en-US" smtClean="0"/>
              <a:t>9/20/2021</a:t>
            </a:fld>
            <a:endParaRPr lang="en-US"/>
          </a:p>
        </p:txBody>
      </p:sp>
      <p:sp>
        <p:nvSpPr>
          <p:cNvPr id="5" name="Footer Placeholder 4">
            <a:extLst>
              <a:ext uri="{FF2B5EF4-FFF2-40B4-BE49-F238E27FC236}">
                <a16:creationId xmlns:a16="http://schemas.microsoft.com/office/drawing/2014/main" id="{686307BF-CAC1-4F63-B89D-2C1627778BE1}"/>
              </a:ext>
            </a:extLst>
          </p:cNvPr>
          <p:cNvSpPr>
            <a:spLocks noGrp="1"/>
          </p:cNvSpPr>
          <p:nvPr>
            <p:ph type="ftr" sz="quarter" idx="3"/>
          </p:nvPr>
        </p:nvSpPr>
        <p:spPr>
          <a:xfrm>
            <a:off x="4846321" y="8475134"/>
            <a:ext cx="4937760" cy="486833"/>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40022F-DDFE-4742-A1F8-724C905775ED}"/>
              </a:ext>
            </a:extLst>
          </p:cNvPr>
          <p:cNvSpPr>
            <a:spLocks noGrp="1"/>
          </p:cNvSpPr>
          <p:nvPr>
            <p:ph type="sldNum" sz="quarter" idx="4"/>
          </p:nvPr>
        </p:nvSpPr>
        <p:spPr>
          <a:xfrm>
            <a:off x="10332720" y="8475134"/>
            <a:ext cx="3291841" cy="486833"/>
          </a:xfrm>
          <a:prstGeom prst="rect">
            <a:avLst/>
          </a:prstGeom>
        </p:spPr>
        <p:txBody>
          <a:bodyPr vert="horz" lIns="91440" tIns="45720" rIns="91440" bIns="45720" rtlCol="0" anchor="ctr"/>
          <a:lstStyle>
            <a:lvl1pPr algn="r">
              <a:defRPr sz="1199">
                <a:solidFill>
                  <a:schemeClr val="tx1">
                    <a:tint val="75000"/>
                  </a:schemeClr>
                </a:solidFill>
              </a:defRPr>
            </a:lvl1pPr>
          </a:lstStyle>
          <a:p>
            <a:fld id="{F8A8E3F4-6E5F-4DE6-94DE-C829B8695D80}" type="slidenum">
              <a:rPr lang="en-US" smtClean="0"/>
              <a:t>‹#›</a:t>
            </a:fld>
            <a:endParaRPr lang="en-US"/>
          </a:p>
        </p:txBody>
      </p:sp>
    </p:spTree>
    <p:extLst>
      <p:ext uri="{BB962C8B-B14F-4D97-AF65-F5344CB8AC3E}">
        <p14:creationId xmlns:p14="http://schemas.microsoft.com/office/powerpoint/2010/main" val="44484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21.png"/><Relationship Id="rId12"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6026E87-A86D-417F-834A-B2E3EF39BA30}"/>
              </a:ext>
            </a:extLst>
          </p:cNvPr>
          <p:cNvSpPr txBox="1"/>
          <p:nvPr/>
        </p:nvSpPr>
        <p:spPr>
          <a:xfrm>
            <a:off x="365761" y="1015156"/>
            <a:ext cx="2886776" cy="101931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Region of Study: </a:t>
            </a:r>
          </a:p>
          <a:p>
            <a:r>
              <a:rPr lang="en-US" dirty="0">
                <a:latin typeface="Arial" panose="020B0604020202020204" pitchFamily="34" charset="0"/>
                <a:cs typeface="Arial" panose="020B0604020202020204" pitchFamily="34" charset="0"/>
              </a:rPr>
              <a:t>US-1 between I-495 and Fort Meade Rd. </a:t>
            </a:r>
          </a:p>
        </p:txBody>
      </p:sp>
      <p:sp>
        <p:nvSpPr>
          <p:cNvPr id="11" name="TextBox 10">
            <a:extLst>
              <a:ext uri="{FF2B5EF4-FFF2-40B4-BE49-F238E27FC236}">
                <a16:creationId xmlns:a16="http://schemas.microsoft.com/office/drawing/2014/main" id="{113503D7-3E73-4B0A-A03B-89AFFE621C8F}"/>
              </a:ext>
            </a:extLst>
          </p:cNvPr>
          <p:cNvSpPr txBox="1"/>
          <p:nvPr/>
        </p:nvSpPr>
        <p:spPr>
          <a:xfrm>
            <a:off x="373757" y="2264619"/>
            <a:ext cx="2878780" cy="5693866"/>
          </a:xfrm>
          <a:prstGeom prst="rect">
            <a:avLst/>
          </a:prstGeom>
          <a:noFill/>
        </p:spPr>
        <p:txBody>
          <a:bodyPr wrap="square" rtlCol="0">
            <a:spAutoFit/>
          </a:bodyPr>
          <a:lstStyle/>
          <a:p>
            <a:r>
              <a:rPr lang="en-US" sz="1400" dirty="0">
                <a:latin typeface="Arial Nova" panose="020B0504020202020204" pitchFamily="34" charset="0"/>
              </a:rPr>
              <a:t>U.S. Highway 1 is the primary north-south corridor connecting Beltsville and Laurel, Maryland. This portion of US-1 is paralleled by Interstate 95 to the west and the Baltimore Washington Parkway to the east. All three of the routes connect Washington, DC and Baltimore, MD.</a:t>
            </a:r>
          </a:p>
          <a:p>
            <a:endParaRPr lang="en-US" sz="1400" dirty="0">
              <a:latin typeface="Arial Nova" panose="020B0504020202020204" pitchFamily="34" charset="0"/>
            </a:endParaRPr>
          </a:p>
          <a:p>
            <a:r>
              <a:rPr lang="en-US" sz="1400" dirty="0">
                <a:latin typeface="Arial Nova" panose="020B0504020202020204" pitchFamily="34" charset="0"/>
              </a:rPr>
              <a:t>This seven-mile section of US-1 between I-495 and Fort Meade Rd. is mostly a four-lane undivided highway. Some sections are four-lane divided, four lane with bi-directional median turns, and six-lane divided. </a:t>
            </a:r>
          </a:p>
          <a:p>
            <a:endParaRPr lang="en-US" sz="1400" dirty="0">
              <a:latin typeface="Arial Nova" panose="020B0504020202020204" pitchFamily="34" charset="0"/>
            </a:endParaRPr>
          </a:p>
          <a:p>
            <a:r>
              <a:rPr lang="en-US" sz="1400" dirty="0">
                <a:latin typeface="Arial Nova" panose="020B0504020202020204" pitchFamily="34" charset="0"/>
              </a:rPr>
              <a:t>Average bidirectional weekday daily traffic for this section of highway in 2018 ranged from 41,000 near I-495 to 35,500 in Laurel to 31,500 between MD-200 and MD-212.</a:t>
            </a:r>
          </a:p>
          <a:p>
            <a:endParaRPr lang="en-US" sz="1400" dirty="0">
              <a:latin typeface="Arial Nova" panose="020B0504020202020204" pitchFamily="34" charset="0"/>
            </a:endParaRPr>
          </a:p>
          <a:p>
            <a:endParaRPr lang="en-US" sz="1400" dirty="0">
              <a:latin typeface="Arial Nova" panose="020B0504020202020204" pitchFamily="34" charset="0"/>
            </a:endParaRPr>
          </a:p>
        </p:txBody>
      </p:sp>
      <p:sp>
        <p:nvSpPr>
          <p:cNvPr id="13" name="Isosceles Triangle 12">
            <a:extLst>
              <a:ext uri="{FF2B5EF4-FFF2-40B4-BE49-F238E27FC236}">
                <a16:creationId xmlns:a16="http://schemas.microsoft.com/office/drawing/2014/main" id="{8AB4825A-8C20-4477-AF0B-19B5257035D2}"/>
              </a:ext>
            </a:extLst>
          </p:cNvPr>
          <p:cNvSpPr/>
          <p:nvPr/>
        </p:nvSpPr>
        <p:spPr>
          <a:xfrm rot="5400000">
            <a:off x="2325073" y="2862587"/>
            <a:ext cx="366960" cy="1161633"/>
          </a:xfrm>
          <a:prstGeom prst="triangle">
            <a:avLst/>
          </a:prstGeom>
          <a:noFill/>
        </p:spPr>
        <p:txBody>
          <a:bodyPr wrap="none" rtlCol="0">
            <a:spAutoFit/>
          </a:bodyPr>
          <a:lstStyle/>
          <a:p>
            <a:endParaRPr lang="en-US" sz="3200" b="1" dirty="0">
              <a:solidFill>
                <a:schemeClr val="bg1"/>
              </a:solidFill>
              <a:effectLst>
                <a:glow rad="228600">
                  <a:schemeClr val="tx1">
                    <a:alpha val="40000"/>
                  </a:schemeClr>
                </a:glow>
              </a:effectLst>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9D0C3A0C-7774-4836-90C2-CC31A4F74BA1}"/>
              </a:ext>
            </a:extLst>
          </p:cNvPr>
          <p:cNvPicPr>
            <a:picLocks noChangeAspect="1"/>
          </p:cNvPicPr>
          <p:nvPr/>
        </p:nvPicPr>
        <p:blipFill rotWithShape="1">
          <a:blip r:embed="rId2"/>
          <a:srcRect l="7884" t="3443" r="5504" b="4524"/>
          <a:stretch/>
        </p:blipFill>
        <p:spPr>
          <a:xfrm>
            <a:off x="3801768" y="1043196"/>
            <a:ext cx="3394609" cy="7945956"/>
          </a:xfrm>
          <a:prstGeom prst="rect">
            <a:avLst/>
          </a:prstGeom>
        </p:spPr>
      </p:pic>
      <p:sp>
        <p:nvSpPr>
          <p:cNvPr id="17" name="TextBox 16">
            <a:extLst>
              <a:ext uri="{FF2B5EF4-FFF2-40B4-BE49-F238E27FC236}">
                <a16:creationId xmlns:a16="http://schemas.microsoft.com/office/drawing/2014/main" id="{70EFA7B3-AEAE-452F-9BFD-068875781CFE}"/>
              </a:ext>
            </a:extLst>
          </p:cNvPr>
          <p:cNvSpPr txBox="1"/>
          <p:nvPr/>
        </p:nvSpPr>
        <p:spPr>
          <a:xfrm>
            <a:off x="381902" y="7623744"/>
            <a:ext cx="223651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Purpose of Study: </a:t>
            </a:r>
          </a:p>
        </p:txBody>
      </p:sp>
      <p:sp>
        <p:nvSpPr>
          <p:cNvPr id="19" name="TextBox 18">
            <a:extLst>
              <a:ext uri="{FF2B5EF4-FFF2-40B4-BE49-F238E27FC236}">
                <a16:creationId xmlns:a16="http://schemas.microsoft.com/office/drawing/2014/main" id="{E0EA1A09-F054-45A7-B297-D7B8C310E93B}"/>
              </a:ext>
            </a:extLst>
          </p:cNvPr>
          <p:cNvSpPr txBox="1"/>
          <p:nvPr/>
        </p:nvSpPr>
        <p:spPr>
          <a:xfrm>
            <a:off x="373757" y="7939280"/>
            <a:ext cx="2784570" cy="1600438"/>
          </a:xfrm>
          <a:prstGeom prst="rect">
            <a:avLst/>
          </a:prstGeom>
          <a:noFill/>
        </p:spPr>
        <p:txBody>
          <a:bodyPr wrap="square" rtlCol="0">
            <a:spAutoFit/>
          </a:bodyPr>
          <a:lstStyle/>
          <a:p>
            <a:r>
              <a:rPr lang="en-US" sz="1400" dirty="0">
                <a:latin typeface="Arial Nova" panose="020B0504020202020204" pitchFamily="34" charset="0"/>
              </a:rPr>
              <a:t>This annual study examines the yearly performance of this critical business corridor and compares it to performance in previous years. </a:t>
            </a:r>
          </a:p>
          <a:p>
            <a:endParaRPr lang="en-US" sz="1400" dirty="0">
              <a:latin typeface="Arial Nova" panose="020B0504020202020204" pitchFamily="34" charset="0"/>
            </a:endParaRPr>
          </a:p>
          <a:p>
            <a:endParaRPr lang="en-US" sz="1400" dirty="0">
              <a:latin typeface="Arial Nova" panose="020B0504020202020204" pitchFamily="34" charset="0"/>
            </a:endParaRPr>
          </a:p>
        </p:txBody>
      </p:sp>
      <p:cxnSp>
        <p:nvCxnSpPr>
          <p:cNvPr id="20" name="Straight Connector 19">
            <a:extLst>
              <a:ext uri="{FF2B5EF4-FFF2-40B4-BE49-F238E27FC236}">
                <a16:creationId xmlns:a16="http://schemas.microsoft.com/office/drawing/2014/main" id="{1C91BCF9-A112-433F-988B-97F9B25D6FF9}"/>
              </a:ext>
            </a:extLst>
          </p:cNvPr>
          <p:cNvCxnSpPr/>
          <p:nvPr/>
        </p:nvCxnSpPr>
        <p:spPr>
          <a:xfrm>
            <a:off x="11306809" y="1900218"/>
            <a:ext cx="275282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1B45AD-9A93-4118-9DE8-443CEAF9A3F4}"/>
              </a:ext>
            </a:extLst>
          </p:cNvPr>
          <p:cNvCxnSpPr/>
          <p:nvPr/>
        </p:nvCxnSpPr>
        <p:spPr>
          <a:xfrm>
            <a:off x="7635895" y="1893495"/>
            <a:ext cx="2752825" cy="0"/>
          </a:xfrm>
          <a:prstGeom prst="line">
            <a:avLst/>
          </a:prstGeom>
          <a:ln>
            <a:solidFill>
              <a:srgbClr val="C45100"/>
            </a:solidFill>
          </a:ln>
        </p:spPr>
        <p:style>
          <a:lnRef idx="1">
            <a:schemeClr val="accent1"/>
          </a:lnRef>
          <a:fillRef idx="0">
            <a:schemeClr val="accent1"/>
          </a:fillRef>
          <a:effectRef idx="0">
            <a:schemeClr val="accent1"/>
          </a:effectRef>
          <a:fontRef idx="minor">
            <a:schemeClr val="tx1"/>
          </a:fontRef>
        </p:style>
      </p:cxnSp>
      <p:pic>
        <p:nvPicPr>
          <p:cNvPr id="22" name="Picture 21" descr="A picture containing bridge&#10;&#10;Description automatically generated">
            <a:extLst>
              <a:ext uri="{FF2B5EF4-FFF2-40B4-BE49-F238E27FC236}">
                <a16:creationId xmlns:a16="http://schemas.microsoft.com/office/drawing/2014/main" id="{81D22682-E085-42C3-8720-52F5FFDB62D4}"/>
              </a:ext>
            </a:extLst>
          </p:cNvPr>
          <p:cNvPicPr>
            <a:picLocks noChangeAspect="1"/>
          </p:cNvPicPr>
          <p:nvPr/>
        </p:nvPicPr>
        <p:blipFill rotWithShape="1">
          <a:blip r:embed="rId3">
            <a:extLst>
              <a:ext uri="{28A0092B-C50C-407E-A947-70E740481C1C}">
                <a14:useLocalDpi xmlns:a14="http://schemas.microsoft.com/office/drawing/2010/main" val="0"/>
              </a:ext>
            </a:extLst>
          </a:blip>
          <a:srcRect t="19521" b="9520"/>
          <a:stretch/>
        </p:blipFill>
        <p:spPr>
          <a:xfrm>
            <a:off x="11060383" y="3011765"/>
            <a:ext cx="3200400" cy="1622119"/>
          </a:xfrm>
          <a:prstGeom prst="rect">
            <a:avLst/>
          </a:prstGeom>
        </p:spPr>
      </p:pic>
      <p:pic>
        <p:nvPicPr>
          <p:cNvPr id="23" name="Picture 22" descr="A sunset in the background&#10;&#10;Description automatically generated">
            <a:extLst>
              <a:ext uri="{FF2B5EF4-FFF2-40B4-BE49-F238E27FC236}">
                <a16:creationId xmlns:a16="http://schemas.microsoft.com/office/drawing/2014/main" id="{D4D90009-6F57-4892-AFB9-F88C7E89084B}"/>
              </a:ext>
            </a:extLst>
          </p:cNvPr>
          <p:cNvPicPr>
            <a:picLocks noChangeAspect="1"/>
          </p:cNvPicPr>
          <p:nvPr/>
        </p:nvPicPr>
        <p:blipFill rotWithShape="1">
          <a:blip r:embed="rId4">
            <a:extLst>
              <a:ext uri="{28A0092B-C50C-407E-A947-70E740481C1C}">
                <a14:useLocalDpi xmlns:a14="http://schemas.microsoft.com/office/drawing/2010/main" val="0"/>
              </a:ext>
            </a:extLst>
          </a:blip>
          <a:srcRect l="1716" t="21119" b="9465"/>
          <a:stretch/>
        </p:blipFill>
        <p:spPr>
          <a:xfrm>
            <a:off x="7406640" y="3101743"/>
            <a:ext cx="3063455" cy="1513607"/>
          </a:xfrm>
          <a:prstGeom prst="rect">
            <a:avLst/>
          </a:prstGeom>
          <a:ln>
            <a:solidFill>
              <a:schemeClr val="bg1"/>
            </a:solidFill>
          </a:ln>
        </p:spPr>
      </p:pic>
      <p:pic>
        <p:nvPicPr>
          <p:cNvPr id="24" name="Picture 23" descr="A circuit board&#10;&#10;Description automatically generated">
            <a:extLst>
              <a:ext uri="{FF2B5EF4-FFF2-40B4-BE49-F238E27FC236}">
                <a16:creationId xmlns:a16="http://schemas.microsoft.com/office/drawing/2014/main" id="{18947993-A002-4AFD-AE0D-69A6A212C9DC}"/>
              </a:ext>
            </a:extLst>
          </p:cNvPr>
          <p:cNvPicPr>
            <a:picLocks noChangeAspect="1"/>
          </p:cNvPicPr>
          <p:nvPr/>
        </p:nvPicPr>
        <p:blipFill rotWithShape="1">
          <a:blip r:embed="rId5">
            <a:extLst>
              <a:ext uri="{28A0092B-C50C-407E-A947-70E740481C1C}">
                <a14:useLocalDpi xmlns:a14="http://schemas.microsoft.com/office/drawing/2010/main" val="0"/>
              </a:ext>
            </a:extLst>
          </a:blip>
          <a:srcRect t="7703"/>
          <a:stretch/>
        </p:blipFill>
        <p:spPr>
          <a:xfrm>
            <a:off x="7590261" y="5356226"/>
            <a:ext cx="6600119" cy="2771974"/>
          </a:xfrm>
          <a:prstGeom prst="rect">
            <a:avLst/>
          </a:prstGeom>
        </p:spPr>
      </p:pic>
      <p:sp>
        <p:nvSpPr>
          <p:cNvPr id="25" name="TextBox 24">
            <a:extLst>
              <a:ext uri="{FF2B5EF4-FFF2-40B4-BE49-F238E27FC236}">
                <a16:creationId xmlns:a16="http://schemas.microsoft.com/office/drawing/2014/main" id="{C33ADC52-C47C-4F7A-89D0-EB69474A14B1}"/>
              </a:ext>
            </a:extLst>
          </p:cNvPr>
          <p:cNvSpPr txBox="1"/>
          <p:nvPr/>
        </p:nvSpPr>
        <p:spPr>
          <a:xfrm>
            <a:off x="7406640" y="166327"/>
            <a:ext cx="2736775" cy="369332"/>
          </a:xfrm>
          <a:prstGeom prst="rect">
            <a:avLst/>
          </a:prstGeom>
          <a:noFill/>
        </p:spPr>
        <p:txBody>
          <a:bodyPr wrap="none" rtlCol="0">
            <a:spAutoFit/>
          </a:bodyPr>
          <a:lstStyle/>
          <a:p>
            <a:r>
              <a:rPr lang="en-US" b="1" dirty="0">
                <a:cs typeface="Arial" panose="020B0604020202020204" pitchFamily="34" charset="0"/>
              </a:rPr>
              <a:t>2019 Corridor Travel Times</a:t>
            </a:r>
          </a:p>
        </p:txBody>
      </p:sp>
      <p:sp>
        <p:nvSpPr>
          <p:cNvPr id="26" name="TextBox 25">
            <a:extLst>
              <a:ext uri="{FF2B5EF4-FFF2-40B4-BE49-F238E27FC236}">
                <a16:creationId xmlns:a16="http://schemas.microsoft.com/office/drawing/2014/main" id="{7251E72D-5E33-4AA7-BBAC-69030FE60EDC}"/>
              </a:ext>
            </a:extLst>
          </p:cNvPr>
          <p:cNvSpPr txBox="1"/>
          <p:nvPr/>
        </p:nvSpPr>
        <p:spPr>
          <a:xfrm>
            <a:off x="8507201" y="1762567"/>
            <a:ext cx="1010213" cy="276999"/>
          </a:xfrm>
          <a:prstGeom prst="rect">
            <a:avLst/>
          </a:prstGeom>
          <a:solidFill>
            <a:srgbClr val="C45100"/>
          </a:solid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Southbound</a:t>
            </a:r>
          </a:p>
        </p:txBody>
      </p:sp>
      <p:sp>
        <p:nvSpPr>
          <p:cNvPr id="27" name="TextBox 26">
            <a:extLst>
              <a:ext uri="{FF2B5EF4-FFF2-40B4-BE49-F238E27FC236}">
                <a16:creationId xmlns:a16="http://schemas.microsoft.com/office/drawing/2014/main" id="{5BDB1332-62C3-4D95-979F-E0F9D8BA041F}"/>
              </a:ext>
            </a:extLst>
          </p:cNvPr>
          <p:cNvSpPr txBox="1"/>
          <p:nvPr/>
        </p:nvSpPr>
        <p:spPr>
          <a:xfrm>
            <a:off x="12190939" y="1762567"/>
            <a:ext cx="984565" cy="276999"/>
          </a:xfrm>
          <a:prstGeom prst="rect">
            <a:avLst/>
          </a:prstGeom>
          <a:solidFill>
            <a:schemeClr val="accent1">
              <a:lumMod val="50000"/>
            </a:schemeClr>
          </a:solid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Northbound</a:t>
            </a:r>
          </a:p>
        </p:txBody>
      </p:sp>
      <p:sp>
        <p:nvSpPr>
          <p:cNvPr id="28" name="Rectangle 27">
            <a:extLst>
              <a:ext uri="{FF2B5EF4-FFF2-40B4-BE49-F238E27FC236}">
                <a16:creationId xmlns:a16="http://schemas.microsoft.com/office/drawing/2014/main" id="{9C658A04-FDDC-49F8-B9B9-114C4BE4CA3A}"/>
              </a:ext>
            </a:extLst>
          </p:cNvPr>
          <p:cNvSpPr/>
          <p:nvPr/>
        </p:nvSpPr>
        <p:spPr>
          <a:xfrm>
            <a:off x="13200886" y="3270231"/>
            <a:ext cx="439202" cy="8201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50EA1D6C-917E-40ED-98AD-FD09C0C8DE81}"/>
              </a:ext>
            </a:extLst>
          </p:cNvPr>
          <p:cNvSpPr txBox="1"/>
          <p:nvPr/>
        </p:nvSpPr>
        <p:spPr>
          <a:xfrm>
            <a:off x="12592376" y="2606247"/>
            <a:ext cx="1656223" cy="553998"/>
          </a:xfrm>
          <a:prstGeom prst="rect">
            <a:avLst/>
          </a:prstGeom>
          <a:noFill/>
        </p:spPr>
        <p:txBody>
          <a:bodyPr wrap="none" rtlCol="0">
            <a:spAutoFit/>
          </a:bodyPr>
          <a:lstStyle/>
          <a:p>
            <a:pPr algn="ctr"/>
            <a:r>
              <a:rPr lang="en-US" sz="1100" b="1" dirty="0">
                <a:latin typeface="Arial" panose="020B0604020202020204" pitchFamily="34" charset="0"/>
                <a:cs typeface="Arial" panose="020B0604020202020204" pitchFamily="34" charset="0"/>
              </a:rPr>
              <a:t>PM Peak</a:t>
            </a:r>
          </a:p>
          <a:p>
            <a:pPr algn="ctr"/>
            <a:r>
              <a:rPr lang="en-US" sz="900" dirty="0">
                <a:latin typeface="Arial Nova" panose="020B0504020202020204" pitchFamily="34" charset="0"/>
                <a:cs typeface="Arial" panose="020B0604020202020204" pitchFamily="34" charset="0"/>
              </a:rPr>
              <a:t>Avg Travel Time = 16.3 mins</a:t>
            </a:r>
          </a:p>
          <a:p>
            <a:pPr algn="ctr"/>
            <a:r>
              <a:rPr lang="en-US" sz="900" dirty="0">
                <a:latin typeface="Arial Nova" panose="020B0504020202020204" pitchFamily="34" charset="0"/>
                <a:cs typeface="Arial" panose="020B0604020202020204" pitchFamily="34" charset="0"/>
              </a:rPr>
              <a:t>   Planning Time = 23.8 mins</a:t>
            </a:r>
          </a:p>
        </p:txBody>
      </p:sp>
      <p:cxnSp>
        <p:nvCxnSpPr>
          <p:cNvPr id="30" name="Straight Connector 29">
            <a:extLst>
              <a:ext uri="{FF2B5EF4-FFF2-40B4-BE49-F238E27FC236}">
                <a16:creationId xmlns:a16="http://schemas.microsoft.com/office/drawing/2014/main" id="{58BEF2D5-36B7-49DE-B7C2-D01CDB2F0597}"/>
              </a:ext>
            </a:extLst>
          </p:cNvPr>
          <p:cNvCxnSpPr>
            <a:cxnSpLocks/>
          </p:cNvCxnSpPr>
          <p:nvPr/>
        </p:nvCxnSpPr>
        <p:spPr>
          <a:xfrm flipH="1">
            <a:off x="13420487" y="3160245"/>
            <a:ext cx="1" cy="10998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78C2774-3220-4ABA-B136-3CAB95B7B171}"/>
              </a:ext>
            </a:extLst>
          </p:cNvPr>
          <p:cNvSpPr/>
          <p:nvPr/>
        </p:nvSpPr>
        <p:spPr>
          <a:xfrm>
            <a:off x="13231511" y="5374760"/>
            <a:ext cx="377953" cy="2575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890FCC7-8DF3-4AF9-B90D-E92B86C225E2}"/>
              </a:ext>
            </a:extLst>
          </p:cNvPr>
          <p:cNvSpPr txBox="1"/>
          <p:nvPr/>
        </p:nvSpPr>
        <p:spPr>
          <a:xfrm>
            <a:off x="11380190" y="2130478"/>
            <a:ext cx="1705916" cy="553998"/>
          </a:xfrm>
          <a:prstGeom prst="rect">
            <a:avLst/>
          </a:prstGeom>
          <a:noFill/>
        </p:spPr>
        <p:txBody>
          <a:bodyPr wrap="none" rtlCol="0">
            <a:spAutoFit/>
          </a:bodyPr>
          <a:lstStyle/>
          <a:p>
            <a:pPr algn="ctr"/>
            <a:r>
              <a:rPr lang="en-US" sz="1100" b="1" dirty="0">
                <a:latin typeface="Arial" panose="020B0604020202020204" pitchFamily="34" charset="0"/>
                <a:cs typeface="Arial" panose="020B0604020202020204" pitchFamily="34" charset="0"/>
              </a:rPr>
              <a:t>AM Peak</a:t>
            </a:r>
          </a:p>
          <a:p>
            <a:pPr algn="ctr"/>
            <a:r>
              <a:rPr lang="en-US" sz="900" dirty="0">
                <a:latin typeface="Arial Nova" panose="020B0504020202020204" pitchFamily="34" charset="0"/>
                <a:cs typeface="Arial" panose="020B0604020202020204" pitchFamily="34" charset="0"/>
              </a:rPr>
              <a:t>Avg Travel Time = 13.8 mins</a:t>
            </a:r>
          </a:p>
          <a:p>
            <a:pPr algn="ctr"/>
            <a:r>
              <a:rPr lang="en-US" sz="900" dirty="0">
                <a:latin typeface="Arial Nova" panose="020B0504020202020204" pitchFamily="34" charset="0"/>
                <a:cs typeface="Arial" panose="020B0604020202020204" pitchFamily="34" charset="0"/>
              </a:rPr>
              <a:t>   Planning Time = 19.0 mins</a:t>
            </a:r>
          </a:p>
        </p:txBody>
      </p:sp>
      <p:sp>
        <p:nvSpPr>
          <p:cNvPr id="33" name="TextBox 32">
            <a:extLst>
              <a:ext uri="{FF2B5EF4-FFF2-40B4-BE49-F238E27FC236}">
                <a16:creationId xmlns:a16="http://schemas.microsoft.com/office/drawing/2014/main" id="{4B63D312-7A57-44D6-9E9F-C11D1E3D258C}"/>
              </a:ext>
            </a:extLst>
          </p:cNvPr>
          <p:cNvSpPr txBox="1"/>
          <p:nvPr/>
        </p:nvSpPr>
        <p:spPr>
          <a:xfrm>
            <a:off x="8850511" y="2606247"/>
            <a:ext cx="1641796" cy="553998"/>
          </a:xfrm>
          <a:prstGeom prst="rect">
            <a:avLst/>
          </a:prstGeom>
          <a:noFill/>
        </p:spPr>
        <p:txBody>
          <a:bodyPr wrap="none" rtlCol="0">
            <a:spAutoFit/>
          </a:bodyPr>
          <a:lstStyle/>
          <a:p>
            <a:pPr algn="ctr"/>
            <a:r>
              <a:rPr lang="en-US" sz="1100" b="1" dirty="0">
                <a:latin typeface="Arial" panose="020B0604020202020204" pitchFamily="34" charset="0"/>
                <a:cs typeface="Arial" panose="020B0604020202020204" pitchFamily="34" charset="0"/>
              </a:rPr>
              <a:t>PM Peak</a:t>
            </a:r>
          </a:p>
          <a:p>
            <a:pPr algn="ctr"/>
            <a:r>
              <a:rPr lang="en-US" sz="900" dirty="0">
                <a:latin typeface="Arial Nova" panose="020B0504020202020204" pitchFamily="34" charset="0"/>
                <a:cs typeface="Arial" panose="020B0604020202020204" pitchFamily="34" charset="0"/>
              </a:rPr>
              <a:t>Avg Travel Time = 16.2 mins</a:t>
            </a:r>
          </a:p>
          <a:p>
            <a:pPr algn="ctr"/>
            <a:r>
              <a:rPr lang="en-US" sz="900" dirty="0">
                <a:latin typeface="Arial Nova" panose="020B0504020202020204" pitchFamily="34" charset="0"/>
                <a:cs typeface="Arial" panose="020B0604020202020204" pitchFamily="34" charset="0"/>
              </a:rPr>
              <a:t>   Planning Time = 23.1 mins</a:t>
            </a:r>
          </a:p>
        </p:txBody>
      </p:sp>
      <p:sp>
        <p:nvSpPr>
          <p:cNvPr id="34" name="TextBox 33">
            <a:extLst>
              <a:ext uri="{FF2B5EF4-FFF2-40B4-BE49-F238E27FC236}">
                <a16:creationId xmlns:a16="http://schemas.microsoft.com/office/drawing/2014/main" id="{BC5776B6-6C73-45C8-8E22-88B1D0039EAB}"/>
              </a:ext>
            </a:extLst>
          </p:cNvPr>
          <p:cNvSpPr txBox="1"/>
          <p:nvPr/>
        </p:nvSpPr>
        <p:spPr>
          <a:xfrm>
            <a:off x="7635895" y="2130478"/>
            <a:ext cx="1670650" cy="553998"/>
          </a:xfrm>
          <a:prstGeom prst="rect">
            <a:avLst/>
          </a:prstGeom>
          <a:noFill/>
        </p:spPr>
        <p:txBody>
          <a:bodyPr wrap="square" rtlCol="0">
            <a:spAutoFit/>
          </a:bodyPr>
          <a:lstStyle/>
          <a:p>
            <a:pPr algn="ctr"/>
            <a:r>
              <a:rPr lang="en-US" sz="1100" b="1" dirty="0">
                <a:latin typeface="Arial" panose="020B0604020202020204" pitchFamily="34" charset="0"/>
                <a:cs typeface="Arial" panose="020B0604020202020204" pitchFamily="34" charset="0"/>
              </a:rPr>
              <a:t>AM Peak</a:t>
            </a:r>
          </a:p>
          <a:p>
            <a:pPr algn="ctr"/>
            <a:r>
              <a:rPr lang="en-US" sz="900" dirty="0">
                <a:latin typeface="Arial Nova" panose="020B0504020202020204" pitchFamily="34" charset="0"/>
                <a:cs typeface="Arial" panose="020B0604020202020204" pitchFamily="34" charset="0"/>
              </a:rPr>
              <a:t>Avg Travel Time = 13.7 mins</a:t>
            </a:r>
          </a:p>
          <a:p>
            <a:pPr algn="ctr"/>
            <a:r>
              <a:rPr lang="en-US" sz="900" dirty="0">
                <a:latin typeface="Arial Nova" panose="020B0504020202020204" pitchFamily="34" charset="0"/>
                <a:cs typeface="Arial" panose="020B0604020202020204" pitchFamily="34" charset="0"/>
              </a:rPr>
              <a:t>   Planning Time = 19.1 mins</a:t>
            </a:r>
          </a:p>
        </p:txBody>
      </p:sp>
      <p:sp>
        <p:nvSpPr>
          <p:cNvPr id="35" name="Rectangle 34">
            <a:extLst>
              <a:ext uri="{FF2B5EF4-FFF2-40B4-BE49-F238E27FC236}">
                <a16:creationId xmlns:a16="http://schemas.microsoft.com/office/drawing/2014/main" id="{947168FA-2EF8-4FDC-9110-1FCD07B2BB66}"/>
              </a:ext>
            </a:extLst>
          </p:cNvPr>
          <p:cNvSpPr/>
          <p:nvPr/>
        </p:nvSpPr>
        <p:spPr>
          <a:xfrm>
            <a:off x="12041167" y="3472497"/>
            <a:ext cx="383962" cy="617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E68EAB-9DF1-46D8-911D-A574FA4F63F3}"/>
              </a:ext>
            </a:extLst>
          </p:cNvPr>
          <p:cNvSpPr/>
          <p:nvPr/>
        </p:nvSpPr>
        <p:spPr>
          <a:xfrm>
            <a:off x="12044172" y="5374760"/>
            <a:ext cx="377953" cy="2575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02F67F54-5052-4069-9806-79F626469729}"/>
              </a:ext>
            </a:extLst>
          </p:cNvPr>
          <p:cNvCxnSpPr>
            <a:cxnSpLocks/>
          </p:cNvCxnSpPr>
          <p:nvPr/>
        </p:nvCxnSpPr>
        <p:spPr>
          <a:xfrm>
            <a:off x="12233148" y="2684476"/>
            <a:ext cx="0" cy="78802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ABD1271-D214-4A5C-91F8-9147D94C92D3}"/>
              </a:ext>
            </a:extLst>
          </p:cNvPr>
          <p:cNvSpPr/>
          <p:nvPr/>
        </p:nvSpPr>
        <p:spPr>
          <a:xfrm>
            <a:off x="8278781" y="3455819"/>
            <a:ext cx="383962" cy="5784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AB95CC12-437C-478B-9148-8C2719EDE478}"/>
              </a:ext>
            </a:extLst>
          </p:cNvPr>
          <p:cNvCxnSpPr>
            <a:cxnSpLocks/>
            <a:stCxn id="34" idx="2"/>
            <a:endCxn id="38" idx="0"/>
          </p:cNvCxnSpPr>
          <p:nvPr/>
        </p:nvCxnSpPr>
        <p:spPr>
          <a:xfrm flipH="1">
            <a:off x="8470762" y="2684476"/>
            <a:ext cx="458" cy="77134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B8A8D70-55DC-498C-9BEB-96272D3698B4}"/>
              </a:ext>
            </a:extLst>
          </p:cNvPr>
          <p:cNvSpPr/>
          <p:nvPr/>
        </p:nvSpPr>
        <p:spPr>
          <a:xfrm>
            <a:off x="9455093" y="3382972"/>
            <a:ext cx="439202" cy="6476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EFDBD734-6B4F-4A58-8D53-B6003C44FF10}"/>
              </a:ext>
            </a:extLst>
          </p:cNvPr>
          <p:cNvCxnSpPr>
            <a:cxnSpLocks/>
            <a:stCxn id="33" idx="2"/>
            <a:endCxn id="40" idx="0"/>
          </p:cNvCxnSpPr>
          <p:nvPr/>
        </p:nvCxnSpPr>
        <p:spPr>
          <a:xfrm>
            <a:off x="9671409" y="3160245"/>
            <a:ext cx="3285" cy="22272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13FBE5DE-FA82-4380-8231-C92E60046098}"/>
              </a:ext>
            </a:extLst>
          </p:cNvPr>
          <p:cNvSpPr/>
          <p:nvPr/>
        </p:nvSpPr>
        <p:spPr>
          <a:xfrm>
            <a:off x="8286227" y="5354452"/>
            <a:ext cx="368057" cy="256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A42AAA4-083E-4E62-A604-F8501B0DCA24}"/>
              </a:ext>
            </a:extLst>
          </p:cNvPr>
          <p:cNvSpPr/>
          <p:nvPr/>
        </p:nvSpPr>
        <p:spPr>
          <a:xfrm>
            <a:off x="9500911" y="5354452"/>
            <a:ext cx="347566" cy="256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C413778A-5FC5-4677-B3DA-9D0FFCA6D332}"/>
              </a:ext>
            </a:extLst>
          </p:cNvPr>
          <p:cNvSpPr/>
          <p:nvPr/>
        </p:nvSpPr>
        <p:spPr>
          <a:xfrm>
            <a:off x="8873704" y="6927310"/>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A</a:t>
            </a:r>
          </a:p>
        </p:txBody>
      </p:sp>
      <p:sp>
        <p:nvSpPr>
          <p:cNvPr id="45" name="Oval 44">
            <a:extLst>
              <a:ext uri="{FF2B5EF4-FFF2-40B4-BE49-F238E27FC236}">
                <a16:creationId xmlns:a16="http://schemas.microsoft.com/office/drawing/2014/main" id="{71E9FEDF-C971-42D9-B426-24D06E76A63E}"/>
              </a:ext>
            </a:extLst>
          </p:cNvPr>
          <p:cNvSpPr/>
          <p:nvPr/>
        </p:nvSpPr>
        <p:spPr>
          <a:xfrm>
            <a:off x="9212375" y="5689792"/>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B</a:t>
            </a:r>
          </a:p>
        </p:txBody>
      </p:sp>
      <p:sp>
        <p:nvSpPr>
          <p:cNvPr id="46" name="Oval 45">
            <a:extLst>
              <a:ext uri="{FF2B5EF4-FFF2-40B4-BE49-F238E27FC236}">
                <a16:creationId xmlns:a16="http://schemas.microsoft.com/office/drawing/2014/main" id="{58C48707-0034-4406-B254-A4230205FC2C}"/>
              </a:ext>
            </a:extLst>
          </p:cNvPr>
          <p:cNvSpPr/>
          <p:nvPr/>
        </p:nvSpPr>
        <p:spPr>
          <a:xfrm>
            <a:off x="9224384" y="7083665"/>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C</a:t>
            </a:r>
          </a:p>
        </p:txBody>
      </p:sp>
      <p:sp>
        <p:nvSpPr>
          <p:cNvPr id="47" name="Oval 46">
            <a:extLst>
              <a:ext uri="{FF2B5EF4-FFF2-40B4-BE49-F238E27FC236}">
                <a16:creationId xmlns:a16="http://schemas.microsoft.com/office/drawing/2014/main" id="{73D848EE-D32A-48D8-A44D-BD391159CF4C}"/>
              </a:ext>
            </a:extLst>
          </p:cNvPr>
          <p:cNvSpPr/>
          <p:nvPr/>
        </p:nvSpPr>
        <p:spPr>
          <a:xfrm>
            <a:off x="13876269" y="6301062"/>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F</a:t>
            </a:r>
          </a:p>
        </p:txBody>
      </p:sp>
      <p:sp>
        <p:nvSpPr>
          <p:cNvPr id="48" name="Oval 47">
            <a:extLst>
              <a:ext uri="{FF2B5EF4-FFF2-40B4-BE49-F238E27FC236}">
                <a16:creationId xmlns:a16="http://schemas.microsoft.com/office/drawing/2014/main" id="{7E15D968-CB52-419A-9CF6-7E01B97AF2BE}"/>
              </a:ext>
            </a:extLst>
          </p:cNvPr>
          <p:cNvSpPr/>
          <p:nvPr/>
        </p:nvSpPr>
        <p:spPr>
          <a:xfrm>
            <a:off x="13876269" y="5703655"/>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E</a:t>
            </a:r>
          </a:p>
        </p:txBody>
      </p:sp>
      <p:cxnSp>
        <p:nvCxnSpPr>
          <p:cNvPr id="49" name="Straight Connector 48">
            <a:extLst>
              <a:ext uri="{FF2B5EF4-FFF2-40B4-BE49-F238E27FC236}">
                <a16:creationId xmlns:a16="http://schemas.microsoft.com/office/drawing/2014/main" id="{A6740802-7075-4E7B-9E38-6863E487CE44}"/>
              </a:ext>
            </a:extLst>
          </p:cNvPr>
          <p:cNvCxnSpPr>
            <a:cxnSpLocks/>
            <a:stCxn id="44" idx="2"/>
          </p:cNvCxnSpPr>
          <p:nvPr/>
        </p:nvCxnSpPr>
        <p:spPr>
          <a:xfrm flipH="1">
            <a:off x="8603642" y="7040086"/>
            <a:ext cx="270062" cy="0"/>
          </a:xfrm>
          <a:prstGeom prst="line">
            <a:avLst/>
          </a:prstGeom>
          <a:ln>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CAFA52-66E0-4A28-AA91-7478C480D618}"/>
              </a:ext>
            </a:extLst>
          </p:cNvPr>
          <p:cNvCxnSpPr>
            <a:cxnSpLocks/>
            <a:endCxn id="45" idx="7"/>
          </p:cNvCxnSpPr>
          <p:nvPr/>
        </p:nvCxnSpPr>
        <p:spPr>
          <a:xfrm flipH="1">
            <a:off x="9404896" y="5547063"/>
            <a:ext cx="199316" cy="175760"/>
          </a:xfrm>
          <a:prstGeom prst="line">
            <a:avLst/>
          </a:prstGeom>
          <a:ln>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AC2479F-2100-4BD8-A0E4-3D6E976E2506}"/>
              </a:ext>
            </a:extLst>
          </p:cNvPr>
          <p:cNvCxnSpPr>
            <a:cxnSpLocks/>
            <a:endCxn id="46" idx="5"/>
          </p:cNvCxnSpPr>
          <p:nvPr/>
        </p:nvCxnSpPr>
        <p:spPr>
          <a:xfrm flipH="1" flipV="1">
            <a:off x="9416905" y="7276186"/>
            <a:ext cx="271252" cy="208182"/>
          </a:xfrm>
          <a:prstGeom prst="line">
            <a:avLst/>
          </a:prstGeom>
          <a:ln>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FAADF6A-667A-4715-8EBF-EA97317BCEDE}"/>
              </a:ext>
            </a:extLst>
          </p:cNvPr>
          <p:cNvCxnSpPr>
            <a:cxnSpLocks/>
            <a:endCxn id="55" idx="4"/>
          </p:cNvCxnSpPr>
          <p:nvPr/>
        </p:nvCxnSpPr>
        <p:spPr>
          <a:xfrm flipH="1" flipV="1">
            <a:off x="12910352" y="7264389"/>
            <a:ext cx="1219" cy="228480"/>
          </a:xfrm>
          <a:prstGeom prst="line">
            <a:avLst/>
          </a:prstGeom>
          <a:ln>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E6B3A69-8AAA-4259-B59F-F8B8CC825468}"/>
              </a:ext>
            </a:extLst>
          </p:cNvPr>
          <p:cNvCxnSpPr>
            <a:cxnSpLocks/>
            <a:stCxn id="47" idx="2"/>
          </p:cNvCxnSpPr>
          <p:nvPr/>
        </p:nvCxnSpPr>
        <p:spPr>
          <a:xfrm flipH="1">
            <a:off x="13375007" y="6413838"/>
            <a:ext cx="501262" cy="0"/>
          </a:xfrm>
          <a:prstGeom prst="line">
            <a:avLst/>
          </a:prstGeom>
          <a:ln>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D1BB335-A6CB-461D-B1CA-FCC4AE4A5AE8}"/>
              </a:ext>
            </a:extLst>
          </p:cNvPr>
          <p:cNvCxnSpPr>
            <a:cxnSpLocks/>
            <a:stCxn id="48" idx="2"/>
          </p:cNvCxnSpPr>
          <p:nvPr/>
        </p:nvCxnSpPr>
        <p:spPr>
          <a:xfrm flipH="1" flipV="1">
            <a:off x="13410204" y="5638555"/>
            <a:ext cx="466065" cy="177876"/>
          </a:xfrm>
          <a:prstGeom prst="line">
            <a:avLst/>
          </a:prstGeom>
          <a:ln>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748421E0-861F-49D4-BBCF-5E4CCB3D4CED}"/>
              </a:ext>
            </a:extLst>
          </p:cNvPr>
          <p:cNvSpPr/>
          <p:nvPr/>
        </p:nvSpPr>
        <p:spPr>
          <a:xfrm>
            <a:off x="12797576" y="7038837"/>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D</a:t>
            </a:r>
          </a:p>
        </p:txBody>
      </p:sp>
      <p:sp>
        <p:nvSpPr>
          <p:cNvPr id="56" name="TextBox 55">
            <a:extLst>
              <a:ext uri="{FF2B5EF4-FFF2-40B4-BE49-F238E27FC236}">
                <a16:creationId xmlns:a16="http://schemas.microsoft.com/office/drawing/2014/main" id="{9E17244A-C09B-4B9A-A09E-72BE64BBC9A1}"/>
              </a:ext>
            </a:extLst>
          </p:cNvPr>
          <p:cNvSpPr txBox="1"/>
          <p:nvPr/>
        </p:nvSpPr>
        <p:spPr>
          <a:xfrm>
            <a:off x="7505700" y="8582179"/>
            <a:ext cx="3329941" cy="553998"/>
          </a:xfrm>
          <a:prstGeom prst="rect">
            <a:avLst/>
          </a:prstGeom>
          <a:noFill/>
        </p:spPr>
        <p:txBody>
          <a:bodyPr wrap="square" rtlCol="0">
            <a:spAutoFit/>
          </a:bodyPr>
          <a:lstStyle/>
          <a:p>
            <a:r>
              <a:rPr lang="en-US" sz="1000" b="1" dirty="0">
                <a:latin typeface="Arial Nova" panose="020B0504020202020204" pitchFamily="34" charset="0"/>
              </a:rPr>
              <a:t>A:   </a:t>
            </a:r>
            <a:r>
              <a:rPr lang="en-US" sz="1000" dirty="0">
                <a:latin typeface="Arial Nova" panose="020B0504020202020204" pitchFamily="34" charset="0"/>
              </a:rPr>
              <a:t>8AM – 9AM : Ritz Way to Powder Mill Rd.</a:t>
            </a:r>
          </a:p>
          <a:p>
            <a:r>
              <a:rPr lang="en-US" sz="1000" b="1" dirty="0">
                <a:latin typeface="Arial Nova" panose="020B0504020202020204" pitchFamily="34" charset="0"/>
              </a:rPr>
              <a:t>B: </a:t>
            </a:r>
            <a:r>
              <a:rPr lang="en-US" sz="1000" dirty="0">
                <a:latin typeface="Arial Nova" panose="020B0504020202020204" pitchFamily="34" charset="0"/>
              </a:rPr>
              <a:t>11AM – 8PM :</a:t>
            </a:r>
            <a:r>
              <a:rPr lang="en-US" sz="1000" b="1" dirty="0">
                <a:latin typeface="Arial Nova" panose="020B0504020202020204" pitchFamily="34" charset="0"/>
              </a:rPr>
              <a:t> </a:t>
            </a:r>
            <a:r>
              <a:rPr lang="en-US" sz="1000" dirty="0">
                <a:latin typeface="Arial Nova" panose="020B0504020202020204" pitchFamily="34" charset="0"/>
              </a:rPr>
              <a:t>Ft. Meade Rd. to Cherry Ln.</a:t>
            </a:r>
          </a:p>
          <a:p>
            <a:r>
              <a:rPr lang="en-US" sz="1000" b="1" dirty="0">
                <a:latin typeface="Arial Nova" panose="020B0504020202020204" pitchFamily="34" charset="0"/>
              </a:rPr>
              <a:t>C:   </a:t>
            </a:r>
            <a:r>
              <a:rPr lang="en-US" sz="1000" dirty="0">
                <a:latin typeface="Arial Nova" panose="020B0504020202020204" pitchFamily="34" charset="0"/>
              </a:rPr>
              <a:t>9AM – 8PM : Powder Mill Rd. to Rhode Island Ave.</a:t>
            </a:r>
          </a:p>
        </p:txBody>
      </p:sp>
      <p:sp>
        <p:nvSpPr>
          <p:cNvPr id="57" name="TextBox 56">
            <a:extLst>
              <a:ext uri="{FF2B5EF4-FFF2-40B4-BE49-F238E27FC236}">
                <a16:creationId xmlns:a16="http://schemas.microsoft.com/office/drawing/2014/main" id="{E3D66C8C-D407-4F74-BFF8-65B820BEB08A}"/>
              </a:ext>
            </a:extLst>
          </p:cNvPr>
          <p:cNvSpPr txBox="1"/>
          <p:nvPr/>
        </p:nvSpPr>
        <p:spPr>
          <a:xfrm>
            <a:off x="11115040" y="8613280"/>
            <a:ext cx="3257712" cy="553998"/>
          </a:xfrm>
          <a:prstGeom prst="rect">
            <a:avLst/>
          </a:prstGeom>
          <a:noFill/>
        </p:spPr>
        <p:txBody>
          <a:bodyPr wrap="square" rtlCol="0">
            <a:spAutoFit/>
          </a:bodyPr>
          <a:lstStyle/>
          <a:p>
            <a:r>
              <a:rPr lang="en-US" sz="1000" b="1" dirty="0">
                <a:latin typeface="Arial Nova" panose="020B0504020202020204" pitchFamily="34" charset="0"/>
              </a:rPr>
              <a:t>D: </a:t>
            </a:r>
            <a:r>
              <a:rPr lang="en-US" sz="1000" dirty="0">
                <a:latin typeface="Arial Nova" panose="020B0504020202020204" pitchFamily="34" charset="0"/>
              </a:rPr>
              <a:t>7AM –   9PM : Rhode Island Ave. to Powder Mill Rd. </a:t>
            </a:r>
          </a:p>
          <a:p>
            <a:r>
              <a:rPr lang="en-US" sz="1000" b="1" dirty="0">
                <a:latin typeface="Arial Nova" panose="020B0504020202020204" pitchFamily="34" charset="0"/>
              </a:rPr>
              <a:t>E: </a:t>
            </a:r>
            <a:r>
              <a:rPr lang="en-US" sz="1000" dirty="0">
                <a:latin typeface="Arial Nova" panose="020B0504020202020204" pitchFamily="34" charset="0"/>
              </a:rPr>
              <a:t>8AM – 10PM : at Cherry Ln.</a:t>
            </a:r>
          </a:p>
          <a:p>
            <a:r>
              <a:rPr lang="en-US" sz="1000" b="1" dirty="0">
                <a:latin typeface="Arial Nova" panose="020B0504020202020204" pitchFamily="34" charset="0"/>
              </a:rPr>
              <a:t>F: </a:t>
            </a:r>
            <a:r>
              <a:rPr lang="en-US" sz="1000" dirty="0">
                <a:latin typeface="Arial Nova" panose="020B0504020202020204" pitchFamily="34" charset="0"/>
              </a:rPr>
              <a:t>4PM –   7PM : Ritz. Way to Contee Rd.</a:t>
            </a:r>
          </a:p>
        </p:txBody>
      </p:sp>
      <p:sp>
        <p:nvSpPr>
          <p:cNvPr id="58" name="TextBox 57">
            <a:extLst>
              <a:ext uri="{FF2B5EF4-FFF2-40B4-BE49-F238E27FC236}">
                <a16:creationId xmlns:a16="http://schemas.microsoft.com/office/drawing/2014/main" id="{75169CF7-6D75-4AD3-93A4-169220CBFD8C}"/>
              </a:ext>
            </a:extLst>
          </p:cNvPr>
          <p:cNvSpPr txBox="1"/>
          <p:nvPr/>
        </p:nvSpPr>
        <p:spPr>
          <a:xfrm>
            <a:off x="7795740" y="8227768"/>
            <a:ext cx="2726900" cy="276999"/>
          </a:xfrm>
          <a:prstGeom prst="rect">
            <a:avLst/>
          </a:prstGeom>
          <a:solidFill>
            <a:srgbClr val="C45100"/>
          </a:solidFill>
        </p:spPr>
        <p:txBody>
          <a:bodyPr wrap="none" rtlCol="0">
            <a:spAutoFit/>
          </a:bodyPr>
          <a:lstStyle/>
          <a:p>
            <a:r>
              <a:rPr lang="en-US" sz="1200" dirty="0">
                <a:solidFill>
                  <a:schemeClr val="bg1"/>
                </a:solidFill>
                <a:latin typeface="Arial Nova" panose="020B0504020202020204" pitchFamily="34" charset="0"/>
              </a:rPr>
              <a:t>Locations of Typical Slow Downs (SB)</a:t>
            </a:r>
          </a:p>
        </p:txBody>
      </p:sp>
      <p:sp>
        <p:nvSpPr>
          <p:cNvPr id="59" name="TextBox 58">
            <a:extLst>
              <a:ext uri="{FF2B5EF4-FFF2-40B4-BE49-F238E27FC236}">
                <a16:creationId xmlns:a16="http://schemas.microsoft.com/office/drawing/2014/main" id="{1B2CC8A6-B6B2-4F1C-BEE8-A817BCC03DEC}"/>
              </a:ext>
            </a:extLst>
          </p:cNvPr>
          <p:cNvSpPr txBox="1"/>
          <p:nvPr/>
        </p:nvSpPr>
        <p:spPr>
          <a:xfrm>
            <a:off x="11302816" y="8227768"/>
            <a:ext cx="2734916" cy="276999"/>
          </a:xfrm>
          <a:prstGeom prst="rect">
            <a:avLst/>
          </a:prstGeom>
          <a:solidFill>
            <a:schemeClr val="accent1">
              <a:lumMod val="50000"/>
            </a:schemeClr>
          </a:solidFill>
        </p:spPr>
        <p:txBody>
          <a:bodyPr wrap="none" rtlCol="0">
            <a:spAutoFit/>
          </a:bodyPr>
          <a:lstStyle/>
          <a:p>
            <a:r>
              <a:rPr lang="en-US" sz="1200" dirty="0">
                <a:solidFill>
                  <a:schemeClr val="bg1"/>
                </a:solidFill>
                <a:latin typeface="Arial Nova" panose="020B0504020202020204" pitchFamily="34" charset="0"/>
              </a:rPr>
              <a:t>Locations of Typical Slow Downs (NB)</a:t>
            </a:r>
          </a:p>
        </p:txBody>
      </p:sp>
      <p:sp>
        <p:nvSpPr>
          <p:cNvPr id="60" name="TextBox 59">
            <a:extLst>
              <a:ext uri="{FF2B5EF4-FFF2-40B4-BE49-F238E27FC236}">
                <a16:creationId xmlns:a16="http://schemas.microsoft.com/office/drawing/2014/main" id="{BB9DB978-F4FF-415E-933A-D4A170728C01}"/>
              </a:ext>
            </a:extLst>
          </p:cNvPr>
          <p:cNvSpPr txBox="1"/>
          <p:nvPr/>
        </p:nvSpPr>
        <p:spPr>
          <a:xfrm>
            <a:off x="7406640" y="469335"/>
            <a:ext cx="6858000" cy="1200329"/>
          </a:xfrm>
          <a:prstGeom prst="rect">
            <a:avLst/>
          </a:prstGeom>
          <a:noFill/>
        </p:spPr>
        <p:txBody>
          <a:bodyPr wrap="square" rtlCol="0">
            <a:spAutoFit/>
          </a:bodyPr>
          <a:lstStyle/>
          <a:p>
            <a:r>
              <a:rPr lang="en-US" sz="1200" dirty="0"/>
              <a:t>Weekday travel times for the US-1 corridor were aggregated over the entire year and are presented below. This corridor does not exhibit a clear peak travel direction in either the AM or PM peak periods. Instead, the PM peak travel times are consistently higher than the AM peak travel times. In each direction, the average PM peak travel time is approximately 3 minutes longer than the AM peak period travel time, with the planning time being approximately 4 minutes longer.  The heat map at the bottom of the page shows the geographic location of typical congestion through the day. </a:t>
            </a:r>
          </a:p>
        </p:txBody>
      </p:sp>
      <p:sp>
        <p:nvSpPr>
          <p:cNvPr id="61" name="TextBox 60">
            <a:extLst>
              <a:ext uri="{FF2B5EF4-FFF2-40B4-BE49-F238E27FC236}">
                <a16:creationId xmlns:a16="http://schemas.microsoft.com/office/drawing/2014/main" id="{1F235D92-3E25-448C-933B-B9AEAAA68A7E}"/>
              </a:ext>
            </a:extLst>
          </p:cNvPr>
          <p:cNvSpPr txBox="1"/>
          <p:nvPr/>
        </p:nvSpPr>
        <p:spPr>
          <a:xfrm>
            <a:off x="10170801" y="5094616"/>
            <a:ext cx="1374095" cy="261610"/>
          </a:xfrm>
          <a:prstGeom prst="rect">
            <a:avLst/>
          </a:prstGeom>
          <a:noFill/>
        </p:spPr>
        <p:txBody>
          <a:bodyPr wrap="none" rtlCol="0">
            <a:spAutoFit/>
          </a:bodyPr>
          <a:lstStyle/>
          <a:p>
            <a:pPr algn="ctr"/>
            <a:r>
              <a:rPr lang="en-US" sz="1100" b="1" dirty="0">
                <a:latin typeface="Arial" panose="020B0604020202020204" pitchFamily="34" charset="0"/>
                <a:cs typeface="Arial" panose="020B0604020202020204" pitchFamily="34" charset="0"/>
              </a:rPr>
              <a:t>Travel Time Index</a:t>
            </a:r>
          </a:p>
        </p:txBody>
      </p:sp>
      <p:cxnSp>
        <p:nvCxnSpPr>
          <p:cNvPr id="62" name="Straight Connector 61">
            <a:extLst>
              <a:ext uri="{FF2B5EF4-FFF2-40B4-BE49-F238E27FC236}">
                <a16:creationId xmlns:a16="http://schemas.microsoft.com/office/drawing/2014/main" id="{98652F1D-0E35-4119-95F8-14473BD08B8A}"/>
              </a:ext>
            </a:extLst>
          </p:cNvPr>
          <p:cNvCxnSpPr>
            <a:cxnSpLocks/>
            <a:stCxn id="38" idx="2"/>
            <a:endCxn id="42" idx="0"/>
          </p:cNvCxnSpPr>
          <p:nvPr/>
        </p:nvCxnSpPr>
        <p:spPr>
          <a:xfrm flipH="1">
            <a:off x="8470256" y="4034304"/>
            <a:ext cx="506" cy="132014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2A8BE1D9-9A2C-4DC1-B460-B4D38C296233}"/>
              </a:ext>
            </a:extLst>
          </p:cNvPr>
          <p:cNvSpPr/>
          <p:nvPr/>
        </p:nvSpPr>
        <p:spPr>
          <a:xfrm>
            <a:off x="7992439" y="4779809"/>
            <a:ext cx="956646" cy="265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Nova" panose="020B0504020202020204" pitchFamily="34" charset="0"/>
              </a:rPr>
              <a:t>6 AM – 9 AM</a:t>
            </a:r>
          </a:p>
        </p:txBody>
      </p:sp>
      <p:cxnSp>
        <p:nvCxnSpPr>
          <p:cNvPr id="64" name="Straight Connector 63">
            <a:extLst>
              <a:ext uri="{FF2B5EF4-FFF2-40B4-BE49-F238E27FC236}">
                <a16:creationId xmlns:a16="http://schemas.microsoft.com/office/drawing/2014/main" id="{1A109F59-C3A1-4840-B164-7A0355B783BF}"/>
              </a:ext>
            </a:extLst>
          </p:cNvPr>
          <p:cNvCxnSpPr>
            <a:cxnSpLocks/>
            <a:stCxn id="40" idx="2"/>
            <a:endCxn id="43" idx="0"/>
          </p:cNvCxnSpPr>
          <p:nvPr/>
        </p:nvCxnSpPr>
        <p:spPr>
          <a:xfrm>
            <a:off x="9674694" y="4030583"/>
            <a:ext cx="0" cy="132386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DFE33E8-71D1-4FCD-A9E8-6AF431001596}"/>
              </a:ext>
            </a:extLst>
          </p:cNvPr>
          <p:cNvSpPr/>
          <p:nvPr/>
        </p:nvSpPr>
        <p:spPr>
          <a:xfrm>
            <a:off x="9218912" y="4779809"/>
            <a:ext cx="911563" cy="265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Nova" panose="020B0504020202020204" pitchFamily="34" charset="0"/>
              </a:rPr>
              <a:t>4 PM – 7 PM</a:t>
            </a:r>
          </a:p>
        </p:txBody>
      </p:sp>
      <p:cxnSp>
        <p:nvCxnSpPr>
          <p:cNvPr id="66" name="Straight Connector 65">
            <a:extLst>
              <a:ext uri="{FF2B5EF4-FFF2-40B4-BE49-F238E27FC236}">
                <a16:creationId xmlns:a16="http://schemas.microsoft.com/office/drawing/2014/main" id="{F4A7AB85-91D0-4D3E-B64E-B18152F4605E}"/>
              </a:ext>
            </a:extLst>
          </p:cNvPr>
          <p:cNvCxnSpPr>
            <a:cxnSpLocks/>
            <a:stCxn id="35" idx="2"/>
            <a:endCxn id="36" idx="0"/>
          </p:cNvCxnSpPr>
          <p:nvPr/>
        </p:nvCxnSpPr>
        <p:spPr>
          <a:xfrm>
            <a:off x="12233148" y="4090347"/>
            <a:ext cx="1" cy="128441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AB44CBC4-6BD0-44BC-BDD8-2C45A14CEA25}"/>
              </a:ext>
            </a:extLst>
          </p:cNvPr>
          <p:cNvSpPr/>
          <p:nvPr/>
        </p:nvSpPr>
        <p:spPr>
          <a:xfrm>
            <a:off x="11754825" y="4781584"/>
            <a:ext cx="956646" cy="265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Nova" panose="020B0504020202020204" pitchFamily="34" charset="0"/>
              </a:rPr>
              <a:t>6 AM – 9 AM</a:t>
            </a:r>
          </a:p>
        </p:txBody>
      </p:sp>
      <p:cxnSp>
        <p:nvCxnSpPr>
          <p:cNvPr id="68" name="Straight Connector 67">
            <a:extLst>
              <a:ext uri="{FF2B5EF4-FFF2-40B4-BE49-F238E27FC236}">
                <a16:creationId xmlns:a16="http://schemas.microsoft.com/office/drawing/2014/main" id="{3030277C-4858-42F9-A5D5-9B19CDCFF0A1}"/>
              </a:ext>
            </a:extLst>
          </p:cNvPr>
          <p:cNvCxnSpPr>
            <a:cxnSpLocks/>
            <a:endCxn id="31" idx="0"/>
          </p:cNvCxnSpPr>
          <p:nvPr/>
        </p:nvCxnSpPr>
        <p:spPr>
          <a:xfrm>
            <a:off x="13420487" y="4090347"/>
            <a:ext cx="1" cy="128441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653124B1-EB76-4478-907A-119864BCD8F6}"/>
              </a:ext>
            </a:extLst>
          </p:cNvPr>
          <p:cNvSpPr/>
          <p:nvPr/>
        </p:nvSpPr>
        <p:spPr>
          <a:xfrm>
            <a:off x="12964706" y="4781584"/>
            <a:ext cx="911563" cy="265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Nova" panose="020B0504020202020204" pitchFamily="34" charset="0"/>
              </a:rPr>
              <a:t>4 PM – 7 PM</a:t>
            </a:r>
          </a:p>
        </p:txBody>
      </p:sp>
      <p:sp>
        <p:nvSpPr>
          <p:cNvPr id="70" name="Rectangle 69">
            <a:extLst>
              <a:ext uri="{FF2B5EF4-FFF2-40B4-BE49-F238E27FC236}">
                <a16:creationId xmlns:a16="http://schemas.microsoft.com/office/drawing/2014/main" id="{F07DD710-4858-440D-8D16-96A5E4698531}"/>
              </a:ext>
            </a:extLst>
          </p:cNvPr>
          <p:cNvSpPr/>
          <p:nvPr/>
        </p:nvSpPr>
        <p:spPr>
          <a:xfrm>
            <a:off x="0" y="-4161"/>
            <a:ext cx="7315200" cy="908402"/>
          </a:xfrm>
          <a:prstGeom prst="rect">
            <a:avLst/>
          </a:prstGeom>
          <a:solidFill>
            <a:srgbClr val="194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7F05E5B-4EF8-4127-997D-C3E9FCB5CFB7}"/>
              </a:ext>
            </a:extLst>
          </p:cNvPr>
          <p:cNvSpPr/>
          <p:nvPr/>
        </p:nvSpPr>
        <p:spPr>
          <a:xfrm>
            <a:off x="7315200" y="-4161"/>
            <a:ext cx="7315200" cy="168714"/>
          </a:xfrm>
          <a:prstGeom prst="rect">
            <a:avLst/>
          </a:prstGeom>
          <a:solidFill>
            <a:srgbClr val="194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61CAC3E-068B-4F5F-BFDC-F5A8470F54CC}"/>
              </a:ext>
            </a:extLst>
          </p:cNvPr>
          <p:cNvSpPr/>
          <p:nvPr/>
        </p:nvSpPr>
        <p:spPr>
          <a:xfrm>
            <a:off x="981997" y="18367"/>
            <a:ext cx="6723922" cy="1200329"/>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Corridor Performance Report</a:t>
            </a:r>
          </a:p>
          <a:p>
            <a:r>
              <a:rPr lang="en-US" sz="2400" dirty="0">
                <a:solidFill>
                  <a:schemeClr val="bg1"/>
                </a:solidFill>
                <a:latin typeface="Arial" panose="020B0604020202020204" pitchFamily="34" charset="0"/>
                <a:cs typeface="Arial" panose="020B0604020202020204" pitchFamily="34" charset="0"/>
              </a:rPr>
              <a:t>I-495 to Fort Meade Rd.</a:t>
            </a:r>
          </a:p>
          <a:p>
            <a:endParaRPr lang="en-US" sz="2400" b="1" dirty="0">
              <a:solidFill>
                <a:schemeClr val="bg1"/>
              </a:solidFill>
              <a:latin typeface="Arial" panose="020B0604020202020204" pitchFamily="34" charset="0"/>
              <a:cs typeface="Arial" panose="020B0604020202020204" pitchFamily="34" charset="0"/>
            </a:endParaRPr>
          </a:p>
        </p:txBody>
      </p:sp>
      <p:pic>
        <p:nvPicPr>
          <p:cNvPr id="76" name="Picture 75" descr="A picture containing drawing&#10;&#10;Description automatically generated">
            <a:extLst>
              <a:ext uri="{FF2B5EF4-FFF2-40B4-BE49-F238E27FC236}">
                <a16:creationId xmlns:a16="http://schemas.microsoft.com/office/drawing/2014/main" id="{AABB5705-84B1-41AE-A195-14221F7930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755" y="146782"/>
            <a:ext cx="619941" cy="619941"/>
          </a:xfrm>
          <a:prstGeom prst="rect">
            <a:avLst/>
          </a:prstGeom>
        </p:spPr>
      </p:pic>
      <p:sp>
        <p:nvSpPr>
          <p:cNvPr id="78" name="TextBox 77">
            <a:extLst>
              <a:ext uri="{FF2B5EF4-FFF2-40B4-BE49-F238E27FC236}">
                <a16:creationId xmlns:a16="http://schemas.microsoft.com/office/drawing/2014/main" id="{6F555B53-6016-4CF2-AA86-FE16C20BB380}"/>
              </a:ext>
            </a:extLst>
          </p:cNvPr>
          <p:cNvSpPr txBox="1"/>
          <p:nvPr/>
        </p:nvSpPr>
        <p:spPr>
          <a:xfrm>
            <a:off x="5821729" y="102809"/>
            <a:ext cx="1374648" cy="707886"/>
          </a:xfrm>
          <a:prstGeom prst="rect">
            <a:avLst/>
          </a:prstGeom>
          <a:noFill/>
        </p:spPr>
        <p:txBody>
          <a:bodyPr wrap="square" rtlCol="0">
            <a:spAutoFit/>
          </a:bodyPr>
          <a:lstStyle/>
          <a:p>
            <a:pPr algn="r"/>
            <a:r>
              <a:rPr lang="en-US" sz="1600" b="1" dirty="0">
                <a:solidFill>
                  <a:srgbClr val="ECAC1F"/>
                </a:solidFill>
                <a:latin typeface="Arial" panose="020B0604020202020204" pitchFamily="34" charset="0"/>
                <a:cs typeface="Arial" panose="020B0604020202020204" pitchFamily="34" charset="0"/>
              </a:rPr>
              <a:t>Year</a:t>
            </a:r>
          </a:p>
          <a:p>
            <a:pPr algn="r"/>
            <a:r>
              <a:rPr lang="en-US" sz="2400" b="1" dirty="0">
                <a:solidFill>
                  <a:srgbClr val="ECAC1F"/>
                </a:solidFill>
                <a:latin typeface="Arial" panose="020B0604020202020204" pitchFamily="34" charset="0"/>
                <a:cs typeface="Arial" panose="020B0604020202020204" pitchFamily="34" charset="0"/>
              </a:rPr>
              <a:t>2019</a:t>
            </a:r>
          </a:p>
        </p:txBody>
      </p:sp>
    </p:spTree>
    <p:extLst>
      <p:ext uri="{BB962C8B-B14F-4D97-AF65-F5344CB8AC3E}">
        <p14:creationId xmlns:p14="http://schemas.microsoft.com/office/powerpoint/2010/main" val="204155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9167CE-3251-4297-BD54-51CC7C804326}"/>
              </a:ext>
            </a:extLst>
          </p:cNvPr>
          <p:cNvSpPr/>
          <p:nvPr/>
        </p:nvSpPr>
        <p:spPr>
          <a:xfrm>
            <a:off x="6729978" y="1579163"/>
            <a:ext cx="95750" cy="11273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1AE0BF3-FDA9-47E2-8DB7-BA667B2C615C}"/>
              </a:ext>
            </a:extLst>
          </p:cNvPr>
          <p:cNvSpPr txBox="1"/>
          <p:nvPr/>
        </p:nvSpPr>
        <p:spPr>
          <a:xfrm>
            <a:off x="4878955" y="4767218"/>
            <a:ext cx="1034257" cy="215444"/>
          </a:xfrm>
          <a:prstGeom prst="rect">
            <a:avLst/>
          </a:prstGeom>
          <a:noFill/>
        </p:spPr>
        <p:txBody>
          <a:bodyPr wrap="none" rtlCol="0">
            <a:spAutoFit/>
          </a:bodyPr>
          <a:lstStyle/>
          <a:p>
            <a:r>
              <a:rPr lang="en-US" sz="800" dirty="0"/>
              <a:t>Average Travel Time</a:t>
            </a:r>
          </a:p>
        </p:txBody>
      </p:sp>
      <p:pic>
        <p:nvPicPr>
          <p:cNvPr id="6" name="Picture 5">
            <a:extLst>
              <a:ext uri="{FF2B5EF4-FFF2-40B4-BE49-F238E27FC236}">
                <a16:creationId xmlns:a16="http://schemas.microsoft.com/office/drawing/2014/main" id="{1D4AF9BF-27C5-45C9-9B7D-1B9647F113AF}"/>
              </a:ext>
            </a:extLst>
          </p:cNvPr>
          <p:cNvPicPr>
            <a:picLocks noChangeAspect="1"/>
          </p:cNvPicPr>
          <p:nvPr/>
        </p:nvPicPr>
        <p:blipFill rotWithShape="1">
          <a:blip r:embed="rId2"/>
          <a:srcRect l="2848" t="14191" r="1718" b="2087"/>
          <a:stretch/>
        </p:blipFill>
        <p:spPr>
          <a:xfrm>
            <a:off x="3780299" y="1500153"/>
            <a:ext cx="2629791" cy="1536349"/>
          </a:xfrm>
          <a:prstGeom prst="rect">
            <a:avLst/>
          </a:prstGeom>
        </p:spPr>
      </p:pic>
      <p:pic>
        <p:nvPicPr>
          <p:cNvPr id="7" name="Picture 6">
            <a:extLst>
              <a:ext uri="{FF2B5EF4-FFF2-40B4-BE49-F238E27FC236}">
                <a16:creationId xmlns:a16="http://schemas.microsoft.com/office/drawing/2014/main" id="{6B8D5D0E-5991-42BC-9E6D-9D0BCA536F17}"/>
              </a:ext>
            </a:extLst>
          </p:cNvPr>
          <p:cNvPicPr>
            <a:picLocks noChangeAspect="1"/>
          </p:cNvPicPr>
          <p:nvPr/>
        </p:nvPicPr>
        <p:blipFill rotWithShape="1">
          <a:blip r:embed="rId3"/>
          <a:srcRect l="1405" t="14028" r="1719" b="2527"/>
          <a:stretch/>
        </p:blipFill>
        <p:spPr>
          <a:xfrm>
            <a:off x="3780298" y="3093270"/>
            <a:ext cx="2669540" cy="1536349"/>
          </a:xfrm>
          <a:prstGeom prst="rect">
            <a:avLst/>
          </a:prstGeom>
        </p:spPr>
      </p:pic>
      <p:pic>
        <p:nvPicPr>
          <p:cNvPr id="8" name="Picture 7">
            <a:extLst>
              <a:ext uri="{FF2B5EF4-FFF2-40B4-BE49-F238E27FC236}">
                <a16:creationId xmlns:a16="http://schemas.microsoft.com/office/drawing/2014/main" id="{86197494-770B-44E0-BC15-3F8F072E0863}"/>
              </a:ext>
            </a:extLst>
          </p:cNvPr>
          <p:cNvPicPr>
            <a:picLocks noChangeAspect="1"/>
          </p:cNvPicPr>
          <p:nvPr/>
        </p:nvPicPr>
        <p:blipFill rotWithShape="1">
          <a:blip r:embed="rId4"/>
          <a:srcRect l="1812" t="17494" r="1035" b="2758"/>
          <a:stretch/>
        </p:blipFill>
        <p:spPr>
          <a:xfrm>
            <a:off x="1079593" y="1573027"/>
            <a:ext cx="2677160" cy="1463416"/>
          </a:xfrm>
          <a:prstGeom prst="rect">
            <a:avLst/>
          </a:prstGeom>
        </p:spPr>
      </p:pic>
      <p:pic>
        <p:nvPicPr>
          <p:cNvPr id="9" name="Picture 8">
            <a:extLst>
              <a:ext uri="{FF2B5EF4-FFF2-40B4-BE49-F238E27FC236}">
                <a16:creationId xmlns:a16="http://schemas.microsoft.com/office/drawing/2014/main" id="{70C77D4C-F451-423D-8F4B-011CEABE2BFC}"/>
              </a:ext>
            </a:extLst>
          </p:cNvPr>
          <p:cNvPicPr>
            <a:picLocks noChangeAspect="1"/>
          </p:cNvPicPr>
          <p:nvPr/>
        </p:nvPicPr>
        <p:blipFill rotWithShape="1">
          <a:blip r:embed="rId5"/>
          <a:srcRect l="1813" t="14028" r="1311" b="2527"/>
          <a:stretch/>
        </p:blipFill>
        <p:spPr>
          <a:xfrm>
            <a:off x="1056046" y="3093270"/>
            <a:ext cx="2669540" cy="1536349"/>
          </a:xfrm>
          <a:prstGeom prst="rect">
            <a:avLst/>
          </a:prstGeom>
        </p:spPr>
      </p:pic>
      <p:pic>
        <p:nvPicPr>
          <p:cNvPr id="10" name="Picture 9">
            <a:extLst>
              <a:ext uri="{FF2B5EF4-FFF2-40B4-BE49-F238E27FC236}">
                <a16:creationId xmlns:a16="http://schemas.microsoft.com/office/drawing/2014/main" id="{49B8409D-2340-46AA-82AC-EA19786F6EDC}"/>
              </a:ext>
            </a:extLst>
          </p:cNvPr>
          <p:cNvPicPr>
            <a:picLocks noChangeAspect="1"/>
          </p:cNvPicPr>
          <p:nvPr/>
        </p:nvPicPr>
        <p:blipFill rotWithShape="1">
          <a:blip r:embed="rId6"/>
          <a:srcRect l="3004" t="15073" r="1561" b="2844"/>
          <a:stretch/>
        </p:blipFill>
        <p:spPr>
          <a:xfrm>
            <a:off x="3906728" y="5243902"/>
            <a:ext cx="2629790" cy="1511300"/>
          </a:xfrm>
          <a:prstGeom prst="rect">
            <a:avLst/>
          </a:prstGeom>
        </p:spPr>
      </p:pic>
      <p:pic>
        <p:nvPicPr>
          <p:cNvPr id="11" name="Picture 10">
            <a:extLst>
              <a:ext uri="{FF2B5EF4-FFF2-40B4-BE49-F238E27FC236}">
                <a16:creationId xmlns:a16="http://schemas.microsoft.com/office/drawing/2014/main" id="{FCD28377-2650-46F9-856D-54F2527D51E9}"/>
              </a:ext>
            </a:extLst>
          </p:cNvPr>
          <p:cNvPicPr>
            <a:picLocks noChangeAspect="1"/>
          </p:cNvPicPr>
          <p:nvPr/>
        </p:nvPicPr>
        <p:blipFill rotWithShape="1">
          <a:blip r:embed="rId7"/>
          <a:srcRect l="1405" t="15334" r="981" b="2582"/>
          <a:stretch/>
        </p:blipFill>
        <p:spPr>
          <a:xfrm>
            <a:off x="3846658" y="6824351"/>
            <a:ext cx="2689860" cy="1511300"/>
          </a:xfrm>
          <a:prstGeom prst="rect">
            <a:avLst/>
          </a:prstGeom>
        </p:spPr>
      </p:pic>
      <p:pic>
        <p:nvPicPr>
          <p:cNvPr id="12" name="Picture 11">
            <a:extLst>
              <a:ext uri="{FF2B5EF4-FFF2-40B4-BE49-F238E27FC236}">
                <a16:creationId xmlns:a16="http://schemas.microsoft.com/office/drawing/2014/main" id="{9EF2E438-CC45-44FD-AACA-F050DB56CECB}"/>
              </a:ext>
            </a:extLst>
          </p:cNvPr>
          <p:cNvPicPr>
            <a:picLocks noChangeAspect="1"/>
          </p:cNvPicPr>
          <p:nvPr/>
        </p:nvPicPr>
        <p:blipFill rotWithShape="1">
          <a:blip r:embed="rId8"/>
          <a:srcRect l="1813" t="15073" r="1311" b="2844"/>
          <a:stretch/>
        </p:blipFill>
        <p:spPr>
          <a:xfrm>
            <a:off x="1122407" y="5243902"/>
            <a:ext cx="2669541" cy="1511300"/>
          </a:xfrm>
          <a:prstGeom prst="rect">
            <a:avLst/>
          </a:prstGeom>
        </p:spPr>
      </p:pic>
      <p:pic>
        <p:nvPicPr>
          <p:cNvPr id="13" name="Picture 12">
            <a:extLst>
              <a:ext uri="{FF2B5EF4-FFF2-40B4-BE49-F238E27FC236}">
                <a16:creationId xmlns:a16="http://schemas.microsoft.com/office/drawing/2014/main" id="{0E6E475D-5057-436B-B381-00BFD8E15238}"/>
              </a:ext>
            </a:extLst>
          </p:cNvPr>
          <p:cNvPicPr>
            <a:picLocks noChangeAspect="1"/>
          </p:cNvPicPr>
          <p:nvPr/>
        </p:nvPicPr>
        <p:blipFill rotWithShape="1">
          <a:blip r:embed="rId9"/>
          <a:srcRect l="1813" t="15294" r="1311" b="2582"/>
          <a:stretch/>
        </p:blipFill>
        <p:spPr>
          <a:xfrm>
            <a:off x="1122407" y="6823622"/>
            <a:ext cx="2729380" cy="1545921"/>
          </a:xfrm>
          <a:prstGeom prst="rect">
            <a:avLst/>
          </a:prstGeom>
        </p:spPr>
      </p:pic>
      <p:sp>
        <p:nvSpPr>
          <p:cNvPr id="14" name="TextBox 13">
            <a:extLst>
              <a:ext uri="{FF2B5EF4-FFF2-40B4-BE49-F238E27FC236}">
                <a16:creationId xmlns:a16="http://schemas.microsoft.com/office/drawing/2014/main" id="{CA17CA01-DC06-49BF-9738-9641781E9A71}"/>
              </a:ext>
            </a:extLst>
          </p:cNvPr>
          <p:cNvSpPr txBox="1"/>
          <p:nvPr/>
        </p:nvSpPr>
        <p:spPr>
          <a:xfrm>
            <a:off x="215962" y="146007"/>
            <a:ext cx="7128671" cy="369332"/>
          </a:xfrm>
          <a:prstGeom prst="rect">
            <a:avLst/>
          </a:prstGeom>
          <a:noFill/>
        </p:spPr>
        <p:txBody>
          <a:bodyPr wrap="square" rtlCol="0">
            <a:spAutoFit/>
          </a:bodyPr>
          <a:lstStyle/>
          <a:p>
            <a:r>
              <a:rPr lang="en-US" b="1" dirty="0"/>
              <a:t>Travel times through the year</a:t>
            </a:r>
          </a:p>
        </p:txBody>
      </p:sp>
      <p:sp>
        <p:nvSpPr>
          <p:cNvPr id="15" name="TextBox 14">
            <a:extLst>
              <a:ext uri="{FF2B5EF4-FFF2-40B4-BE49-F238E27FC236}">
                <a16:creationId xmlns:a16="http://schemas.microsoft.com/office/drawing/2014/main" id="{16CD477A-6EC7-4C1F-AABE-A5FFA33F84C9}"/>
              </a:ext>
            </a:extLst>
          </p:cNvPr>
          <p:cNvSpPr txBox="1"/>
          <p:nvPr/>
        </p:nvSpPr>
        <p:spPr>
          <a:xfrm>
            <a:off x="233680" y="446939"/>
            <a:ext cx="6858000" cy="646331"/>
          </a:xfrm>
          <a:prstGeom prst="rect">
            <a:avLst/>
          </a:prstGeom>
          <a:noFill/>
        </p:spPr>
        <p:txBody>
          <a:bodyPr wrap="square" rtlCol="0">
            <a:spAutoFit/>
          </a:bodyPr>
          <a:lstStyle/>
          <a:p>
            <a:r>
              <a:rPr lang="en-US" sz="1200" b="1" dirty="0"/>
              <a:t>How much did travel times change over the course of 2019? </a:t>
            </a:r>
            <a:r>
              <a:rPr lang="en-US" sz="1200" dirty="0"/>
              <a:t>This depends on time of day and direction of travel. The bar charts show monthly travel times by peak period and direction. The line charts show the percentage change in travel times as compared with January 2019. </a:t>
            </a:r>
          </a:p>
        </p:txBody>
      </p:sp>
      <p:sp>
        <p:nvSpPr>
          <p:cNvPr id="16" name="Rectangle 15">
            <a:extLst>
              <a:ext uri="{FF2B5EF4-FFF2-40B4-BE49-F238E27FC236}">
                <a16:creationId xmlns:a16="http://schemas.microsoft.com/office/drawing/2014/main" id="{0D04F915-6028-483B-8F73-569B7376ED50}"/>
              </a:ext>
            </a:extLst>
          </p:cNvPr>
          <p:cNvSpPr/>
          <p:nvPr/>
        </p:nvSpPr>
        <p:spPr>
          <a:xfrm>
            <a:off x="4771444" y="4825410"/>
            <a:ext cx="99060" cy="99060"/>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1673ACD-893B-4701-8D46-D18F1131BD5E}"/>
              </a:ext>
            </a:extLst>
          </p:cNvPr>
          <p:cNvSpPr/>
          <p:nvPr/>
        </p:nvSpPr>
        <p:spPr>
          <a:xfrm>
            <a:off x="4779894" y="4982662"/>
            <a:ext cx="99060" cy="99060"/>
          </a:xfrm>
          <a:prstGeom prst="rect">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9327E41-0994-49BB-9E82-9F947BFD792A}"/>
              </a:ext>
            </a:extLst>
          </p:cNvPr>
          <p:cNvSpPr/>
          <p:nvPr/>
        </p:nvSpPr>
        <p:spPr>
          <a:xfrm>
            <a:off x="2069309" y="4791542"/>
            <a:ext cx="99060" cy="99060"/>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7F67E1F-701F-42DF-ADF6-2D1683050ED4}"/>
              </a:ext>
            </a:extLst>
          </p:cNvPr>
          <p:cNvSpPr/>
          <p:nvPr/>
        </p:nvSpPr>
        <p:spPr>
          <a:xfrm>
            <a:off x="2065901" y="4945026"/>
            <a:ext cx="99060" cy="99060"/>
          </a:xfrm>
          <a:prstGeom prst="rect">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73F383C0-4D9E-42A0-A87B-B01EE78B4137}"/>
              </a:ext>
            </a:extLst>
          </p:cNvPr>
          <p:cNvCxnSpPr/>
          <p:nvPr/>
        </p:nvCxnSpPr>
        <p:spPr>
          <a:xfrm>
            <a:off x="1955009" y="4687587"/>
            <a:ext cx="2133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B3A8B6E-146B-432C-94DA-4871E407D22D}"/>
              </a:ext>
            </a:extLst>
          </p:cNvPr>
          <p:cNvCxnSpPr/>
          <p:nvPr/>
        </p:nvCxnSpPr>
        <p:spPr>
          <a:xfrm>
            <a:off x="4648694" y="4724512"/>
            <a:ext cx="2133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49322D4-DBF4-438A-BA76-7DFE2B75FB1F}"/>
              </a:ext>
            </a:extLst>
          </p:cNvPr>
          <p:cNvSpPr txBox="1"/>
          <p:nvPr/>
        </p:nvSpPr>
        <p:spPr>
          <a:xfrm>
            <a:off x="2153294" y="4576201"/>
            <a:ext cx="1083951" cy="215444"/>
          </a:xfrm>
          <a:prstGeom prst="rect">
            <a:avLst/>
          </a:prstGeom>
          <a:noFill/>
        </p:spPr>
        <p:txBody>
          <a:bodyPr wrap="none" rtlCol="0">
            <a:spAutoFit/>
          </a:bodyPr>
          <a:lstStyle/>
          <a:p>
            <a:r>
              <a:rPr lang="en-US" sz="800" dirty="0"/>
              <a:t>Free flow Travel Time</a:t>
            </a:r>
          </a:p>
        </p:txBody>
      </p:sp>
      <p:sp>
        <p:nvSpPr>
          <p:cNvPr id="23" name="TextBox 22">
            <a:extLst>
              <a:ext uri="{FF2B5EF4-FFF2-40B4-BE49-F238E27FC236}">
                <a16:creationId xmlns:a16="http://schemas.microsoft.com/office/drawing/2014/main" id="{9ADB7A0C-BD77-42EE-B7A7-0D497610E19B}"/>
              </a:ext>
            </a:extLst>
          </p:cNvPr>
          <p:cNvSpPr txBox="1"/>
          <p:nvPr/>
        </p:nvSpPr>
        <p:spPr>
          <a:xfrm>
            <a:off x="2153295" y="4733402"/>
            <a:ext cx="1034257" cy="215444"/>
          </a:xfrm>
          <a:prstGeom prst="rect">
            <a:avLst/>
          </a:prstGeom>
          <a:noFill/>
        </p:spPr>
        <p:txBody>
          <a:bodyPr wrap="none" rtlCol="0">
            <a:spAutoFit/>
          </a:bodyPr>
          <a:lstStyle/>
          <a:p>
            <a:r>
              <a:rPr lang="en-US" sz="800" dirty="0"/>
              <a:t>Average Travel Time</a:t>
            </a:r>
          </a:p>
        </p:txBody>
      </p:sp>
      <p:sp>
        <p:nvSpPr>
          <p:cNvPr id="24" name="TextBox 23">
            <a:extLst>
              <a:ext uri="{FF2B5EF4-FFF2-40B4-BE49-F238E27FC236}">
                <a16:creationId xmlns:a16="http://schemas.microsoft.com/office/drawing/2014/main" id="{C63F5F40-9C52-4C2E-965B-4A00FEFCF390}"/>
              </a:ext>
            </a:extLst>
          </p:cNvPr>
          <p:cNvSpPr txBox="1"/>
          <p:nvPr/>
        </p:nvSpPr>
        <p:spPr>
          <a:xfrm>
            <a:off x="2153294" y="4888744"/>
            <a:ext cx="1055097" cy="215444"/>
          </a:xfrm>
          <a:prstGeom prst="rect">
            <a:avLst/>
          </a:prstGeom>
          <a:noFill/>
        </p:spPr>
        <p:txBody>
          <a:bodyPr wrap="none" rtlCol="0">
            <a:spAutoFit/>
          </a:bodyPr>
          <a:lstStyle/>
          <a:p>
            <a:r>
              <a:rPr lang="en-US" sz="800" dirty="0"/>
              <a:t>Planning Travel Time</a:t>
            </a:r>
          </a:p>
        </p:txBody>
      </p:sp>
      <p:sp>
        <p:nvSpPr>
          <p:cNvPr id="25" name="TextBox 24">
            <a:extLst>
              <a:ext uri="{FF2B5EF4-FFF2-40B4-BE49-F238E27FC236}">
                <a16:creationId xmlns:a16="http://schemas.microsoft.com/office/drawing/2014/main" id="{FD3C18F9-512D-4F86-93BA-A2800CDFE403}"/>
              </a:ext>
            </a:extLst>
          </p:cNvPr>
          <p:cNvSpPr txBox="1"/>
          <p:nvPr/>
        </p:nvSpPr>
        <p:spPr>
          <a:xfrm>
            <a:off x="4878954" y="4610017"/>
            <a:ext cx="1083951" cy="215444"/>
          </a:xfrm>
          <a:prstGeom prst="rect">
            <a:avLst/>
          </a:prstGeom>
          <a:noFill/>
        </p:spPr>
        <p:txBody>
          <a:bodyPr wrap="none" rtlCol="0">
            <a:spAutoFit/>
          </a:bodyPr>
          <a:lstStyle/>
          <a:p>
            <a:r>
              <a:rPr lang="en-US" sz="800" dirty="0"/>
              <a:t>Free flow Travel Time</a:t>
            </a:r>
          </a:p>
        </p:txBody>
      </p:sp>
      <p:sp>
        <p:nvSpPr>
          <p:cNvPr id="26" name="TextBox 25">
            <a:extLst>
              <a:ext uri="{FF2B5EF4-FFF2-40B4-BE49-F238E27FC236}">
                <a16:creationId xmlns:a16="http://schemas.microsoft.com/office/drawing/2014/main" id="{DA9F1EB3-F05B-4B88-9995-DD749FAA83B6}"/>
              </a:ext>
            </a:extLst>
          </p:cNvPr>
          <p:cNvSpPr txBox="1"/>
          <p:nvPr/>
        </p:nvSpPr>
        <p:spPr>
          <a:xfrm>
            <a:off x="4878954" y="4922560"/>
            <a:ext cx="1055097" cy="215444"/>
          </a:xfrm>
          <a:prstGeom prst="rect">
            <a:avLst/>
          </a:prstGeom>
          <a:noFill/>
        </p:spPr>
        <p:txBody>
          <a:bodyPr wrap="none" rtlCol="0">
            <a:spAutoFit/>
          </a:bodyPr>
          <a:lstStyle/>
          <a:p>
            <a:r>
              <a:rPr lang="en-US" sz="800" dirty="0"/>
              <a:t>Planning Travel Time</a:t>
            </a:r>
          </a:p>
        </p:txBody>
      </p:sp>
      <p:sp>
        <p:nvSpPr>
          <p:cNvPr id="27" name="Oval 26">
            <a:extLst>
              <a:ext uri="{FF2B5EF4-FFF2-40B4-BE49-F238E27FC236}">
                <a16:creationId xmlns:a16="http://schemas.microsoft.com/office/drawing/2014/main" id="{FC7A9C40-B8A5-4C30-9E92-4F0FA4794A52}"/>
              </a:ext>
            </a:extLst>
          </p:cNvPr>
          <p:cNvSpPr/>
          <p:nvPr/>
        </p:nvSpPr>
        <p:spPr>
          <a:xfrm>
            <a:off x="1651355" y="5279268"/>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A</a:t>
            </a:r>
          </a:p>
        </p:txBody>
      </p:sp>
      <p:sp>
        <p:nvSpPr>
          <p:cNvPr id="28" name="Oval 27">
            <a:extLst>
              <a:ext uri="{FF2B5EF4-FFF2-40B4-BE49-F238E27FC236}">
                <a16:creationId xmlns:a16="http://schemas.microsoft.com/office/drawing/2014/main" id="{815631B8-5D0F-4DEF-880E-BB99EA17DA0E}"/>
              </a:ext>
            </a:extLst>
          </p:cNvPr>
          <p:cNvSpPr/>
          <p:nvPr/>
        </p:nvSpPr>
        <p:spPr>
          <a:xfrm>
            <a:off x="4393282" y="5279268"/>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B</a:t>
            </a:r>
          </a:p>
        </p:txBody>
      </p:sp>
      <p:sp>
        <p:nvSpPr>
          <p:cNvPr id="29" name="Oval 28">
            <a:extLst>
              <a:ext uri="{FF2B5EF4-FFF2-40B4-BE49-F238E27FC236}">
                <a16:creationId xmlns:a16="http://schemas.microsoft.com/office/drawing/2014/main" id="{E800B69B-3787-4DA3-9C6B-48B441B60432}"/>
              </a:ext>
            </a:extLst>
          </p:cNvPr>
          <p:cNvSpPr/>
          <p:nvPr/>
        </p:nvSpPr>
        <p:spPr>
          <a:xfrm>
            <a:off x="1651355" y="6837019"/>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C</a:t>
            </a:r>
          </a:p>
        </p:txBody>
      </p:sp>
      <p:sp>
        <p:nvSpPr>
          <p:cNvPr id="30" name="Oval 29">
            <a:extLst>
              <a:ext uri="{FF2B5EF4-FFF2-40B4-BE49-F238E27FC236}">
                <a16:creationId xmlns:a16="http://schemas.microsoft.com/office/drawing/2014/main" id="{B79250B0-176B-4E12-8CEB-2ED282E3346A}"/>
              </a:ext>
            </a:extLst>
          </p:cNvPr>
          <p:cNvSpPr/>
          <p:nvPr/>
        </p:nvSpPr>
        <p:spPr>
          <a:xfrm>
            <a:off x="4393282" y="6837019"/>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D</a:t>
            </a:r>
          </a:p>
        </p:txBody>
      </p:sp>
      <p:sp>
        <p:nvSpPr>
          <p:cNvPr id="31" name="TextBox 30">
            <a:extLst>
              <a:ext uri="{FF2B5EF4-FFF2-40B4-BE49-F238E27FC236}">
                <a16:creationId xmlns:a16="http://schemas.microsoft.com/office/drawing/2014/main" id="{FBFC924D-B923-4F3F-AB76-6D093C09E1E3}"/>
              </a:ext>
            </a:extLst>
          </p:cNvPr>
          <p:cNvSpPr txBox="1"/>
          <p:nvPr/>
        </p:nvSpPr>
        <p:spPr>
          <a:xfrm>
            <a:off x="334044" y="2101318"/>
            <a:ext cx="752834" cy="415498"/>
          </a:xfrm>
          <a:prstGeom prst="rect">
            <a:avLst/>
          </a:prstGeom>
          <a:noFill/>
        </p:spPr>
        <p:txBody>
          <a:bodyPr wrap="none" rtlCol="0">
            <a:spAutoFit/>
          </a:bodyPr>
          <a:lstStyle/>
          <a:p>
            <a:pPr algn="ctr"/>
            <a:r>
              <a:rPr lang="en-US" sz="1200" b="1" dirty="0">
                <a:cs typeface="Arial" panose="020B0604020202020204" pitchFamily="34" charset="0"/>
              </a:rPr>
              <a:t>AM Peak</a:t>
            </a:r>
          </a:p>
          <a:p>
            <a:pPr algn="ctr"/>
            <a:r>
              <a:rPr lang="en-US" sz="900" dirty="0">
                <a:cs typeface="Arial" panose="020B0604020202020204" pitchFamily="34" charset="0"/>
              </a:rPr>
              <a:t>6AM – 9AM</a:t>
            </a:r>
          </a:p>
        </p:txBody>
      </p:sp>
      <p:sp>
        <p:nvSpPr>
          <p:cNvPr id="32" name="TextBox 31">
            <a:extLst>
              <a:ext uri="{FF2B5EF4-FFF2-40B4-BE49-F238E27FC236}">
                <a16:creationId xmlns:a16="http://schemas.microsoft.com/office/drawing/2014/main" id="{5BB04227-A819-44A7-AD5C-F7D23690F9E7}"/>
              </a:ext>
            </a:extLst>
          </p:cNvPr>
          <p:cNvSpPr txBox="1"/>
          <p:nvPr/>
        </p:nvSpPr>
        <p:spPr>
          <a:xfrm>
            <a:off x="331415" y="5679027"/>
            <a:ext cx="810158" cy="415498"/>
          </a:xfrm>
          <a:prstGeom prst="rect">
            <a:avLst/>
          </a:prstGeom>
          <a:noFill/>
        </p:spPr>
        <p:txBody>
          <a:bodyPr wrap="none" rtlCol="0">
            <a:spAutoFit/>
          </a:bodyPr>
          <a:lstStyle/>
          <a:p>
            <a:pPr algn="ctr"/>
            <a:r>
              <a:rPr lang="en-US" sz="1200" b="1" dirty="0">
                <a:cs typeface="Arial" panose="020B0604020202020204" pitchFamily="34" charset="0"/>
              </a:rPr>
              <a:t>AM Peak</a:t>
            </a:r>
          </a:p>
          <a:p>
            <a:r>
              <a:rPr lang="en-US" sz="900" dirty="0">
                <a:cs typeface="Arial" panose="020B0604020202020204" pitchFamily="34" charset="0"/>
              </a:rPr>
              <a:t>6AM – 9AM</a:t>
            </a:r>
          </a:p>
        </p:txBody>
      </p:sp>
      <p:sp>
        <p:nvSpPr>
          <p:cNvPr id="33" name="TextBox 32">
            <a:extLst>
              <a:ext uri="{FF2B5EF4-FFF2-40B4-BE49-F238E27FC236}">
                <a16:creationId xmlns:a16="http://schemas.microsoft.com/office/drawing/2014/main" id="{5AC03C20-4C01-4DB4-94BD-AB92C7ADE680}"/>
              </a:ext>
            </a:extLst>
          </p:cNvPr>
          <p:cNvSpPr txBox="1"/>
          <p:nvPr/>
        </p:nvSpPr>
        <p:spPr>
          <a:xfrm>
            <a:off x="343662" y="3649179"/>
            <a:ext cx="741613" cy="415498"/>
          </a:xfrm>
          <a:prstGeom prst="rect">
            <a:avLst/>
          </a:prstGeom>
          <a:noFill/>
        </p:spPr>
        <p:txBody>
          <a:bodyPr wrap="none" rtlCol="0">
            <a:spAutoFit/>
          </a:bodyPr>
          <a:lstStyle/>
          <a:p>
            <a:pPr algn="ctr"/>
            <a:r>
              <a:rPr lang="en-US" sz="1200" b="1" dirty="0">
                <a:cs typeface="Arial" panose="020B0604020202020204" pitchFamily="34" charset="0"/>
              </a:rPr>
              <a:t>PM Peak</a:t>
            </a:r>
          </a:p>
          <a:p>
            <a:pPr algn="ctr"/>
            <a:r>
              <a:rPr lang="en-US" sz="900" dirty="0">
                <a:cs typeface="Arial" panose="020B0604020202020204" pitchFamily="34" charset="0"/>
              </a:rPr>
              <a:t>4PM – 7PM</a:t>
            </a:r>
          </a:p>
        </p:txBody>
      </p:sp>
      <p:sp>
        <p:nvSpPr>
          <p:cNvPr id="34" name="TextBox 33">
            <a:extLst>
              <a:ext uri="{FF2B5EF4-FFF2-40B4-BE49-F238E27FC236}">
                <a16:creationId xmlns:a16="http://schemas.microsoft.com/office/drawing/2014/main" id="{B2DB2D60-2221-4F66-9F3E-941649F6D183}"/>
              </a:ext>
            </a:extLst>
          </p:cNvPr>
          <p:cNvSpPr txBox="1"/>
          <p:nvPr/>
        </p:nvSpPr>
        <p:spPr>
          <a:xfrm>
            <a:off x="338628" y="7240926"/>
            <a:ext cx="813364" cy="415498"/>
          </a:xfrm>
          <a:prstGeom prst="rect">
            <a:avLst/>
          </a:prstGeom>
          <a:noFill/>
        </p:spPr>
        <p:txBody>
          <a:bodyPr wrap="none" rtlCol="0">
            <a:spAutoFit/>
          </a:bodyPr>
          <a:lstStyle/>
          <a:p>
            <a:pPr algn="ctr"/>
            <a:r>
              <a:rPr lang="en-US" sz="1200" b="1" dirty="0">
                <a:cs typeface="Arial" panose="020B0604020202020204" pitchFamily="34" charset="0"/>
              </a:rPr>
              <a:t>PM Peak</a:t>
            </a:r>
          </a:p>
          <a:p>
            <a:r>
              <a:rPr lang="en-US" sz="900" dirty="0">
                <a:cs typeface="Arial" panose="020B0604020202020204" pitchFamily="34" charset="0"/>
              </a:rPr>
              <a:t>4PM – 7PM</a:t>
            </a:r>
          </a:p>
        </p:txBody>
      </p:sp>
      <p:pic>
        <p:nvPicPr>
          <p:cNvPr id="35" name="Graphic 34" descr="Stopwatch">
            <a:extLst>
              <a:ext uri="{FF2B5EF4-FFF2-40B4-BE49-F238E27FC236}">
                <a16:creationId xmlns:a16="http://schemas.microsoft.com/office/drawing/2014/main" id="{05FD0487-B03B-471D-8D1A-00F800E428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81114" y="2762972"/>
            <a:ext cx="546941" cy="546941"/>
          </a:xfrm>
          <a:prstGeom prst="rect">
            <a:avLst/>
          </a:prstGeom>
        </p:spPr>
      </p:pic>
      <p:sp>
        <p:nvSpPr>
          <p:cNvPr id="36" name="TextBox 35">
            <a:extLst>
              <a:ext uri="{FF2B5EF4-FFF2-40B4-BE49-F238E27FC236}">
                <a16:creationId xmlns:a16="http://schemas.microsoft.com/office/drawing/2014/main" id="{ACEFEEC3-7459-48B5-827A-A54573681BA3}"/>
              </a:ext>
            </a:extLst>
          </p:cNvPr>
          <p:cNvSpPr txBox="1"/>
          <p:nvPr/>
        </p:nvSpPr>
        <p:spPr>
          <a:xfrm>
            <a:off x="6522300" y="6492463"/>
            <a:ext cx="502138" cy="646331"/>
          </a:xfrm>
          <a:prstGeom prst="rect">
            <a:avLst/>
          </a:prstGeom>
          <a:noFill/>
        </p:spPr>
        <p:txBody>
          <a:bodyPr wrap="square" rtlCol="0">
            <a:spAutoFit/>
          </a:bodyPr>
          <a:lstStyle/>
          <a:p>
            <a:r>
              <a:rPr lang="en-US" sz="3600" b="1" dirty="0">
                <a:latin typeface="MrEavesModOT" panose="020B0603060502020202" pitchFamily="34" charset="0"/>
              </a:rPr>
              <a:t>%</a:t>
            </a:r>
          </a:p>
        </p:txBody>
      </p:sp>
      <p:sp>
        <p:nvSpPr>
          <p:cNvPr id="37" name="Rectangle 36">
            <a:extLst>
              <a:ext uri="{FF2B5EF4-FFF2-40B4-BE49-F238E27FC236}">
                <a16:creationId xmlns:a16="http://schemas.microsoft.com/office/drawing/2014/main" id="{91CEA4AC-9322-4DDE-885F-AB98CB529522}"/>
              </a:ext>
            </a:extLst>
          </p:cNvPr>
          <p:cNvSpPr/>
          <p:nvPr/>
        </p:nvSpPr>
        <p:spPr>
          <a:xfrm>
            <a:off x="6719904" y="3366329"/>
            <a:ext cx="105824" cy="1156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CA3BD1B-84AE-4921-B1CD-1AD780E39BC9}"/>
              </a:ext>
            </a:extLst>
          </p:cNvPr>
          <p:cNvSpPr/>
          <p:nvPr/>
        </p:nvSpPr>
        <p:spPr>
          <a:xfrm>
            <a:off x="6720457" y="5396626"/>
            <a:ext cx="105824" cy="11036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F2CC220-7A87-4F5C-BF87-AFFEFA08F2BA}"/>
              </a:ext>
            </a:extLst>
          </p:cNvPr>
          <p:cNvSpPr/>
          <p:nvPr/>
        </p:nvSpPr>
        <p:spPr>
          <a:xfrm>
            <a:off x="6720457" y="7153647"/>
            <a:ext cx="105824" cy="11036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CC7BBDA8-E647-49F8-9480-D040856FA620}"/>
              </a:ext>
            </a:extLst>
          </p:cNvPr>
          <p:cNvCxnSpPr>
            <a:cxnSpLocks/>
          </p:cNvCxnSpPr>
          <p:nvPr/>
        </p:nvCxnSpPr>
        <p:spPr>
          <a:xfrm>
            <a:off x="4254524" y="1371615"/>
            <a:ext cx="2018404"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196F77B-73CC-498E-AAA3-933FE5F4A495}"/>
              </a:ext>
            </a:extLst>
          </p:cNvPr>
          <p:cNvSpPr txBox="1"/>
          <p:nvPr/>
        </p:nvSpPr>
        <p:spPr>
          <a:xfrm>
            <a:off x="4771444" y="1233964"/>
            <a:ext cx="984565" cy="276999"/>
          </a:xfrm>
          <a:prstGeom prst="rect">
            <a:avLst/>
          </a:prstGeom>
          <a:solidFill>
            <a:schemeClr val="accent1">
              <a:lumMod val="50000"/>
            </a:schemeClr>
          </a:solid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Northbound</a:t>
            </a:r>
          </a:p>
        </p:txBody>
      </p:sp>
      <p:cxnSp>
        <p:nvCxnSpPr>
          <p:cNvPr id="42" name="Straight Connector 41">
            <a:extLst>
              <a:ext uri="{FF2B5EF4-FFF2-40B4-BE49-F238E27FC236}">
                <a16:creationId xmlns:a16="http://schemas.microsoft.com/office/drawing/2014/main" id="{EB84BDAE-3982-4810-A4E9-8D89A86395F8}"/>
              </a:ext>
            </a:extLst>
          </p:cNvPr>
          <p:cNvCxnSpPr>
            <a:cxnSpLocks/>
          </p:cNvCxnSpPr>
          <p:nvPr/>
        </p:nvCxnSpPr>
        <p:spPr>
          <a:xfrm>
            <a:off x="1544714" y="1375642"/>
            <a:ext cx="2018404" cy="0"/>
          </a:xfrm>
          <a:prstGeom prst="line">
            <a:avLst/>
          </a:prstGeom>
          <a:ln>
            <a:solidFill>
              <a:srgbClr val="C4510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CD9A4CB-36D4-46F5-ABB1-3CD5C491612B}"/>
              </a:ext>
            </a:extLst>
          </p:cNvPr>
          <p:cNvSpPr txBox="1"/>
          <p:nvPr/>
        </p:nvSpPr>
        <p:spPr>
          <a:xfrm>
            <a:off x="2061634" y="1237991"/>
            <a:ext cx="1010213" cy="276999"/>
          </a:xfrm>
          <a:prstGeom prst="rect">
            <a:avLst/>
          </a:prstGeom>
          <a:solidFill>
            <a:srgbClr val="C45100"/>
          </a:solidFill>
          <a:ln>
            <a:solidFill>
              <a:srgbClr val="C45100"/>
            </a:solidFill>
          </a:ln>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Southbound</a:t>
            </a:r>
          </a:p>
        </p:txBody>
      </p:sp>
      <p:sp>
        <p:nvSpPr>
          <p:cNvPr id="44" name="Rectangle 43">
            <a:extLst>
              <a:ext uri="{FF2B5EF4-FFF2-40B4-BE49-F238E27FC236}">
                <a16:creationId xmlns:a16="http://schemas.microsoft.com/office/drawing/2014/main" id="{42235CA2-6679-40DB-BE5F-D11C021AA823}"/>
              </a:ext>
            </a:extLst>
          </p:cNvPr>
          <p:cNvSpPr/>
          <p:nvPr/>
        </p:nvSpPr>
        <p:spPr>
          <a:xfrm>
            <a:off x="233680" y="8330524"/>
            <a:ext cx="6858000" cy="861774"/>
          </a:xfrm>
          <a:prstGeom prst="rect">
            <a:avLst/>
          </a:prstGeom>
        </p:spPr>
        <p:txBody>
          <a:bodyPr wrap="square">
            <a:spAutoFit/>
          </a:bodyPr>
          <a:lstStyle/>
          <a:p>
            <a:pPr lvl="0"/>
            <a:r>
              <a:rPr lang="en-US" sz="1000" b="1" dirty="0">
                <a:solidFill>
                  <a:prstClr val="black"/>
                </a:solidFill>
              </a:rPr>
              <a:t>Observations </a:t>
            </a:r>
          </a:p>
          <a:p>
            <a:pPr lvl="0"/>
            <a:r>
              <a:rPr lang="en-US" sz="1000" b="1" dirty="0">
                <a:solidFill>
                  <a:prstClr val="black"/>
                </a:solidFill>
              </a:rPr>
              <a:t>A: </a:t>
            </a:r>
            <a:r>
              <a:rPr lang="en-US" sz="1000" dirty="0">
                <a:solidFill>
                  <a:prstClr val="black"/>
                </a:solidFill>
              </a:rPr>
              <a:t>In the southbound AM peak period, travel times increased Feb. to May, then dropped below January levels from July to Dec. </a:t>
            </a:r>
            <a:r>
              <a:rPr lang="en-US" sz="1000" b="1" dirty="0">
                <a:solidFill>
                  <a:prstClr val="black"/>
                </a:solidFill>
              </a:rPr>
              <a:t>B: </a:t>
            </a:r>
            <a:r>
              <a:rPr lang="en-US" sz="1000" dirty="0">
                <a:solidFill>
                  <a:prstClr val="black"/>
                </a:solidFill>
              </a:rPr>
              <a:t>In the northbound direction during the AM peak period, travel times were mostly constant through May, then decreased June to Dec. </a:t>
            </a:r>
            <a:r>
              <a:rPr lang="en-US" sz="1000" b="1" dirty="0">
                <a:solidFill>
                  <a:prstClr val="black"/>
                </a:solidFill>
              </a:rPr>
              <a:t>C:</a:t>
            </a:r>
            <a:r>
              <a:rPr lang="en-US" sz="1000" dirty="0">
                <a:solidFill>
                  <a:prstClr val="black"/>
                </a:solidFill>
              </a:rPr>
              <a:t> Travel times in the southbound PM peak direction remained relatively constant throughout 2019. </a:t>
            </a:r>
            <a:r>
              <a:rPr lang="en-US" sz="1000" b="1" dirty="0">
                <a:solidFill>
                  <a:prstClr val="black"/>
                </a:solidFill>
              </a:rPr>
              <a:t>D: </a:t>
            </a:r>
            <a:r>
              <a:rPr lang="en-US" sz="1000" dirty="0">
                <a:solidFill>
                  <a:prstClr val="black"/>
                </a:solidFill>
              </a:rPr>
              <a:t>Travel times in the northbound PM peak direction were more variable, becoming more unpredictable between June and Dec.  </a:t>
            </a:r>
          </a:p>
        </p:txBody>
      </p:sp>
      <p:sp>
        <p:nvSpPr>
          <p:cNvPr id="45" name="Oval 44">
            <a:extLst>
              <a:ext uri="{FF2B5EF4-FFF2-40B4-BE49-F238E27FC236}">
                <a16:creationId xmlns:a16="http://schemas.microsoft.com/office/drawing/2014/main" id="{D45CCB10-312B-4070-BEB7-C92D9AD8F738}"/>
              </a:ext>
            </a:extLst>
          </p:cNvPr>
          <p:cNvSpPr/>
          <p:nvPr/>
        </p:nvSpPr>
        <p:spPr>
          <a:xfrm>
            <a:off x="318297" y="8546799"/>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A</a:t>
            </a:r>
          </a:p>
        </p:txBody>
      </p:sp>
      <p:sp>
        <p:nvSpPr>
          <p:cNvPr id="46" name="Oval 45">
            <a:extLst>
              <a:ext uri="{FF2B5EF4-FFF2-40B4-BE49-F238E27FC236}">
                <a16:creationId xmlns:a16="http://schemas.microsoft.com/office/drawing/2014/main" id="{E1A08C09-228C-41FA-991F-CB9D9C881F3B}"/>
              </a:ext>
            </a:extLst>
          </p:cNvPr>
          <p:cNvSpPr/>
          <p:nvPr/>
        </p:nvSpPr>
        <p:spPr>
          <a:xfrm>
            <a:off x="5767962" y="8844233"/>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D</a:t>
            </a:r>
          </a:p>
        </p:txBody>
      </p:sp>
      <p:sp>
        <p:nvSpPr>
          <p:cNvPr id="47" name="Oval 46">
            <a:extLst>
              <a:ext uri="{FF2B5EF4-FFF2-40B4-BE49-F238E27FC236}">
                <a16:creationId xmlns:a16="http://schemas.microsoft.com/office/drawing/2014/main" id="{1523C45F-ED5A-4A55-A308-8CE794ECAA38}"/>
              </a:ext>
            </a:extLst>
          </p:cNvPr>
          <p:cNvSpPr/>
          <p:nvPr/>
        </p:nvSpPr>
        <p:spPr>
          <a:xfrm>
            <a:off x="574986" y="8848154"/>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C</a:t>
            </a:r>
          </a:p>
        </p:txBody>
      </p:sp>
      <p:sp>
        <p:nvSpPr>
          <p:cNvPr id="48" name="Oval 47">
            <a:extLst>
              <a:ext uri="{FF2B5EF4-FFF2-40B4-BE49-F238E27FC236}">
                <a16:creationId xmlns:a16="http://schemas.microsoft.com/office/drawing/2014/main" id="{B36E300C-9840-454A-B0AD-CB01BD88EAB9}"/>
              </a:ext>
            </a:extLst>
          </p:cNvPr>
          <p:cNvSpPr/>
          <p:nvPr/>
        </p:nvSpPr>
        <p:spPr>
          <a:xfrm>
            <a:off x="6891244" y="8540822"/>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B</a:t>
            </a:r>
          </a:p>
        </p:txBody>
      </p:sp>
      <p:cxnSp>
        <p:nvCxnSpPr>
          <p:cNvPr id="49" name="Straight Connector 48">
            <a:extLst>
              <a:ext uri="{FF2B5EF4-FFF2-40B4-BE49-F238E27FC236}">
                <a16:creationId xmlns:a16="http://schemas.microsoft.com/office/drawing/2014/main" id="{ACA184C6-B5AE-4C69-8835-1F579E9CD297}"/>
              </a:ext>
            </a:extLst>
          </p:cNvPr>
          <p:cNvCxnSpPr>
            <a:cxnSpLocks/>
          </p:cNvCxnSpPr>
          <p:nvPr/>
        </p:nvCxnSpPr>
        <p:spPr>
          <a:xfrm>
            <a:off x="1261633" y="5138748"/>
            <a:ext cx="51630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AA2FA2C3-D1B8-40D0-8E65-72442382D15D}"/>
              </a:ext>
            </a:extLst>
          </p:cNvPr>
          <p:cNvSpPr/>
          <p:nvPr/>
        </p:nvSpPr>
        <p:spPr>
          <a:xfrm>
            <a:off x="2757402" y="5470240"/>
            <a:ext cx="860299" cy="1638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June Transition</a:t>
            </a:r>
          </a:p>
        </p:txBody>
      </p:sp>
      <p:sp>
        <p:nvSpPr>
          <p:cNvPr id="51" name="Rectangle 50">
            <a:extLst>
              <a:ext uri="{FF2B5EF4-FFF2-40B4-BE49-F238E27FC236}">
                <a16:creationId xmlns:a16="http://schemas.microsoft.com/office/drawing/2014/main" id="{85C322B3-2F7A-4795-9C20-BA3ED7AE3467}"/>
              </a:ext>
            </a:extLst>
          </p:cNvPr>
          <p:cNvSpPr/>
          <p:nvPr/>
        </p:nvSpPr>
        <p:spPr>
          <a:xfrm>
            <a:off x="5503901" y="5460589"/>
            <a:ext cx="860299" cy="1638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Consistent</a:t>
            </a:r>
          </a:p>
        </p:txBody>
      </p:sp>
      <p:sp>
        <p:nvSpPr>
          <p:cNvPr id="52" name="Rectangle 51">
            <a:extLst>
              <a:ext uri="{FF2B5EF4-FFF2-40B4-BE49-F238E27FC236}">
                <a16:creationId xmlns:a16="http://schemas.microsoft.com/office/drawing/2014/main" id="{82E58D88-CDF7-495D-BFCB-DE7690AE21E8}"/>
              </a:ext>
            </a:extLst>
          </p:cNvPr>
          <p:cNvSpPr/>
          <p:nvPr/>
        </p:nvSpPr>
        <p:spPr>
          <a:xfrm>
            <a:off x="2811015" y="7042592"/>
            <a:ext cx="860299" cy="1638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Consistent</a:t>
            </a:r>
          </a:p>
        </p:txBody>
      </p:sp>
      <p:sp>
        <p:nvSpPr>
          <p:cNvPr id="53" name="Rectangle 52">
            <a:extLst>
              <a:ext uri="{FF2B5EF4-FFF2-40B4-BE49-F238E27FC236}">
                <a16:creationId xmlns:a16="http://schemas.microsoft.com/office/drawing/2014/main" id="{B0CC8F4E-CF64-434E-B0FC-F493F49181A3}"/>
              </a:ext>
            </a:extLst>
          </p:cNvPr>
          <p:cNvSpPr/>
          <p:nvPr/>
        </p:nvSpPr>
        <p:spPr>
          <a:xfrm>
            <a:off x="5502020" y="7042592"/>
            <a:ext cx="860299" cy="1638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More Variable</a:t>
            </a:r>
          </a:p>
        </p:txBody>
      </p:sp>
      <p:sp>
        <p:nvSpPr>
          <p:cNvPr id="54" name="TextBox 53">
            <a:extLst>
              <a:ext uri="{FF2B5EF4-FFF2-40B4-BE49-F238E27FC236}">
                <a16:creationId xmlns:a16="http://schemas.microsoft.com/office/drawing/2014/main" id="{E801A652-B539-42ED-ABB3-8C249360E9FD}"/>
              </a:ext>
            </a:extLst>
          </p:cNvPr>
          <p:cNvSpPr txBox="1"/>
          <p:nvPr/>
        </p:nvSpPr>
        <p:spPr>
          <a:xfrm>
            <a:off x="7470202" y="148147"/>
            <a:ext cx="7128671" cy="369332"/>
          </a:xfrm>
          <a:prstGeom prst="rect">
            <a:avLst/>
          </a:prstGeom>
          <a:noFill/>
        </p:spPr>
        <p:txBody>
          <a:bodyPr wrap="square" rtlCol="0">
            <a:spAutoFit/>
          </a:bodyPr>
          <a:lstStyle/>
          <a:p>
            <a:r>
              <a:rPr lang="en-US" b="1" dirty="0"/>
              <a:t>Comparison with previous years</a:t>
            </a:r>
          </a:p>
        </p:txBody>
      </p:sp>
      <p:sp>
        <p:nvSpPr>
          <p:cNvPr id="55" name="TextBox 54">
            <a:extLst>
              <a:ext uri="{FF2B5EF4-FFF2-40B4-BE49-F238E27FC236}">
                <a16:creationId xmlns:a16="http://schemas.microsoft.com/office/drawing/2014/main" id="{FD304541-23BC-48FC-BF1B-488596114C6D}"/>
              </a:ext>
            </a:extLst>
          </p:cNvPr>
          <p:cNvSpPr txBox="1"/>
          <p:nvPr/>
        </p:nvSpPr>
        <p:spPr>
          <a:xfrm>
            <a:off x="7487920" y="456315"/>
            <a:ext cx="6880035" cy="461665"/>
          </a:xfrm>
          <a:prstGeom prst="rect">
            <a:avLst/>
          </a:prstGeom>
          <a:noFill/>
        </p:spPr>
        <p:txBody>
          <a:bodyPr wrap="square" rtlCol="0">
            <a:spAutoFit/>
          </a:bodyPr>
          <a:lstStyle/>
          <a:p>
            <a:r>
              <a:rPr lang="en-US" sz="1200" b="1" dirty="0"/>
              <a:t>How much did travel times change compared with previous years? </a:t>
            </a:r>
            <a:r>
              <a:rPr lang="en-US" sz="1200" dirty="0"/>
              <a:t>In the AM peak period, average travel times and travel time reliability were fairly constant from 2016 to 2019. </a:t>
            </a:r>
          </a:p>
        </p:txBody>
      </p:sp>
      <p:pic>
        <p:nvPicPr>
          <p:cNvPr id="56" name="Picture 55" descr="A close up of a logo&#10;&#10;Description automatically generated">
            <a:extLst>
              <a:ext uri="{FF2B5EF4-FFF2-40B4-BE49-F238E27FC236}">
                <a16:creationId xmlns:a16="http://schemas.microsoft.com/office/drawing/2014/main" id="{E42A4C4E-0165-414A-9EE6-BA37C2C19312}"/>
              </a:ext>
            </a:extLst>
          </p:cNvPr>
          <p:cNvPicPr>
            <a:picLocks noChangeAspect="1"/>
          </p:cNvPicPr>
          <p:nvPr/>
        </p:nvPicPr>
        <p:blipFill rotWithShape="1">
          <a:blip r:embed="rId12">
            <a:extLst>
              <a:ext uri="{28A0092B-C50C-407E-A947-70E740481C1C}">
                <a14:useLocalDpi xmlns:a14="http://schemas.microsoft.com/office/drawing/2010/main" val="0"/>
              </a:ext>
            </a:extLst>
          </a:blip>
          <a:srcRect t="21797" r="10279" b="15822"/>
          <a:stretch/>
        </p:blipFill>
        <p:spPr>
          <a:xfrm>
            <a:off x="11374120" y="4176090"/>
            <a:ext cx="2871436" cy="1996441"/>
          </a:xfrm>
          <a:prstGeom prst="rect">
            <a:avLst/>
          </a:prstGeom>
        </p:spPr>
      </p:pic>
      <p:pic>
        <p:nvPicPr>
          <p:cNvPr id="57" name="Picture 56" descr="A close up of a logo&#10;&#10;Description automatically generated">
            <a:extLst>
              <a:ext uri="{FF2B5EF4-FFF2-40B4-BE49-F238E27FC236}">
                <a16:creationId xmlns:a16="http://schemas.microsoft.com/office/drawing/2014/main" id="{4285C052-0638-457B-B858-88282ACAF010}"/>
              </a:ext>
            </a:extLst>
          </p:cNvPr>
          <p:cNvPicPr>
            <a:picLocks noChangeAspect="1"/>
          </p:cNvPicPr>
          <p:nvPr/>
        </p:nvPicPr>
        <p:blipFill rotWithShape="1">
          <a:blip r:embed="rId13">
            <a:extLst>
              <a:ext uri="{28A0092B-C50C-407E-A947-70E740481C1C}">
                <a14:useLocalDpi xmlns:a14="http://schemas.microsoft.com/office/drawing/2010/main" val="0"/>
              </a:ext>
            </a:extLst>
          </a:blip>
          <a:srcRect t="21718" b="15684"/>
          <a:stretch/>
        </p:blipFill>
        <p:spPr>
          <a:xfrm>
            <a:off x="8206637" y="1499113"/>
            <a:ext cx="3186284" cy="1994522"/>
          </a:xfrm>
          <a:prstGeom prst="rect">
            <a:avLst/>
          </a:prstGeom>
        </p:spPr>
      </p:pic>
      <p:pic>
        <p:nvPicPr>
          <p:cNvPr id="58" name="Picture 57" descr="A picture containing screen, monitor, computer, laptop&#10;&#10;Description automatically generated">
            <a:extLst>
              <a:ext uri="{FF2B5EF4-FFF2-40B4-BE49-F238E27FC236}">
                <a16:creationId xmlns:a16="http://schemas.microsoft.com/office/drawing/2014/main" id="{EBE2C332-F662-473B-BB56-37546A5F4507}"/>
              </a:ext>
            </a:extLst>
          </p:cNvPr>
          <p:cNvPicPr>
            <a:picLocks noChangeAspect="1"/>
          </p:cNvPicPr>
          <p:nvPr/>
        </p:nvPicPr>
        <p:blipFill rotWithShape="1">
          <a:blip r:embed="rId14">
            <a:extLst>
              <a:ext uri="{28A0092B-C50C-407E-A947-70E740481C1C}">
                <a14:useLocalDpi xmlns:a14="http://schemas.microsoft.com/office/drawing/2010/main" val="0"/>
              </a:ext>
            </a:extLst>
          </a:blip>
          <a:srcRect t="22237" r="6836" b="17685"/>
          <a:stretch/>
        </p:blipFill>
        <p:spPr>
          <a:xfrm>
            <a:off x="11263923" y="1519544"/>
            <a:ext cx="2981633" cy="1922741"/>
          </a:xfrm>
          <a:prstGeom prst="rect">
            <a:avLst/>
          </a:prstGeom>
        </p:spPr>
      </p:pic>
      <p:pic>
        <p:nvPicPr>
          <p:cNvPr id="59" name="Picture 58" descr="A close up of a logo&#10;&#10;Description automatically generated">
            <a:extLst>
              <a:ext uri="{FF2B5EF4-FFF2-40B4-BE49-F238E27FC236}">
                <a16:creationId xmlns:a16="http://schemas.microsoft.com/office/drawing/2014/main" id="{7CDF6092-FBD4-4946-BAE2-C5827AE44F88}"/>
              </a:ext>
            </a:extLst>
          </p:cNvPr>
          <p:cNvPicPr>
            <a:picLocks noChangeAspect="1"/>
          </p:cNvPicPr>
          <p:nvPr/>
        </p:nvPicPr>
        <p:blipFill rotWithShape="1">
          <a:blip r:embed="rId15">
            <a:extLst>
              <a:ext uri="{28A0092B-C50C-407E-A947-70E740481C1C}">
                <a14:useLocalDpi xmlns:a14="http://schemas.microsoft.com/office/drawing/2010/main" val="0"/>
              </a:ext>
            </a:extLst>
          </a:blip>
          <a:srcRect t="22682" b="17001"/>
          <a:stretch/>
        </p:blipFill>
        <p:spPr>
          <a:xfrm>
            <a:off x="8279720" y="4217567"/>
            <a:ext cx="3200400" cy="1930401"/>
          </a:xfrm>
          <a:prstGeom prst="rect">
            <a:avLst/>
          </a:prstGeom>
        </p:spPr>
      </p:pic>
      <p:pic>
        <p:nvPicPr>
          <p:cNvPr id="60" name="Picture 59" descr="A close up of a logo&#10;&#10;Description automatically generated">
            <a:extLst>
              <a:ext uri="{FF2B5EF4-FFF2-40B4-BE49-F238E27FC236}">
                <a16:creationId xmlns:a16="http://schemas.microsoft.com/office/drawing/2014/main" id="{115F9548-D66B-4639-B173-BA4C52014FE9}"/>
              </a:ext>
            </a:extLst>
          </p:cNvPr>
          <p:cNvPicPr>
            <a:picLocks noChangeAspect="1"/>
          </p:cNvPicPr>
          <p:nvPr/>
        </p:nvPicPr>
        <p:blipFill rotWithShape="1">
          <a:blip r:embed="rId13">
            <a:extLst>
              <a:ext uri="{28A0092B-C50C-407E-A947-70E740481C1C}">
                <a14:useLocalDpi xmlns:a14="http://schemas.microsoft.com/office/drawing/2010/main" val="0"/>
              </a:ext>
            </a:extLst>
          </a:blip>
          <a:srcRect t="84315" r="38058"/>
          <a:stretch/>
        </p:blipFill>
        <p:spPr>
          <a:xfrm>
            <a:off x="8893101" y="3594197"/>
            <a:ext cx="1973638" cy="499758"/>
          </a:xfrm>
          <a:prstGeom prst="rect">
            <a:avLst/>
          </a:prstGeom>
        </p:spPr>
      </p:pic>
      <p:pic>
        <p:nvPicPr>
          <p:cNvPr id="61" name="Picture 60" descr="A picture containing screen, monitor, computer, laptop&#10;&#10;Description automatically generated">
            <a:extLst>
              <a:ext uri="{FF2B5EF4-FFF2-40B4-BE49-F238E27FC236}">
                <a16:creationId xmlns:a16="http://schemas.microsoft.com/office/drawing/2014/main" id="{346968B5-F8CD-4DCE-B4D7-26C5BA2CE7D8}"/>
              </a:ext>
            </a:extLst>
          </p:cNvPr>
          <p:cNvPicPr>
            <a:picLocks noChangeAspect="1"/>
          </p:cNvPicPr>
          <p:nvPr/>
        </p:nvPicPr>
        <p:blipFill rotWithShape="1">
          <a:blip r:embed="rId14">
            <a:extLst>
              <a:ext uri="{28A0092B-C50C-407E-A947-70E740481C1C}">
                <a14:useLocalDpi xmlns:a14="http://schemas.microsoft.com/office/drawing/2010/main" val="0"/>
              </a:ext>
            </a:extLst>
          </a:blip>
          <a:srcRect t="83018" r="37143" b="-703"/>
          <a:stretch/>
        </p:blipFill>
        <p:spPr>
          <a:xfrm>
            <a:off x="11885845" y="3561083"/>
            <a:ext cx="2011680" cy="565986"/>
          </a:xfrm>
          <a:prstGeom prst="rect">
            <a:avLst/>
          </a:prstGeom>
        </p:spPr>
      </p:pic>
      <p:sp>
        <p:nvSpPr>
          <p:cNvPr id="62" name="Oval 61">
            <a:extLst>
              <a:ext uri="{FF2B5EF4-FFF2-40B4-BE49-F238E27FC236}">
                <a16:creationId xmlns:a16="http://schemas.microsoft.com/office/drawing/2014/main" id="{618A3D8F-4FE7-49DB-B5FF-DF95B1C922F0}"/>
              </a:ext>
            </a:extLst>
          </p:cNvPr>
          <p:cNvSpPr/>
          <p:nvPr/>
        </p:nvSpPr>
        <p:spPr>
          <a:xfrm>
            <a:off x="9879920" y="1550591"/>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A</a:t>
            </a:r>
          </a:p>
        </p:txBody>
      </p:sp>
      <p:sp>
        <p:nvSpPr>
          <p:cNvPr id="63" name="Oval 62">
            <a:extLst>
              <a:ext uri="{FF2B5EF4-FFF2-40B4-BE49-F238E27FC236}">
                <a16:creationId xmlns:a16="http://schemas.microsoft.com/office/drawing/2014/main" id="{EF9EE922-0BF1-499C-B973-174810406F2E}"/>
              </a:ext>
            </a:extLst>
          </p:cNvPr>
          <p:cNvSpPr/>
          <p:nvPr/>
        </p:nvSpPr>
        <p:spPr>
          <a:xfrm>
            <a:off x="12844820" y="1550591"/>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B</a:t>
            </a:r>
          </a:p>
        </p:txBody>
      </p:sp>
      <p:sp>
        <p:nvSpPr>
          <p:cNvPr id="64" name="Oval 63">
            <a:extLst>
              <a:ext uri="{FF2B5EF4-FFF2-40B4-BE49-F238E27FC236}">
                <a16:creationId xmlns:a16="http://schemas.microsoft.com/office/drawing/2014/main" id="{B96C5954-AAB2-4955-A1E0-0222D3E53A11}"/>
              </a:ext>
            </a:extLst>
          </p:cNvPr>
          <p:cNvSpPr/>
          <p:nvPr/>
        </p:nvSpPr>
        <p:spPr>
          <a:xfrm>
            <a:off x="9879920" y="4255080"/>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C</a:t>
            </a:r>
          </a:p>
        </p:txBody>
      </p:sp>
      <p:sp>
        <p:nvSpPr>
          <p:cNvPr id="65" name="Oval 64">
            <a:extLst>
              <a:ext uri="{FF2B5EF4-FFF2-40B4-BE49-F238E27FC236}">
                <a16:creationId xmlns:a16="http://schemas.microsoft.com/office/drawing/2014/main" id="{BB4AF704-48F7-4795-BFC0-AC640E8C57D2}"/>
              </a:ext>
            </a:extLst>
          </p:cNvPr>
          <p:cNvSpPr/>
          <p:nvPr/>
        </p:nvSpPr>
        <p:spPr>
          <a:xfrm>
            <a:off x="12844820" y="4229304"/>
            <a:ext cx="225552" cy="2284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D</a:t>
            </a:r>
          </a:p>
        </p:txBody>
      </p:sp>
      <p:pic>
        <p:nvPicPr>
          <p:cNvPr id="66" name="Picture 65" descr="A close up of a logo&#10;&#10;Description automatically generated">
            <a:extLst>
              <a:ext uri="{FF2B5EF4-FFF2-40B4-BE49-F238E27FC236}">
                <a16:creationId xmlns:a16="http://schemas.microsoft.com/office/drawing/2014/main" id="{309DCDDF-6D7A-4F43-A3A4-BFA0F2A25E4A}"/>
              </a:ext>
            </a:extLst>
          </p:cNvPr>
          <p:cNvPicPr>
            <a:picLocks noChangeAspect="1"/>
          </p:cNvPicPr>
          <p:nvPr/>
        </p:nvPicPr>
        <p:blipFill rotWithShape="1">
          <a:blip r:embed="rId12">
            <a:extLst>
              <a:ext uri="{28A0092B-C50C-407E-A947-70E740481C1C}">
                <a14:useLocalDpi xmlns:a14="http://schemas.microsoft.com/office/drawing/2010/main" val="0"/>
              </a:ext>
            </a:extLst>
          </a:blip>
          <a:srcRect l="69196" t="24075" r="15556" b="28990"/>
          <a:stretch/>
        </p:blipFill>
        <p:spPr>
          <a:xfrm>
            <a:off x="11263924" y="7066036"/>
            <a:ext cx="753731" cy="2319997"/>
          </a:xfrm>
          <a:prstGeom prst="rect">
            <a:avLst/>
          </a:prstGeom>
        </p:spPr>
      </p:pic>
      <p:sp>
        <p:nvSpPr>
          <p:cNvPr id="67" name="Freeform: Shape 66">
            <a:extLst>
              <a:ext uri="{FF2B5EF4-FFF2-40B4-BE49-F238E27FC236}">
                <a16:creationId xmlns:a16="http://schemas.microsoft.com/office/drawing/2014/main" id="{3522B515-440F-4DA0-B03A-492EDE8A2A21}"/>
              </a:ext>
            </a:extLst>
          </p:cNvPr>
          <p:cNvSpPr/>
          <p:nvPr/>
        </p:nvSpPr>
        <p:spPr>
          <a:xfrm>
            <a:off x="11374120" y="7434637"/>
            <a:ext cx="754380" cy="500089"/>
          </a:xfrm>
          <a:custGeom>
            <a:avLst/>
            <a:gdLst>
              <a:gd name="connsiteX0" fmla="*/ 0 w 754380"/>
              <a:gd name="connsiteY0" fmla="*/ 0 h 500089"/>
              <a:gd name="connsiteX1" fmla="*/ 251460 w 754380"/>
              <a:gd name="connsiteY1" fmla="*/ 175260 h 500089"/>
              <a:gd name="connsiteX2" fmla="*/ 487680 w 754380"/>
              <a:gd name="connsiteY2" fmla="*/ 388620 h 500089"/>
              <a:gd name="connsiteX3" fmla="*/ 693420 w 754380"/>
              <a:gd name="connsiteY3" fmla="*/ 487680 h 500089"/>
              <a:gd name="connsiteX4" fmla="*/ 754380 w 754380"/>
              <a:gd name="connsiteY4" fmla="*/ 495300 h 50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80" h="500089">
                <a:moveTo>
                  <a:pt x="0" y="0"/>
                </a:moveTo>
                <a:cubicBezTo>
                  <a:pt x="85090" y="55245"/>
                  <a:pt x="170180" y="110490"/>
                  <a:pt x="251460" y="175260"/>
                </a:cubicBezTo>
                <a:cubicBezTo>
                  <a:pt x="332740" y="240030"/>
                  <a:pt x="414020" y="336550"/>
                  <a:pt x="487680" y="388620"/>
                </a:cubicBezTo>
                <a:cubicBezTo>
                  <a:pt x="561340" y="440690"/>
                  <a:pt x="648970" y="469900"/>
                  <a:pt x="693420" y="487680"/>
                </a:cubicBezTo>
                <a:cubicBezTo>
                  <a:pt x="737870" y="505460"/>
                  <a:pt x="746125" y="500380"/>
                  <a:pt x="754380" y="495300"/>
                </a:cubicBezTo>
              </a:path>
            </a:pathLst>
          </a:custGeom>
          <a:noFill/>
          <a:ln w="7620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B72B9AD3-08B3-42A5-9DF0-30C47A8F258B}"/>
              </a:ext>
            </a:extLst>
          </p:cNvPr>
          <p:cNvSpPr/>
          <p:nvPr/>
        </p:nvSpPr>
        <p:spPr>
          <a:xfrm>
            <a:off x="11381740" y="8848112"/>
            <a:ext cx="739140" cy="63159"/>
          </a:xfrm>
          <a:custGeom>
            <a:avLst/>
            <a:gdLst>
              <a:gd name="connsiteX0" fmla="*/ 0 w 739140"/>
              <a:gd name="connsiteY0" fmla="*/ 60960 h 63159"/>
              <a:gd name="connsiteX1" fmla="*/ 320040 w 739140"/>
              <a:gd name="connsiteY1" fmla="*/ 60960 h 63159"/>
              <a:gd name="connsiteX2" fmla="*/ 579120 w 739140"/>
              <a:gd name="connsiteY2" fmla="*/ 38100 h 63159"/>
              <a:gd name="connsiteX3" fmla="*/ 739140 w 739140"/>
              <a:gd name="connsiteY3" fmla="*/ 0 h 63159"/>
            </a:gdLst>
            <a:ahLst/>
            <a:cxnLst>
              <a:cxn ang="0">
                <a:pos x="connsiteX0" y="connsiteY0"/>
              </a:cxn>
              <a:cxn ang="0">
                <a:pos x="connsiteX1" y="connsiteY1"/>
              </a:cxn>
              <a:cxn ang="0">
                <a:pos x="connsiteX2" y="connsiteY2"/>
              </a:cxn>
              <a:cxn ang="0">
                <a:pos x="connsiteX3" y="connsiteY3"/>
              </a:cxn>
            </a:cxnLst>
            <a:rect l="l" t="t" r="r" b="b"/>
            <a:pathLst>
              <a:path w="739140" h="63159">
                <a:moveTo>
                  <a:pt x="0" y="60960"/>
                </a:moveTo>
                <a:cubicBezTo>
                  <a:pt x="111760" y="62865"/>
                  <a:pt x="223520" y="64770"/>
                  <a:pt x="320040" y="60960"/>
                </a:cubicBezTo>
                <a:cubicBezTo>
                  <a:pt x="416560" y="57150"/>
                  <a:pt x="509270" y="48260"/>
                  <a:pt x="579120" y="38100"/>
                </a:cubicBezTo>
                <a:cubicBezTo>
                  <a:pt x="648970" y="27940"/>
                  <a:pt x="694055" y="13970"/>
                  <a:pt x="739140" y="0"/>
                </a:cubicBezTo>
              </a:path>
            </a:pathLst>
          </a:custGeom>
          <a:noFill/>
          <a:ln w="7620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ED954EB3-6EC9-495B-BDD5-CDC38471D827}"/>
              </a:ext>
            </a:extLst>
          </p:cNvPr>
          <p:cNvSpPr txBox="1"/>
          <p:nvPr/>
        </p:nvSpPr>
        <p:spPr>
          <a:xfrm>
            <a:off x="12082781" y="7520596"/>
            <a:ext cx="1532269" cy="646331"/>
          </a:xfrm>
          <a:prstGeom prst="rect">
            <a:avLst/>
          </a:prstGeom>
          <a:noFill/>
        </p:spPr>
        <p:txBody>
          <a:bodyPr wrap="square" rtlCol="0">
            <a:spAutoFit/>
          </a:bodyPr>
          <a:lstStyle/>
          <a:p>
            <a:r>
              <a:rPr lang="en-US" sz="1200" dirty="0">
                <a:solidFill>
                  <a:srgbClr val="7F7F7F"/>
                </a:solidFill>
              </a:rPr>
              <a:t>Converging whiskers denote improving reliability</a:t>
            </a:r>
          </a:p>
        </p:txBody>
      </p:sp>
      <p:sp>
        <p:nvSpPr>
          <p:cNvPr id="70" name="Freeform: Shape 69">
            <a:extLst>
              <a:ext uri="{FF2B5EF4-FFF2-40B4-BE49-F238E27FC236}">
                <a16:creationId xmlns:a16="http://schemas.microsoft.com/office/drawing/2014/main" id="{A9E965F7-34E2-4D6E-9B43-032D9F918A5A}"/>
              </a:ext>
            </a:extLst>
          </p:cNvPr>
          <p:cNvSpPr/>
          <p:nvPr/>
        </p:nvSpPr>
        <p:spPr>
          <a:xfrm>
            <a:off x="11381740" y="8447537"/>
            <a:ext cx="537210" cy="179070"/>
          </a:xfrm>
          <a:custGeom>
            <a:avLst/>
            <a:gdLst>
              <a:gd name="connsiteX0" fmla="*/ 0 w 537210"/>
              <a:gd name="connsiteY0" fmla="*/ 0 h 179070"/>
              <a:gd name="connsiteX1" fmla="*/ 148590 w 537210"/>
              <a:gd name="connsiteY1" fmla="*/ 49530 h 179070"/>
              <a:gd name="connsiteX2" fmla="*/ 365760 w 537210"/>
              <a:gd name="connsiteY2" fmla="*/ 133350 h 179070"/>
              <a:gd name="connsiteX3" fmla="*/ 537210 w 537210"/>
              <a:gd name="connsiteY3" fmla="*/ 179070 h 179070"/>
            </a:gdLst>
            <a:ahLst/>
            <a:cxnLst>
              <a:cxn ang="0">
                <a:pos x="connsiteX0" y="connsiteY0"/>
              </a:cxn>
              <a:cxn ang="0">
                <a:pos x="connsiteX1" y="connsiteY1"/>
              </a:cxn>
              <a:cxn ang="0">
                <a:pos x="connsiteX2" y="connsiteY2"/>
              </a:cxn>
              <a:cxn ang="0">
                <a:pos x="connsiteX3" y="connsiteY3"/>
              </a:cxn>
            </a:cxnLst>
            <a:rect l="l" t="t" r="r" b="b"/>
            <a:pathLst>
              <a:path w="537210" h="179070">
                <a:moveTo>
                  <a:pt x="0" y="0"/>
                </a:moveTo>
                <a:cubicBezTo>
                  <a:pt x="43815" y="13652"/>
                  <a:pt x="87630" y="27305"/>
                  <a:pt x="148590" y="49530"/>
                </a:cubicBezTo>
                <a:cubicBezTo>
                  <a:pt x="209550" y="71755"/>
                  <a:pt x="300990" y="111760"/>
                  <a:pt x="365760" y="133350"/>
                </a:cubicBezTo>
                <a:cubicBezTo>
                  <a:pt x="430530" y="154940"/>
                  <a:pt x="483870" y="167005"/>
                  <a:pt x="537210" y="17907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F70F37FF-663C-4B5F-B74F-D3964CDF2ECD}"/>
              </a:ext>
            </a:extLst>
          </p:cNvPr>
          <p:cNvSpPr txBox="1"/>
          <p:nvPr/>
        </p:nvSpPr>
        <p:spPr>
          <a:xfrm>
            <a:off x="12058323" y="8251665"/>
            <a:ext cx="2187233" cy="415498"/>
          </a:xfrm>
          <a:prstGeom prst="rect">
            <a:avLst/>
          </a:prstGeom>
          <a:noFill/>
        </p:spPr>
        <p:txBody>
          <a:bodyPr wrap="square" rtlCol="0">
            <a:spAutoFit/>
          </a:bodyPr>
          <a:lstStyle/>
          <a:p>
            <a:r>
              <a:rPr lang="en-US" sz="1050" dirty="0"/>
              <a:t>Reduced average travel time denotes improving typical conditions</a:t>
            </a:r>
          </a:p>
        </p:txBody>
      </p:sp>
      <p:sp>
        <p:nvSpPr>
          <p:cNvPr id="72" name="TextBox 71">
            <a:extLst>
              <a:ext uri="{FF2B5EF4-FFF2-40B4-BE49-F238E27FC236}">
                <a16:creationId xmlns:a16="http://schemas.microsoft.com/office/drawing/2014/main" id="{B6834090-4187-4DE6-B646-67DFC06EF46A}"/>
              </a:ext>
            </a:extLst>
          </p:cNvPr>
          <p:cNvSpPr txBox="1"/>
          <p:nvPr/>
        </p:nvSpPr>
        <p:spPr>
          <a:xfrm>
            <a:off x="8123794" y="7833434"/>
            <a:ext cx="2321271" cy="769441"/>
          </a:xfrm>
          <a:prstGeom prst="rect">
            <a:avLst/>
          </a:prstGeom>
          <a:solidFill>
            <a:schemeClr val="tx1"/>
          </a:solidFill>
        </p:spPr>
        <p:txBody>
          <a:bodyPr wrap="square" rtlCol="0">
            <a:spAutoFit/>
          </a:bodyPr>
          <a:lstStyle/>
          <a:p>
            <a:pPr algn="r"/>
            <a:r>
              <a:rPr lang="en-US" sz="1100" dirty="0">
                <a:solidFill>
                  <a:schemeClr val="bg1"/>
                </a:solidFill>
                <a:latin typeface="Arial Nova" panose="020B0504020202020204" pitchFamily="34" charset="0"/>
              </a:rPr>
              <a:t>The box plot presents a simplified distribution of the range of travel times throughout the period of interest, based on percentiles.</a:t>
            </a:r>
          </a:p>
        </p:txBody>
      </p:sp>
      <p:sp>
        <p:nvSpPr>
          <p:cNvPr id="73" name="TextBox 72">
            <a:extLst>
              <a:ext uri="{FF2B5EF4-FFF2-40B4-BE49-F238E27FC236}">
                <a16:creationId xmlns:a16="http://schemas.microsoft.com/office/drawing/2014/main" id="{00732A1D-5906-43CC-997F-9EBE04BD8270}"/>
              </a:ext>
            </a:extLst>
          </p:cNvPr>
          <p:cNvSpPr txBox="1"/>
          <p:nvPr/>
        </p:nvSpPr>
        <p:spPr>
          <a:xfrm>
            <a:off x="11034030" y="8251665"/>
            <a:ext cx="394660" cy="215444"/>
          </a:xfrm>
          <a:prstGeom prst="rect">
            <a:avLst/>
          </a:prstGeom>
          <a:noFill/>
        </p:spPr>
        <p:txBody>
          <a:bodyPr wrap="none" rtlCol="0">
            <a:spAutoFit/>
          </a:bodyPr>
          <a:lstStyle/>
          <a:p>
            <a:r>
              <a:rPr lang="en-US" sz="800" dirty="0">
                <a:solidFill>
                  <a:schemeClr val="tx1">
                    <a:lumMod val="75000"/>
                    <a:lumOff val="25000"/>
                  </a:schemeClr>
                </a:solidFill>
                <a:latin typeface="Arial Nova" panose="020B0504020202020204" pitchFamily="34" charset="0"/>
              </a:rPr>
              <a:t>AVG</a:t>
            </a:r>
          </a:p>
        </p:txBody>
      </p:sp>
      <p:sp>
        <p:nvSpPr>
          <p:cNvPr id="74" name="TextBox 73">
            <a:extLst>
              <a:ext uri="{FF2B5EF4-FFF2-40B4-BE49-F238E27FC236}">
                <a16:creationId xmlns:a16="http://schemas.microsoft.com/office/drawing/2014/main" id="{A25506EC-40AB-4F2F-9158-870AFF2F8298}"/>
              </a:ext>
            </a:extLst>
          </p:cNvPr>
          <p:cNvSpPr txBox="1"/>
          <p:nvPr/>
        </p:nvSpPr>
        <p:spPr>
          <a:xfrm>
            <a:off x="11018592" y="8533890"/>
            <a:ext cx="388248" cy="215444"/>
          </a:xfrm>
          <a:prstGeom prst="rect">
            <a:avLst/>
          </a:prstGeom>
          <a:noFill/>
        </p:spPr>
        <p:txBody>
          <a:bodyPr wrap="none" rtlCol="0">
            <a:spAutoFit/>
          </a:bodyPr>
          <a:lstStyle/>
          <a:p>
            <a:r>
              <a:rPr lang="en-US" sz="800" dirty="0">
                <a:solidFill>
                  <a:schemeClr val="tx1">
                    <a:lumMod val="75000"/>
                    <a:lumOff val="25000"/>
                  </a:schemeClr>
                </a:solidFill>
                <a:latin typeface="Arial Nova" panose="020B0504020202020204" pitchFamily="34" charset="0"/>
              </a:rPr>
              <a:t>25th</a:t>
            </a:r>
          </a:p>
        </p:txBody>
      </p:sp>
      <p:sp>
        <p:nvSpPr>
          <p:cNvPr id="75" name="TextBox 74">
            <a:extLst>
              <a:ext uri="{FF2B5EF4-FFF2-40B4-BE49-F238E27FC236}">
                <a16:creationId xmlns:a16="http://schemas.microsoft.com/office/drawing/2014/main" id="{6F3B0B28-0355-4468-ADF8-69A67248FB45}"/>
              </a:ext>
            </a:extLst>
          </p:cNvPr>
          <p:cNvSpPr txBox="1"/>
          <p:nvPr/>
        </p:nvSpPr>
        <p:spPr>
          <a:xfrm>
            <a:off x="11004673" y="8082806"/>
            <a:ext cx="388248" cy="215444"/>
          </a:xfrm>
          <a:prstGeom prst="rect">
            <a:avLst/>
          </a:prstGeom>
          <a:noFill/>
        </p:spPr>
        <p:txBody>
          <a:bodyPr wrap="none" rtlCol="0">
            <a:spAutoFit/>
          </a:bodyPr>
          <a:lstStyle/>
          <a:p>
            <a:r>
              <a:rPr lang="en-US" sz="800" dirty="0">
                <a:solidFill>
                  <a:schemeClr val="tx1">
                    <a:lumMod val="75000"/>
                    <a:lumOff val="25000"/>
                  </a:schemeClr>
                </a:solidFill>
                <a:latin typeface="Arial Nova" panose="020B0504020202020204" pitchFamily="34" charset="0"/>
              </a:rPr>
              <a:t>75th</a:t>
            </a:r>
          </a:p>
        </p:txBody>
      </p:sp>
      <p:sp>
        <p:nvSpPr>
          <p:cNvPr id="76" name="TextBox 75">
            <a:extLst>
              <a:ext uri="{FF2B5EF4-FFF2-40B4-BE49-F238E27FC236}">
                <a16:creationId xmlns:a16="http://schemas.microsoft.com/office/drawing/2014/main" id="{4808F03E-2E7A-4ED0-80A4-F9B40CC17325}"/>
              </a:ext>
            </a:extLst>
          </p:cNvPr>
          <p:cNvSpPr txBox="1"/>
          <p:nvPr/>
        </p:nvSpPr>
        <p:spPr>
          <a:xfrm>
            <a:off x="11051420" y="7453884"/>
            <a:ext cx="388248" cy="215444"/>
          </a:xfrm>
          <a:prstGeom prst="rect">
            <a:avLst/>
          </a:prstGeom>
          <a:noFill/>
        </p:spPr>
        <p:txBody>
          <a:bodyPr wrap="none" rtlCol="0">
            <a:spAutoFit/>
          </a:bodyPr>
          <a:lstStyle/>
          <a:p>
            <a:r>
              <a:rPr lang="en-US" sz="800" dirty="0">
                <a:solidFill>
                  <a:schemeClr val="tx1">
                    <a:lumMod val="75000"/>
                    <a:lumOff val="25000"/>
                  </a:schemeClr>
                </a:solidFill>
                <a:latin typeface="Arial Nova" panose="020B0504020202020204" pitchFamily="34" charset="0"/>
              </a:rPr>
              <a:t>95th</a:t>
            </a:r>
          </a:p>
        </p:txBody>
      </p:sp>
      <p:sp>
        <p:nvSpPr>
          <p:cNvPr id="77" name="TextBox 76">
            <a:extLst>
              <a:ext uri="{FF2B5EF4-FFF2-40B4-BE49-F238E27FC236}">
                <a16:creationId xmlns:a16="http://schemas.microsoft.com/office/drawing/2014/main" id="{0F5A741D-244C-4071-9897-31D809274A48}"/>
              </a:ext>
            </a:extLst>
          </p:cNvPr>
          <p:cNvSpPr txBox="1"/>
          <p:nvPr/>
        </p:nvSpPr>
        <p:spPr>
          <a:xfrm>
            <a:off x="11080274" y="8725836"/>
            <a:ext cx="330540" cy="215444"/>
          </a:xfrm>
          <a:prstGeom prst="rect">
            <a:avLst/>
          </a:prstGeom>
          <a:noFill/>
        </p:spPr>
        <p:txBody>
          <a:bodyPr wrap="none" rtlCol="0">
            <a:spAutoFit/>
          </a:bodyPr>
          <a:lstStyle/>
          <a:p>
            <a:r>
              <a:rPr lang="en-US" sz="800" dirty="0">
                <a:solidFill>
                  <a:schemeClr val="tx1">
                    <a:lumMod val="75000"/>
                    <a:lumOff val="25000"/>
                  </a:schemeClr>
                </a:solidFill>
                <a:latin typeface="Arial Nova" panose="020B0504020202020204" pitchFamily="34" charset="0"/>
              </a:rPr>
              <a:t>5th</a:t>
            </a:r>
          </a:p>
        </p:txBody>
      </p:sp>
      <p:cxnSp>
        <p:nvCxnSpPr>
          <p:cNvPr id="78" name="Straight Connector 77">
            <a:extLst>
              <a:ext uri="{FF2B5EF4-FFF2-40B4-BE49-F238E27FC236}">
                <a16:creationId xmlns:a16="http://schemas.microsoft.com/office/drawing/2014/main" id="{8F192466-07DA-47CD-9E91-431137B382DF}"/>
              </a:ext>
            </a:extLst>
          </p:cNvPr>
          <p:cNvCxnSpPr>
            <a:cxnSpLocks/>
          </p:cNvCxnSpPr>
          <p:nvPr/>
        </p:nvCxnSpPr>
        <p:spPr>
          <a:xfrm>
            <a:off x="11835617" y="1211337"/>
            <a:ext cx="2018404"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F179E006-F56C-459E-9052-DCAF47C9E59B}"/>
              </a:ext>
            </a:extLst>
          </p:cNvPr>
          <p:cNvSpPr txBox="1"/>
          <p:nvPr/>
        </p:nvSpPr>
        <p:spPr>
          <a:xfrm>
            <a:off x="12352537" y="1073686"/>
            <a:ext cx="984565" cy="276999"/>
          </a:xfrm>
          <a:prstGeom prst="rect">
            <a:avLst/>
          </a:prstGeom>
          <a:solidFill>
            <a:schemeClr val="accent1">
              <a:lumMod val="50000"/>
            </a:schemeClr>
          </a:solid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Northbound</a:t>
            </a:r>
          </a:p>
        </p:txBody>
      </p:sp>
      <p:cxnSp>
        <p:nvCxnSpPr>
          <p:cNvPr id="80" name="Straight Connector 79">
            <a:extLst>
              <a:ext uri="{FF2B5EF4-FFF2-40B4-BE49-F238E27FC236}">
                <a16:creationId xmlns:a16="http://schemas.microsoft.com/office/drawing/2014/main" id="{8F84AAB9-3041-477E-98EE-230416EBDFC9}"/>
              </a:ext>
            </a:extLst>
          </p:cNvPr>
          <p:cNvCxnSpPr>
            <a:cxnSpLocks/>
          </p:cNvCxnSpPr>
          <p:nvPr/>
        </p:nvCxnSpPr>
        <p:spPr>
          <a:xfrm>
            <a:off x="8661579" y="1211337"/>
            <a:ext cx="2018404" cy="0"/>
          </a:xfrm>
          <a:prstGeom prst="line">
            <a:avLst/>
          </a:prstGeom>
          <a:ln>
            <a:solidFill>
              <a:srgbClr val="C4510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2DB7AA0-D224-4A24-84A0-510249697E53}"/>
              </a:ext>
            </a:extLst>
          </p:cNvPr>
          <p:cNvSpPr txBox="1"/>
          <p:nvPr/>
        </p:nvSpPr>
        <p:spPr>
          <a:xfrm>
            <a:off x="9165675" y="1073686"/>
            <a:ext cx="1010213" cy="276999"/>
          </a:xfrm>
          <a:prstGeom prst="rect">
            <a:avLst/>
          </a:prstGeom>
          <a:solidFill>
            <a:srgbClr val="C45100"/>
          </a:solidFill>
          <a:ln>
            <a:solidFill>
              <a:srgbClr val="C45100"/>
            </a:solidFill>
          </a:ln>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Southbound</a:t>
            </a:r>
          </a:p>
        </p:txBody>
      </p:sp>
      <p:sp>
        <p:nvSpPr>
          <p:cNvPr id="82" name="Rectangle 81">
            <a:extLst>
              <a:ext uri="{FF2B5EF4-FFF2-40B4-BE49-F238E27FC236}">
                <a16:creationId xmlns:a16="http://schemas.microsoft.com/office/drawing/2014/main" id="{D700FC1E-992C-47B8-8D98-F22609C9CF64}"/>
              </a:ext>
            </a:extLst>
          </p:cNvPr>
          <p:cNvSpPr/>
          <p:nvPr/>
        </p:nvSpPr>
        <p:spPr>
          <a:xfrm>
            <a:off x="7487920" y="6275564"/>
            <a:ext cx="6858000" cy="1015663"/>
          </a:xfrm>
          <a:prstGeom prst="rect">
            <a:avLst/>
          </a:prstGeom>
        </p:spPr>
        <p:txBody>
          <a:bodyPr wrap="square">
            <a:spAutoFit/>
          </a:bodyPr>
          <a:lstStyle/>
          <a:p>
            <a:r>
              <a:rPr lang="en-US" sz="1200" b="1" dirty="0">
                <a:solidFill>
                  <a:prstClr val="black"/>
                </a:solidFill>
              </a:rPr>
              <a:t>A:</a:t>
            </a:r>
            <a:r>
              <a:rPr lang="en-US" sz="1200" dirty="0">
                <a:solidFill>
                  <a:prstClr val="black"/>
                </a:solidFill>
              </a:rPr>
              <a:t> Travel time and reliability remained stable and relatively constant over the past four years in the southbound direction during the AM peak period. </a:t>
            </a:r>
            <a:r>
              <a:rPr lang="en-US" sz="1200" b="1" dirty="0">
                <a:solidFill>
                  <a:prstClr val="black"/>
                </a:solidFill>
              </a:rPr>
              <a:t>B:</a:t>
            </a:r>
            <a:r>
              <a:rPr lang="en-US" sz="1200" dirty="0">
                <a:solidFill>
                  <a:prstClr val="black"/>
                </a:solidFill>
              </a:rPr>
              <a:t> In the AM peak period northbound direction, travel times and reliability were relatively constant from 2016 – 2018, with a slight improvement in 2019.     /</a:t>
            </a:r>
          </a:p>
          <a:p>
            <a:r>
              <a:rPr lang="en-US" sz="1200" dirty="0">
                <a:solidFill>
                  <a:prstClr val="black"/>
                </a:solidFill>
              </a:rPr>
              <a:t>In the PM peak period, a steady improvement in travel times and reliability has been seen over the years 2016 – 2019, with a stepwise improvement for some days in 2019.</a:t>
            </a:r>
            <a:endParaRPr lang="en-US" dirty="0"/>
          </a:p>
        </p:txBody>
      </p:sp>
      <p:sp>
        <p:nvSpPr>
          <p:cNvPr id="83" name="TextBox 82">
            <a:extLst>
              <a:ext uri="{FF2B5EF4-FFF2-40B4-BE49-F238E27FC236}">
                <a16:creationId xmlns:a16="http://schemas.microsoft.com/office/drawing/2014/main" id="{250537FC-B7FD-4612-8F57-5612B9E3EFB2}"/>
              </a:ext>
            </a:extLst>
          </p:cNvPr>
          <p:cNvSpPr txBox="1"/>
          <p:nvPr/>
        </p:nvSpPr>
        <p:spPr>
          <a:xfrm>
            <a:off x="7588284" y="2252734"/>
            <a:ext cx="752834" cy="415498"/>
          </a:xfrm>
          <a:prstGeom prst="rect">
            <a:avLst/>
          </a:prstGeom>
          <a:noFill/>
        </p:spPr>
        <p:txBody>
          <a:bodyPr wrap="none" rtlCol="0">
            <a:spAutoFit/>
          </a:bodyPr>
          <a:lstStyle/>
          <a:p>
            <a:pPr algn="ctr"/>
            <a:r>
              <a:rPr lang="en-US" sz="1200" b="1" dirty="0">
                <a:cs typeface="Arial" panose="020B0604020202020204" pitchFamily="34" charset="0"/>
              </a:rPr>
              <a:t>AM Peak</a:t>
            </a:r>
          </a:p>
          <a:p>
            <a:pPr algn="ctr"/>
            <a:r>
              <a:rPr lang="en-US" sz="900" dirty="0">
                <a:cs typeface="Arial" panose="020B0604020202020204" pitchFamily="34" charset="0"/>
              </a:rPr>
              <a:t>6AM – 9AM</a:t>
            </a:r>
          </a:p>
        </p:txBody>
      </p:sp>
      <p:sp>
        <p:nvSpPr>
          <p:cNvPr id="84" name="TextBox 83">
            <a:extLst>
              <a:ext uri="{FF2B5EF4-FFF2-40B4-BE49-F238E27FC236}">
                <a16:creationId xmlns:a16="http://schemas.microsoft.com/office/drawing/2014/main" id="{72AFB054-C723-4FA7-A704-9912BC078D82}"/>
              </a:ext>
            </a:extLst>
          </p:cNvPr>
          <p:cNvSpPr txBox="1"/>
          <p:nvPr/>
        </p:nvSpPr>
        <p:spPr>
          <a:xfrm>
            <a:off x="7588284" y="4966561"/>
            <a:ext cx="741613" cy="415498"/>
          </a:xfrm>
          <a:prstGeom prst="rect">
            <a:avLst/>
          </a:prstGeom>
          <a:noFill/>
        </p:spPr>
        <p:txBody>
          <a:bodyPr wrap="none" rtlCol="0">
            <a:spAutoFit/>
          </a:bodyPr>
          <a:lstStyle/>
          <a:p>
            <a:pPr algn="ctr"/>
            <a:r>
              <a:rPr lang="en-US" sz="1200" b="1" dirty="0">
                <a:cs typeface="Arial" panose="020B0604020202020204" pitchFamily="34" charset="0"/>
              </a:rPr>
              <a:t>PM Peak</a:t>
            </a:r>
          </a:p>
          <a:p>
            <a:pPr algn="ctr"/>
            <a:r>
              <a:rPr lang="en-US" sz="900" dirty="0">
                <a:cs typeface="Arial" panose="020B0604020202020204" pitchFamily="34" charset="0"/>
              </a:rPr>
              <a:t>4PM – 7PM</a:t>
            </a:r>
          </a:p>
        </p:txBody>
      </p:sp>
      <p:sp>
        <p:nvSpPr>
          <p:cNvPr id="85" name="Rectangle 84">
            <a:extLst>
              <a:ext uri="{FF2B5EF4-FFF2-40B4-BE49-F238E27FC236}">
                <a16:creationId xmlns:a16="http://schemas.microsoft.com/office/drawing/2014/main" id="{1F5A5707-106C-42A7-B882-DD87FF2F738B}"/>
              </a:ext>
            </a:extLst>
          </p:cNvPr>
          <p:cNvSpPr/>
          <p:nvPr/>
        </p:nvSpPr>
        <p:spPr>
          <a:xfrm>
            <a:off x="10200927" y="1581446"/>
            <a:ext cx="860299" cy="1638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Stable</a:t>
            </a:r>
          </a:p>
        </p:txBody>
      </p:sp>
      <p:sp>
        <p:nvSpPr>
          <p:cNvPr id="86" name="Rectangle 85">
            <a:extLst>
              <a:ext uri="{FF2B5EF4-FFF2-40B4-BE49-F238E27FC236}">
                <a16:creationId xmlns:a16="http://schemas.microsoft.com/office/drawing/2014/main" id="{3D04FC59-4159-4F39-AFE5-36B8F0EA083B}"/>
              </a:ext>
            </a:extLst>
          </p:cNvPr>
          <p:cNvSpPr/>
          <p:nvPr/>
        </p:nvSpPr>
        <p:spPr>
          <a:xfrm>
            <a:off x="13162758" y="1581446"/>
            <a:ext cx="860299" cy="1638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Stable</a:t>
            </a:r>
          </a:p>
        </p:txBody>
      </p:sp>
      <p:sp>
        <p:nvSpPr>
          <p:cNvPr id="87" name="Rectangle 86">
            <a:extLst>
              <a:ext uri="{FF2B5EF4-FFF2-40B4-BE49-F238E27FC236}">
                <a16:creationId xmlns:a16="http://schemas.microsoft.com/office/drawing/2014/main" id="{7D3F7C50-1BCD-4DDE-ABF0-16BFB2D9F642}"/>
              </a:ext>
            </a:extLst>
          </p:cNvPr>
          <p:cNvSpPr/>
          <p:nvPr/>
        </p:nvSpPr>
        <p:spPr>
          <a:xfrm>
            <a:off x="10200927" y="4285935"/>
            <a:ext cx="860299" cy="1638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Improving </a:t>
            </a:r>
          </a:p>
        </p:txBody>
      </p:sp>
      <p:sp>
        <p:nvSpPr>
          <p:cNvPr id="88" name="Rectangle 87">
            <a:extLst>
              <a:ext uri="{FF2B5EF4-FFF2-40B4-BE49-F238E27FC236}">
                <a16:creationId xmlns:a16="http://schemas.microsoft.com/office/drawing/2014/main" id="{400612E0-5676-4D39-89D1-BD65A7021995}"/>
              </a:ext>
            </a:extLst>
          </p:cNvPr>
          <p:cNvSpPr/>
          <p:nvPr/>
        </p:nvSpPr>
        <p:spPr>
          <a:xfrm>
            <a:off x="13166899" y="4255080"/>
            <a:ext cx="860299" cy="1638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Improving</a:t>
            </a:r>
          </a:p>
        </p:txBody>
      </p:sp>
      <p:sp>
        <p:nvSpPr>
          <p:cNvPr id="89" name="Oval 88">
            <a:extLst>
              <a:ext uri="{FF2B5EF4-FFF2-40B4-BE49-F238E27FC236}">
                <a16:creationId xmlns:a16="http://schemas.microsoft.com/office/drawing/2014/main" id="{893176FD-7E08-42C6-9C96-2C2111F33861}"/>
              </a:ext>
            </a:extLst>
          </p:cNvPr>
          <p:cNvSpPr/>
          <p:nvPr/>
        </p:nvSpPr>
        <p:spPr>
          <a:xfrm>
            <a:off x="7578235" y="6361283"/>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A</a:t>
            </a:r>
          </a:p>
        </p:txBody>
      </p:sp>
      <p:sp>
        <p:nvSpPr>
          <p:cNvPr id="90" name="Oval 89">
            <a:extLst>
              <a:ext uri="{FF2B5EF4-FFF2-40B4-BE49-F238E27FC236}">
                <a16:creationId xmlns:a16="http://schemas.microsoft.com/office/drawing/2014/main" id="{0F186FF5-9D8E-40E6-8F77-A760A767546F}"/>
              </a:ext>
            </a:extLst>
          </p:cNvPr>
          <p:cNvSpPr/>
          <p:nvPr/>
        </p:nvSpPr>
        <p:spPr>
          <a:xfrm>
            <a:off x="10687526" y="6537128"/>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B</a:t>
            </a:r>
          </a:p>
        </p:txBody>
      </p:sp>
      <p:sp>
        <p:nvSpPr>
          <p:cNvPr id="91" name="Oval 90">
            <a:extLst>
              <a:ext uri="{FF2B5EF4-FFF2-40B4-BE49-F238E27FC236}">
                <a16:creationId xmlns:a16="http://schemas.microsoft.com/office/drawing/2014/main" id="{598B4D2C-FE0F-4440-999D-E76FF9BB2B0B}"/>
              </a:ext>
            </a:extLst>
          </p:cNvPr>
          <p:cNvSpPr/>
          <p:nvPr/>
        </p:nvSpPr>
        <p:spPr>
          <a:xfrm>
            <a:off x="13707055" y="6718837"/>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C</a:t>
            </a:r>
          </a:p>
        </p:txBody>
      </p:sp>
      <p:sp>
        <p:nvSpPr>
          <p:cNvPr id="92" name="Oval 91">
            <a:extLst>
              <a:ext uri="{FF2B5EF4-FFF2-40B4-BE49-F238E27FC236}">
                <a16:creationId xmlns:a16="http://schemas.microsoft.com/office/drawing/2014/main" id="{CD9442D2-C2B5-4C68-A229-E5CE8DD67F60}"/>
              </a:ext>
            </a:extLst>
          </p:cNvPr>
          <p:cNvSpPr/>
          <p:nvPr/>
        </p:nvSpPr>
        <p:spPr>
          <a:xfrm>
            <a:off x="13939841" y="6718837"/>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D</a:t>
            </a:r>
          </a:p>
        </p:txBody>
      </p:sp>
      <p:sp>
        <p:nvSpPr>
          <p:cNvPr id="94" name="Rectangle 93">
            <a:extLst>
              <a:ext uri="{FF2B5EF4-FFF2-40B4-BE49-F238E27FC236}">
                <a16:creationId xmlns:a16="http://schemas.microsoft.com/office/drawing/2014/main" id="{8EF336F5-1F18-472F-9D26-2C432E415255}"/>
              </a:ext>
            </a:extLst>
          </p:cNvPr>
          <p:cNvSpPr/>
          <p:nvPr/>
        </p:nvSpPr>
        <p:spPr>
          <a:xfrm>
            <a:off x="0" y="-4161"/>
            <a:ext cx="14630400" cy="168714"/>
          </a:xfrm>
          <a:prstGeom prst="rect">
            <a:avLst/>
          </a:prstGeom>
          <a:solidFill>
            <a:srgbClr val="194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102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C42845-1A79-48A0-A18D-AEC931347A5B}"/>
              </a:ext>
            </a:extLst>
          </p:cNvPr>
          <p:cNvSpPr>
            <a:spLocks noGrp="1"/>
          </p:cNvSpPr>
          <p:nvPr>
            <p:ph type="title"/>
          </p:nvPr>
        </p:nvSpPr>
        <p:spPr/>
        <p:txBody>
          <a:bodyPr/>
          <a:lstStyle/>
          <a:p>
            <a:r>
              <a:rPr lang="en-US" dirty="0"/>
              <a:t>Another option</a:t>
            </a:r>
          </a:p>
        </p:txBody>
      </p:sp>
    </p:spTree>
    <p:extLst>
      <p:ext uri="{BB962C8B-B14F-4D97-AF65-F5344CB8AC3E}">
        <p14:creationId xmlns:p14="http://schemas.microsoft.com/office/powerpoint/2010/main" val="429258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9B8409D-2340-46AA-82AC-EA19786F6EDC}"/>
              </a:ext>
            </a:extLst>
          </p:cNvPr>
          <p:cNvPicPr>
            <a:picLocks noChangeAspect="1"/>
          </p:cNvPicPr>
          <p:nvPr/>
        </p:nvPicPr>
        <p:blipFill rotWithShape="1">
          <a:blip r:embed="rId2"/>
          <a:srcRect l="3004" t="15073" r="1561" b="2844"/>
          <a:stretch/>
        </p:blipFill>
        <p:spPr>
          <a:xfrm>
            <a:off x="11070063" y="716871"/>
            <a:ext cx="2629790" cy="1511300"/>
          </a:xfrm>
          <a:prstGeom prst="rect">
            <a:avLst/>
          </a:prstGeom>
        </p:spPr>
      </p:pic>
      <p:pic>
        <p:nvPicPr>
          <p:cNvPr id="11" name="Picture 10">
            <a:extLst>
              <a:ext uri="{FF2B5EF4-FFF2-40B4-BE49-F238E27FC236}">
                <a16:creationId xmlns:a16="http://schemas.microsoft.com/office/drawing/2014/main" id="{FCD28377-2650-46F9-856D-54F2527D51E9}"/>
              </a:ext>
            </a:extLst>
          </p:cNvPr>
          <p:cNvPicPr>
            <a:picLocks noChangeAspect="1"/>
          </p:cNvPicPr>
          <p:nvPr/>
        </p:nvPicPr>
        <p:blipFill rotWithShape="1">
          <a:blip r:embed="rId3"/>
          <a:srcRect l="1405" t="15334" r="981" b="2582"/>
          <a:stretch/>
        </p:blipFill>
        <p:spPr>
          <a:xfrm>
            <a:off x="11009993" y="2297320"/>
            <a:ext cx="2689860" cy="1511300"/>
          </a:xfrm>
          <a:prstGeom prst="rect">
            <a:avLst/>
          </a:prstGeom>
        </p:spPr>
      </p:pic>
      <p:pic>
        <p:nvPicPr>
          <p:cNvPr id="12" name="Picture 11">
            <a:extLst>
              <a:ext uri="{FF2B5EF4-FFF2-40B4-BE49-F238E27FC236}">
                <a16:creationId xmlns:a16="http://schemas.microsoft.com/office/drawing/2014/main" id="{9EF2E438-CC45-44FD-AACA-F050DB56CECB}"/>
              </a:ext>
            </a:extLst>
          </p:cNvPr>
          <p:cNvPicPr>
            <a:picLocks noChangeAspect="1"/>
          </p:cNvPicPr>
          <p:nvPr/>
        </p:nvPicPr>
        <p:blipFill rotWithShape="1">
          <a:blip r:embed="rId4"/>
          <a:srcRect l="1813" t="15073" r="1311" b="2844"/>
          <a:stretch/>
        </p:blipFill>
        <p:spPr>
          <a:xfrm>
            <a:off x="8285742" y="716871"/>
            <a:ext cx="2669541" cy="1511300"/>
          </a:xfrm>
          <a:prstGeom prst="rect">
            <a:avLst/>
          </a:prstGeom>
        </p:spPr>
      </p:pic>
      <p:pic>
        <p:nvPicPr>
          <p:cNvPr id="13" name="Picture 12">
            <a:extLst>
              <a:ext uri="{FF2B5EF4-FFF2-40B4-BE49-F238E27FC236}">
                <a16:creationId xmlns:a16="http://schemas.microsoft.com/office/drawing/2014/main" id="{0E6E475D-5057-436B-B381-00BFD8E15238}"/>
              </a:ext>
            </a:extLst>
          </p:cNvPr>
          <p:cNvPicPr>
            <a:picLocks noChangeAspect="1"/>
          </p:cNvPicPr>
          <p:nvPr/>
        </p:nvPicPr>
        <p:blipFill rotWithShape="1">
          <a:blip r:embed="rId5"/>
          <a:srcRect l="1813" t="15294" r="1311" b="2582"/>
          <a:stretch/>
        </p:blipFill>
        <p:spPr>
          <a:xfrm>
            <a:off x="8285742" y="2296591"/>
            <a:ext cx="2729380" cy="1545921"/>
          </a:xfrm>
          <a:prstGeom prst="rect">
            <a:avLst/>
          </a:prstGeom>
        </p:spPr>
      </p:pic>
      <p:sp>
        <p:nvSpPr>
          <p:cNvPr id="27" name="Oval 26">
            <a:extLst>
              <a:ext uri="{FF2B5EF4-FFF2-40B4-BE49-F238E27FC236}">
                <a16:creationId xmlns:a16="http://schemas.microsoft.com/office/drawing/2014/main" id="{FC7A9C40-B8A5-4C30-9E92-4F0FA4794A52}"/>
              </a:ext>
            </a:extLst>
          </p:cNvPr>
          <p:cNvSpPr/>
          <p:nvPr/>
        </p:nvSpPr>
        <p:spPr>
          <a:xfrm>
            <a:off x="8814690" y="752237"/>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A</a:t>
            </a:r>
          </a:p>
        </p:txBody>
      </p:sp>
      <p:sp>
        <p:nvSpPr>
          <p:cNvPr id="28" name="Oval 27">
            <a:extLst>
              <a:ext uri="{FF2B5EF4-FFF2-40B4-BE49-F238E27FC236}">
                <a16:creationId xmlns:a16="http://schemas.microsoft.com/office/drawing/2014/main" id="{815631B8-5D0F-4DEF-880E-BB99EA17DA0E}"/>
              </a:ext>
            </a:extLst>
          </p:cNvPr>
          <p:cNvSpPr/>
          <p:nvPr/>
        </p:nvSpPr>
        <p:spPr>
          <a:xfrm>
            <a:off x="11556617" y="752237"/>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B</a:t>
            </a:r>
          </a:p>
        </p:txBody>
      </p:sp>
      <p:sp>
        <p:nvSpPr>
          <p:cNvPr id="29" name="Oval 28">
            <a:extLst>
              <a:ext uri="{FF2B5EF4-FFF2-40B4-BE49-F238E27FC236}">
                <a16:creationId xmlns:a16="http://schemas.microsoft.com/office/drawing/2014/main" id="{E800B69B-3787-4DA3-9C6B-48B441B60432}"/>
              </a:ext>
            </a:extLst>
          </p:cNvPr>
          <p:cNvSpPr/>
          <p:nvPr/>
        </p:nvSpPr>
        <p:spPr>
          <a:xfrm>
            <a:off x="8814690" y="2309988"/>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C</a:t>
            </a:r>
          </a:p>
        </p:txBody>
      </p:sp>
      <p:sp>
        <p:nvSpPr>
          <p:cNvPr id="30" name="Oval 29">
            <a:extLst>
              <a:ext uri="{FF2B5EF4-FFF2-40B4-BE49-F238E27FC236}">
                <a16:creationId xmlns:a16="http://schemas.microsoft.com/office/drawing/2014/main" id="{B79250B0-176B-4E12-8CEB-2ED282E3346A}"/>
              </a:ext>
            </a:extLst>
          </p:cNvPr>
          <p:cNvSpPr/>
          <p:nvPr/>
        </p:nvSpPr>
        <p:spPr>
          <a:xfrm>
            <a:off x="11556617" y="2309988"/>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D</a:t>
            </a:r>
          </a:p>
        </p:txBody>
      </p:sp>
      <p:sp>
        <p:nvSpPr>
          <p:cNvPr id="32" name="TextBox 31">
            <a:extLst>
              <a:ext uri="{FF2B5EF4-FFF2-40B4-BE49-F238E27FC236}">
                <a16:creationId xmlns:a16="http://schemas.microsoft.com/office/drawing/2014/main" id="{5BB04227-A819-44A7-AD5C-F7D23690F9E7}"/>
              </a:ext>
            </a:extLst>
          </p:cNvPr>
          <p:cNvSpPr txBox="1"/>
          <p:nvPr/>
        </p:nvSpPr>
        <p:spPr>
          <a:xfrm>
            <a:off x="7494750" y="1151996"/>
            <a:ext cx="810158" cy="415498"/>
          </a:xfrm>
          <a:prstGeom prst="rect">
            <a:avLst/>
          </a:prstGeom>
          <a:noFill/>
        </p:spPr>
        <p:txBody>
          <a:bodyPr wrap="none" rtlCol="0">
            <a:spAutoFit/>
          </a:bodyPr>
          <a:lstStyle/>
          <a:p>
            <a:pPr algn="ctr"/>
            <a:r>
              <a:rPr lang="en-US" sz="1200" b="1" dirty="0">
                <a:cs typeface="Arial" panose="020B0604020202020204" pitchFamily="34" charset="0"/>
              </a:rPr>
              <a:t>AM Peak</a:t>
            </a:r>
          </a:p>
          <a:p>
            <a:r>
              <a:rPr lang="en-US" sz="900" dirty="0">
                <a:cs typeface="Arial" panose="020B0604020202020204" pitchFamily="34" charset="0"/>
              </a:rPr>
              <a:t>6AM – 9AM</a:t>
            </a:r>
          </a:p>
        </p:txBody>
      </p:sp>
      <p:sp>
        <p:nvSpPr>
          <p:cNvPr id="34" name="TextBox 33">
            <a:extLst>
              <a:ext uri="{FF2B5EF4-FFF2-40B4-BE49-F238E27FC236}">
                <a16:creationId xmlns:a16="http://schemas.microsoft.com/office/drawing/2014/main" id="{B2DB2D60-2221-4F66-9F3E-941649F6D183}"/>
              </a:ext>
            </a:extLst>
          </p:cNvPr>
          <p:cNvSpPr txBox="1"/>
          <p:nvPr/>
        </p:nvSpPr>
        <p:spPr>
          <a:xfrm>
            <a:off x="7501963" y="2713895"/>
            <a:ext cx="813364" cy="415498"/>
          </a:xfrm>
          <a:prstGeom prst="rect">
            <a:avLst/>
          </a:prstGeom>
          <a:noFill/>
        </p:spPr>
        <p:txBody>
          <a:bodyPr wrap="none" rtlCol="0">
            <a:spAutoFit/>
          </a:bodyPr>
          <a:lstStyle/>
          <a:p>
            <a:pPr algn="ctr"/>
            <a:r>
              <a:rPr lang="en-US" sz="1200" b="1" dirty="0">
                <a:cs typeface="Arial" panose="020B0604020202020204" pitchFamily="34" charset="0"/>
              </a:rPr>
              <a:t>PM Peak</a:t>
            </a:r>
          </a:p>
          <a:p>
            <a:r>
              <a:rPr lang="en-US" sz="900" dirty="0">
                <a:cs typeface="Arial" panose="020B0604020202020204" pitchFamily="34" charset="0"/>
              </a:rPr>
              <a:t>4PM – 7PM</a:t>
            </a:r>
          </a:p>
        </p:txBody>
      </p:sp>
      <p:sp>
        <p:nvSpPr>
          <p:cNvPr id="36" name="TextBox 35">
            <a:extLst>
              <a:ext uri="{FF2B5EF4-FFF2-40B4-BE49-F238E27FC236}">
                <a16:creationId xmlns:a16="http://schemas.microsoft.com/office/drawing/2014/main" id="{ACEFEEC3-7459-48B5-827A-A54573681BA3}"/>
              </a:ext>
            </a:extLst>
          </p:cNvPr>
          <p:cNvSpPr txBox="1"/>
          <p:nvPr/>
        </p:nvSpPr>
        <p:spPr>
          <a:xfrm>
            <a:off x="13685635" y="1965432"/>
            <a:ext cx="502138" cy="646331"/>
          </a:xfrm>
          <a:prstGeom prst="rect">
            <a:avLst/>
          </a:prstGeom>
          <a:noFill/>
        </p:spPr>
        <p:txBody>
          <a:bodyPr wrap="square" rtlCol="0">
            <a:spAutoFit/>
          </a:bodyPr>
          <a:lstStyle/>
          <a:p>
            <a:r>
              <a:rPr lang="en-US" sz="3600" b="1" dirty="0">
                <a:latin typeface="MrEavesModOT" panose="020B0603060502020202" pitchFamily="34" charset="0"/>
              </a:rPr>
              <a:t>%</a:t>
            </a:r>
          </a:p>
        </p:txBody>
      </p:sp>
      <p:sp>
        <p:nvSpPr>
          <p:cNvPr id="38" name="Rectangle 37">
            <a:extLst>
              <a:ext uri="{FF2B5EF4-FFF2-40B4-BE49-F238E27FC236}">
                <a16:creationId xmlns:a16="http://schemas.microsoft.com/office/drawing/2014/main" id="{2CA3BD1B-84AE-4921-B1CD-1AD780E39BC9}"/>
              </a:ext>
            </a:extLst>
          </p:cNvPr>
          <p:cNvSpPr/>
          <p:nvPr/>
        </p:nvSpPr>
        <p:spPr>
          <a:xfrm>
            <a:off x="13883792" y="869595"/>
            <a:ext cx="105824" cy="11036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F2CC220-7A87-4F5C-BF87-AFFEFA08F2BA}"/>
              </a:ext>
            </a:extLst>
          </p:cNvPr>
          <p:cNvSpPr/>
          <p:nvPr/>
        </p:nvSpPr>
        <p:spPr>
          <a:xfrm>
            <a:off x="13883792" y="2626616"/>
            <a:ext cx="105824" cy="11036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DA17A202-3B43-442A-A9A3-EC5CA6690B1B}"/>
              </a:ext>
            </a:extLst>
          </p:cNvPr>
          <p:cNvGrpSpPr/>
          <p:nvPr/>
        </p:nvGrpSpPr>
        <p:grpSpPr>
          <a:xfrm>
            <a:off x="7501963" y="3943008"/>
            <a:ext cx="6858000" cy="861774"/>
            <a:chOff x="-6963290" y="8282226"/>
            <a:chExt cx="6858000" cy="861774"/>
          </a:xfrm>
        </p:grpSpPr>
        <p:sp>
          <p:nvSpPr>
            <p:cNvPr id="44" name="Rectangle 43">
              <a:extLst>
                <a:ext uri="{FF2B5EF4-FFF2-40B4-BE49-F238E27FC236}">
                  <a16:creationId xmlns:a16="http://schemas.microsoft.com/office/drawing/2014/main" id="{42235CA2-6679-40DB-BE5F-D11C021AA823}"/>
                </a:ext>
              </a:extLst>
            </p:cNvPr>
            <p:cNvSpPr/>
            <p:nvPr/>
          </p:nvSpPr>
          <p:spPr>
            <a:xfrm>
              <a:off x="-6963290" y="8282226"/>
              <a:ext cx="6858000" cy="861774"/>
            </a:xfrm>
            <a:prstGeom prst="rect">
              <a:avLst/>
            </a:prstGeom>
          </p:spPr>
          <p:txBody>
            <a:bodyPr wrap="square">
              <a:spAutoFit/>
            </a:bodyPr>
            <a:lstStyle/>
            <a:p>
              <a:pPr lvl="0"/>
              <a:r>
                <a:rPr lang="en-US" sz="1000" b="1" dirty="0">
                  <a:solidFill>
                    <a:prstClr val="black"/>
                  </a:solidFill>
                </a:rPr>
                <a:t>Observations </a:t>
              </a:r>
            </a:p>
            <a:p>
              <a:pPr lvl="0"/>
              <a:r>
                <a:rPr lang="en-US" sz="1000" b="1" dirty="0">
                  <a:solidFill>
                    <a:prstClr val="black"/>
                  </a:solidFill>
                </a:rPr>
                <a:t>A: </a:t>
              </a:r>
              <a:r>
                <a:rPr lang="en-US" sz="1000" dirty="0">
                  <a:solidFill>
                    <a:prstClr val="black"/>
                  </a:solidFill>
                </a:rPr>
                <a:t>In the southbound AM peak period, travel times increased Feb. to May, then dropped below January levels from July to Dec. </a:t>
              </a:r>
              <a:r>
                <a:rPr lang="en-US" sz="1000" b="1" dirty="0">
                  <a:solidFill>
                    <a:prstClr val="black"/>
                  </a:solidFill>
                </a:rPr>
                <a:t>B: </a:t>
              </a:r>
              <a:r>
                <a:rPr lang="en-US" sz="1000" dirty="0">
                  <a:solidFill>
                    <a:prstClr val="black"/>
                  </a:solidFill>
                </a:rPr>
                <a:t>In the northbound direction during the AM peak period, travel times were mostly constant through May, then decreased June to Dec. </a:t>
              </a:r>
              <a:r>
                <a:rPr lang="en-US" sz="1000" b="1" dirty="0">
                  <a:solidFill>
                    <a:prstClr val="black"/>
                  </a:solidFill>
                </a:rPr>
                <a:t>C:</a:t>
              </a:r>
              <a:r>
                <a:rPr lang="en-US" sz="1000" dirty="0">
                  <a:solidFill>
                    <a:prstClr val="black"/>
                  </a:solidFill>
                </a:rPr>
                <a:t> Travel times in the southbound PM peak direction remained relatively constant throughout 2019. </a:t>
              </a:r>
              <a:r>
                <a:rPr lang="en-US" sz="1000" b="1" dirty="0">
                  <a:solidFill>
                    <a:prstClr val="black"/>
                  </a:solidFill>
                </a:rPr>
                <a:t>D: </a:t>
              </a:r>
              <a:r>
                <a:rPr lang="en-US" sz="1000" dirty="0">
                  <a:solidFill>
                    <a:prstClr val="black"/>
                  </a:solidFill>
                </a:rPr>
                <a:t>Travel times in the northbound PM peak direction were more variable, becoming more unpredictable between June and Dec.  </a:t>
              </a:r>
            </a:p>
          </p:txBody>
        </p:sp>
        <p:sp>
          <p:nvSpPr>
            <p:cNvPr id="45" name="Oval 44">
              <a:extLst>
                <a:ext uri="{FF2B5EF4-FFF2-40B4-BE49-F238E27FC236}">
                  <a16:creationId xmlns:a16="http://schemas.microsoft.com/office/drawing/2014/main" id="{D45CCB10-312B-4070-BEB7-C92D9AD8F738}"/>
                </a:ext>
              </a:extLst>
            </p:cNvPr>
            <p:cNvSpPr/>
            <p:nvPr/>
          </p:nvSpPr>
          <p:spPr>
            <a:xfrm>
              <a:off x="-6878673" y="8498501"/>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A</a:t>
              </a:r>
            </a:p>
          </p:txBody>
        </p:sp>
        <p:sp>
          <p:nvSpPr>
            <p:cNvPr id="46" name="Oval 45">
              <a:extLst>
                <a:ext uri="{FF2B5EF4-FFF2-40B4-BE49-F238E27FC236}">
                  <a16:creationId xmlns:a16="http://schemas.microsoft.com/office/drawing/2014/main" id="{E1A08C09-228C-41FA-991F-CB9D9C881F3B}"/>
                </a:ext>
              </a:extLst>
            </p:cNvPr>
            <p:cNvSpPr/>
            <p:nvPr/>
          </p:nvSpPr>
          <p:spPr>
            <a:xfrm>
              <a:off x="-1429008" y="8795935"/>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D</a:t>
              </a:r>
            </a:p>
          </p:txBody>
        </p:sp>
        <p:sp>
          <p:nvSpPr>
            <p:cNvPr id="47" name="Oval 46">
              <a:extLst>
                <a:ext uri="{FF2B5EF4-FFF2-40B4-BE49-F238E27FC236}">
                  <a16:creationId xmlns:a16="http://schemas.microsoft.com/office/drawing/2014/main" id="{1523C45F-ED5A-4A55-A308-8CE794ECAA38}"/>
                </a:ext>
              </a:extLst>
            </p:cNvPr>
            <p:cNvSpPr/>
            <p:nvPr/>
          </p:nvSpPr>
          <p:spPr>
            <a:xfrm>
              <a:off x="-6621984" y="8799856"/>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C</a:t>
              </a:r>
            </a:p>
          </p:txBody>
        </p:sp>
        <p:sp>
          <p:nvSpPr>
            <p:cNvPr id="48" name="Oval 47">
              <a:extLst>
                <a:ext uri="{FF2B5EF4-FFF2-40B4-BE49-F238E27FC236}">
                  <a16:creationId xmlns:a16="http://schemas.microsoft.com/office/drawing/2014/main" id="{B36E300C-9840-454A-B0AD-CB01BD88EAB9}"/>
                </a:ext>
              </a:extLst>
            </p:cNvPr>
            <p:cNvSpPr/>
            <p:nvPr/>
          </p:nvSpPr>
          <p:spPr>
            <a:xfrm>
              <a:off x="-305726" y="8492524"/>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B</a:t>
              </a:r>
            </a:p>
          </p:txBody>
        </p:sp>
      </p:grpSp>
      <p:grpSp>
        <p:nvGrpSpPr>
          <p:cNvPr id="57" name="Group 56">
            <a:extLst>
              <a:ext uri="{FF2B5EF4-FFF2-40B4-BE49-F238E27FC236}">
                <a16:creationId xmlns:a16="http://schemas.microsoft.com/office/drawing/2014/main" id="{4FC47090-5CAE-4E99-81AB-2AD2DFC3220D}"/>
              </a:ext>
            </a:extLst>
          </p:cNvPr>
          <p:cNvGrpSpPr/>
          <p:nvPr/>
        </p:nvGrpSpPr>
        <p:grpSpPr>
          <a:xfrm>
            <a:off x="9045041" y="3871100"/>
            <a:ext cx="4206413" cy="215444"/>
            <a:chOff x="-5446633" y="4691142"/>
            <a:chExt cx="4206413" cy="215444"/>
          </a:xfrm>
        </p:grpSpPr>
        <p:sp>
          <p:nvSpPr>
            <p:cNvPr id="5" name="TextBox 4">
              <a:extLst>
                <a:ext uri="{FF2B5EF4-FFF2-40B4-BE49-F238E27FC236}">
                  <a16:creationId xmlns:a16="http://schemas.microsoft.com/office/drawing/2014/main" id="{81AE0BF3-FDA9-47E2-8DB7-BA667B2C615C}"/>
                </a:ext>
              </a:extLst>
            </p:cNvPr>
            <p:cNvSpPr txBox="1"/>
            <p:nvPr/>
          </p:nvSpPr>
          <p:spPr>
            <a:xfrm>
              <a:off x="-2274477" y="4691142"/>
              <a:ext cx="1034257" cy="215444"/>
            </a:xfrm>
            <a:prstGeom prst="rect">
              <a:avLst/>
            </a:prstGeom>
            <a:noFill/>
          </p:spPr>
          <p:txBody>
            <a:bodyPr wrap="none" rtlCol="0">
              <a:spAutoFit/>
            </a:bodyPr>
            <a:lstStyle/>
            <a:p>
              <a:r>
                <a:rPr lang="en-US" sz="800" dirty="0"/>
                <a:t>Average Travel Time</a:t>
              </a:r>
            </a:p>
          </p:txBody>
        </p:sp>
        <p:sp>
          <p:nvSpPr>
            <p:cNvPr id="16" name="Rectangle 15">
              <a:extLst>
                <a:ext uri="{FF2B5EF4-FFF2-40B4-BE49-F238E27FC236}">
                  <a16:creationId xmlns:a16="http://schemas.microsoft.com/office/drawing/2014/main" id="{0D04F915-6028-483B-8F73-569B7376ED50}"/>
                </a:ext>
              </a:extLst>
            </p:cNvPr>
            <p:cNvSpPr/>
            <p:nvPr/>
          </p:nvSpPr>
          <p:spPr>
            <a:xfrm>
              <a:off x="-2381647" y="4749334"/>
              <a:ext cx="99060" cy="99060"/>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9327E41-0994-49BB-9E82-9F947BFD792A}"/>
                </a:ext>
              </a:extLst>
            </p:cNvPr>
            <p:cNvSpPr/>
            <p:nvPr/>
          </p:nvSpPr>
          <p:spPr>
            <a:xfrm>
              <a:off x="-5446633" y="4749334"/>
              <a:ext cx="99060" cy="99060"/>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7F67E1F-701F-42DF-ADF6-2D1683050ED4}"/>
                </a:ext>
              </a:extLst>
            </p:cNvPr>
            <p:cNvSpPr/>
            <p:nvPr/>
          </p:nvSpPr>
          <p:spPr>
            <a:xfrm>
              <a:off x="-3924560" y="4749334"/>
              <a:ext cx="99060" cy="99060"/>
            </a:xfrm>
            <a:prstGeom prst="rect">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ADB7A0C-BD77-42EE-B7A7-0D497610E19B}"/>
                </a:ext>
              </a:extLst>
            </p:cNvPr>
            <p:cNvSpPr txBox="1"/>
            <p:nvPr/>
          </p:nvSpPr>
          <p:spPr>
            <a:xfrm>
              <a:off x="-5339464" y="4691142"/>
              <a:ext cx="1034257" cy="215444"/>
            </a:xfrm>
            <a:prstGeom prst="rect">
              <a:avLst/>
            </a:prstGeom>
            <a:noFill/>
          </p:spPr>
          <p:txBody>
            <a:bodyPr wrap="none" rtlCol="0">
              <a:spAutoFit/>
            </a:bodyPr>
            <a:lstStyle/>
            <a:p>
              <a:r>
                <a:rPr lang="en-US" sz="800" dirty="0"/>
                <a:t>Average Travel Time</a:t>
              </a:r>
            </a:p>
          </p:txBody>
        </p:sp>
        <p:sp>
          <p:nvSpPr>
            <p:cNvPr id="24" name="TextBox 23">
              <a:extLst>
                <a:ext uri="{FF2B5EF4-FFF2-40B4-BE49-F238E27FC236}">
                  <a16:creationId xmlns:a16="http://schemas.microsoft.com/office/drawing/2014/main" id="{C63F5F40-9C52-4C2E-965B-4A00FEFCF390}"/>
                </a:ext>
              </a:extLst>
            </p:cNvPr>
            <p:cNvSpPr txBox="1"/>
            <p:nvPr/>
          </p:nvSpPr>
          <p:spPr>
            <a:xfrm>
              <a:off x="-3825860" y="4691142"/>
              <a:ext cx="1055097" cy="215444"/>
            </a:xfrm>
            <a:prstGeom prst="rect">
              <a:avLst/>
            </a:prstGeom>
            <a:noFill/>
          </p:spPr>
          <p:txBody>
            <a:bodyPr wrap="none" rtlCol="0">
              <a:spAutoFit/>
            </a:bodyPr>
            <a:lstStyle/>
            <a:p>
              <a:r>
                <a:rPr lang="en-US" sz="800" dirty="0"/>
                <a:t>Planning Travel Time</a:t>
              </a:r>
            </a:p>
          </p:txBody>
        </p:sp>
      </p:grpSp>
      <p:sp>
        <p:nvSpPr>
          <p:cNvPr id="50" name="Rectangle 49">
            <a:extLst>
              <a:ext uri="{FF2B5EF4-FFF2-40B4-BE49-F238E27FC236}">
                <a16:creationId xmlns:a16="http://schemas.microsoft.com/office/drawing/2014/main" id="{AA2FA2C3-D1B8-40D0-8E65-72442382D15D}"/>
              </a:ext>
            </a:extLst>
          </p:cNvPr>
          <p:cNvSpPr/>
          <p:nvPr/>
        </p:nvSpPr>
        <p:spPr>
          <a:xfrm>
            <a:off x="9920737" y="943209"/>
            <a:ext cx="860299" cy="1638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June Transition</a:t>
            </a:r>
          </a:p>
        </p:txBody>
      </p:sp>
      <p:sp>
        <p:nvSpPr>
          <p:cNvPr id="51" name="Rectangle 50">
            <a:extLst>
              <a:ext uri="{FF2B5EF4-FFF2-40B4-BE49-F238E27FC236}">
                <a16:creationId xmlns:a16="http://schemas.microsoft.com/office/drawing/2014/main" id="{85C322B3-2F7A-4795-9C20-BA3ED7AE3467}"/>
              </a:ext>
            </a:extLst>
          </p:cNvPr>
          <p:cNvSpPr/>
          <p:nvPr/>
        </p:nvSpPr>
        <p:spPr>
          <a:xfrm>
            <a:off x="12667236" y="933558"/>
            <a:ext cx="860299" cy="1638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Consistent</a:t>
            </a:r>
          </a:p>
        </p:txBody>
      </p:sp>
      <p:sp>
        <p:nvSpPr>
          <p:cNvPr id="52" name="Rectangle 51">
            <a:extLst>
              <a:ext uri="{FF2B5EF4-FFF2-40B4-BE49-F238E27FC236}">
                <a16:creationId xmlns:a16="http://schemas.microsoft.com/office/drawing/2014/main" id="{82E58D88-CDF7-495D-BFCB-DE7690AE21E8}"/>
              </a:ext>
            </a:extLst>
          </p:cNvPr>
          <p:cNvSpPr/>
          <p:nvPr/>
        </p:nvSpPr>
        <p:spPr>
          <a:xfrm>
            <a:off x="9974350" y="2515561"/>
            <a:ext cx="860299" cy="1638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Consistent</a:t>
            </a:r>
          </a:p>
        </p:txBody>
      </p:sp>
      <p:sp>
        <p:nvSpPr>
          <p:cNvPr id="53" name="Rectangle 52">
            <a:extLst>
              <a:ext uri="{FF2B5EF4-FFF2-40B4-BE49-F238E27FC236}">
                <a16:creationId xmlns:a16="http://schemas.microsoft.com/office/drawing/2014/main" id="{B0CC8F4E-CF64-434E-B0FC-F493F49181A3}"/>
              </a:ext>
            </a:extLst>
          </p:cNvPr>
          <p:cNvSpPr/>
          <p:nvPr/>
        </p:nvSpPr>
        <p:spPr>
          <a:xfrm>
            <a:off x="12665355" y="2515561"/>
            <a:ext cx="860299" cy="1638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More Variable</a:t>
            </a:r>
          </a:p>
        </p:txBody>
      </p:sp>
      <p:sp>
        <p:nvSpPr>
          <p:cNvPr id="54" name="TextBox 53">
            <a:extLst>
              <a:ext uri="{FF2B5EF4-FFF2-40B4-BE49-F238E27FC236}">
                <a16:creationId xmlns:a16="http://schemas.microsoft.com/office/drawing/2014/main" id="{E801A652-B539-42ED-ABB3-8C249360E9FD}"/>
              </a:ext>
            </a:extLst>
          </p:cNvPr>
          <p:cNvSpPr txBox="1"/>
          <p:nvPr/>
        </p:nvSpPr>
        <p:spPr>
          <a:xfrm>
            <a:off x="7315200" y="5127124"/>
            <a:ext cx="7283673" cy="400110"/>
          </a:xfrm>
          <a:prstGeom prst="rect">
            <a:avLst/>
          </a:prstGeom>
          <a:noFill/>
        </p:spPr>
        <p:txBody>
          <a:bodyPr wrap="square" rtlCol="0">
            <a:spAutoFit/>
          </a:bodyPr>
          <a:lstStyle/>
          <a:p>
            <a:r>
              <a:rPr lang="en-US" sz="2000" b="1" dirty="0"/>
              <a:t>How much did travel times change compared with previous years?</a:t>
            </a:r>
          </a:p>
        </p:txBody>
      </p:sp>
      <p:sp>
        <p:nvSpPr>
          <p:cNvPr id="79" name="TextBox 78">
            <a:extLst>
              <a:ext uri="{FF2B5EF4-FFF2-40B4-BE49-F238E27FC236}">
                <a16:creationId xmlns:a16="http://schemas.microsoft.com/office/drawing/2014/main" id="{F179E006-F56C-459E-9052-DCAF47C9E59B}"/>
              </a:ext>
            </a:extLst>
          </p:cNvPr>
          <p:cNvSpPr txBox="1"/>
          <p:nvPr/>
        </p:nvSpPr>
        <p:spPr>
          <a:xfrm>
            <a:off x="10255138" y="5574180"/>
            <a:ext cx="984565" cy="276999"/>
          </a:xfrm>
          <a:prstGeom prst="rect">
            <a:avLst/>
          </a:prstGeom>
          <a:solidFill>
            <a:schemeClr val="accent1">
              <a:lumMod val="50000"/>
            </a:schemeClr>
          </a:solid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Northbound</a:t>
            </a:r>
          </a:p>
        </p:txBody>
      </p:sp>
      <p:sp>
        <p:nvSpPr>
          <p:cNvPr id="81" name="TextBox 80">
            <a:extLst>
              <a:ext uri="{FF2B5EF4-FFF2-40B4-BE49-F238E27FC236}">
                <a16:creationId xmlns:a16="http://schemas.microsoft.com/office/drawing/2014/main" id="{82DB7AA0-D224-4A24-84A0-510249697E53}"/>
              </a:ext>
            </a:extLst>
          </p:cNvPr>
          <p:cNvSpPr txBox="1"/>
          <p:nvPr/>
        </p:nvSpPr>
        <p:spPr>
          <a:xfrm>
            <a:off x="8535482" y="5588256"/>
            <a:ext cx="1010213" cy="276999"/>
          </a:xfrm>
          <a:prstGeom prst="rect">
            <a:avLst/>
          </a:prstGeom>
          <a:solidFill>
            <a:srgbClr val="C45100"/>
          </a:solidFill>
          <a:ln>
            <a:solidFill>
              <a:srgbClr val="C45100"/>
            </a:solidFill>
          </a:ln>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Southbound</a:t>
            </a:r>
          </a:p>
        </p:txBody>
      </p:sp>
      <p:sp>
        <p:nvSpPr>
          <p:cNvPr id="82" name="Rectangle 81">
            <a:extLst>
              <a:ext uri="{FF2B5EF4-FFF2-40B4-BE49-F238E27FC236}">
                <a16:creationId xmlns:a16="http://schemas.microsoft.com/office/drawing/2014/main" id="{D700FC1E-992C-47B8-8D98-F22609C9CF64}"/>
              </a:ext>
            </a:extLst>
          </p:cNvPr>
          <p:cNvSpPr/>
          <p:nvPr/>
        </p:nvSpPr>
        <p:spPr>
          <a:xfrm>
            <a:off x="11650345" y="6330704"/>
            <a:ext cx="2980055" cy="738664"/>
          </a:xfrm>
          <a:prstGeom prst="rect">
            <a:avLst/>
          </a:prstGeom>
        </p:spPr>
        <p:txBody>
          <a:bodyPr wrap="square">
            <a:spAutoFit/>
          </a:bodyPr>
          <a:lstStyle/>
          <a:p>
            <a:r>
              <a:rPr lang="en-US" sz="1050" dirty="0">
                <a:solidFill>
                  <a:prstClr val="black"/>
                </a:solidFill>
                <a:latin typeface="Arial" panose="020B0604020202020204" pitchFamily="34" charset="0"/>
                <a:cs typeface="Arial" panose="020B0604020202020204" pitchFamily="34" charset="0"/>
              </a:rPr>
              <a:t>Travel time and reliability remained relatively stable over the past four years in during the AM peak period. A slight improvement was noted in the NB direction in 2019.</a:t>
            </a:r>
          </a:p>
        </p:txBody>
      </p:sp>
      <p:sp>
        <p:nvSpPr>
          <p:cNvPr id="83" name="TextBox 82">
            <a:extLst>
              <a:ext uri="{FF2B5EF4-FFF2-40B4-BE49-F238E27FC236}">
                <a16:creationId xmlns:a16="http://schemas.microsoft.com/office/drawing/2014/main" id="{250537FC-B7FD-4612-8F57-5612B9E3EFB2}"/>
              </a:ext>
            </a:extLst>
          </p:cNvPr>
          <p:cNvSpPr txBox="1"/>
          <p:nvPr/>
        </p:nvSpPr>
        <p:spPr>
          <a:xfrm>
            <a:off x="7448730" y="6360643"/>
            <a:ext cx="824265" cy="415498"/>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AM Peak</a:t>
            </a:r>
          </a:p>
          <a:p>
            <a:pPr algn="ctr"/>
            <a:r>
              <a:rPr lang="en-US" sz="900" dirty="0">
                <a:latin typeface="Arial" panose="020B0604020202020204" pitchFamily="34" charset="0"/>
                <a:cs typeface="Arial" panose="020B0604020202020204" pitchFamily="34" charset="0"/>
              </a:rPr>
              <a:t>6AM – 9AM</a:t>
            </a:r>
          </a:p>
        </p:txBody>
      </p:sp>
      <p:sp>
        <p:nvSpPr>
          <p:cNvPr id="84" name="TextBox 83">
            <a:extLst>
              <a:ext uri="{FF2B5EF4-FFF2-40B4-BE49-F238E27FC236}">
                <a16:creationId xmlns:a16="http://schemas.microsoft.com/office/drawing/2014/main" id="{72AFB054-C723-4FA7-A704-9912BC078D82}"/>
              </a:ext>
            </a:extLst>
          </p:cNvPr>
          <p:cNvSpPr txBox="1"/>
          <p:nvPr/>
        </p:nvSpPr>
        <p:spPr>
          <a:xfrm>
            <a:off x="7415524" y="7692255"/>
            <a:ext cx="816250" cy="415498"/>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PM Peak</a:t>
            </a:r>
          </a:p>
          <a:p>
            <a:pPr algn="ctr"/>
            <a:r>
              <a:rPr lang="en-US" sz="900" dirty="0">
                <a:latin typeface="Arial" panose="020B0604020202020204" pitchFamily="34" charset="0"/>
                <a:cs typeface="Arial" panose="020B0604020202020204" pitchFamily="34" charset="0"/>
              </a:rPr>
              <a:t>4PM – 7PM</a:t>
            </a:r>
          </a:p>
        </p:txBody>
      </p:sp>
      <p:sp>
        <p:nvSpPr>
          <p:cNvPr id="86" name="Rectangle 85">
            <a:extLst>
              <a:ext uri="{FF2B5EF4-FFF2-40B4-BE49-F238E27FC236}">
                <a16:creationId xmlns:a16="http://schemas.microsoft.com/office/drawing/2014/main" id="{3D04FC59-4159-4F39-AFE5-36B8F0EA083B}"/>
              </a:ext>
            </a:extLst>
          </p:cNvPr>
          <p:cNvSpPr/>
          <p:nvPr/>
        </p:nvSpPr>
        <p:spPr>
          <a:xfrm>
            <a:off x="11731612" y="5944043"/>
            <a:ext cx="2665108" cy="3379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AM Peak Travel Times Relatively Stable </a:t>
            </a:r>
          </a:p>
          <a:p>
            <a:pPr algn="ctr"/>
            <a:r>
              <a:rPr lang="en-US" sz="800" b="1" dirty="0">
                <a:latin typeface="Arial" panose="020B0604020202020204" pitchFamily="34" charset="0"/>
                <a:cs typeface="Arial" panose="020B0604020202020204" pitchFamily="34" charset="0"/>
              </a:rPr>
              <a:t>/ Slight Improvement</a:t>
            </a:r>
          </a:p>
        </p:txBody>
      </p:sp>
      <p:sp>
        <p:nvSpPr>
          <p:cNvPr id="88" name="Rectangle 87">
            <a:extLst>
              <a:ext uri="{FF2B5EF4-FFF2-40B4-BE49-F238E27FC236}">
                <a16:creationId xmlns:a16="http://schemas.microsoft.com/office/drawing/2014/main" id="{400612E0-5676-4D39-89D1-BD65A7021995}"/>
              </a:ext>
            </a:extLst>
          </p:cNvPr>
          <p:cNvSpPr/>
          <p:nvPr/>
        </p:nvSpPr>
        <p:spPr>
          <a:xfrm>
            <a:off x="11730365" y="7291138"/>
            <a:ext cx="2665108" cy="1635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PM Peak Travel Times Improving</a:t>
            </a:r>
          </a:p>
        </p:txBody>
      </p:sp>
      <p:pic>
        <p:nvPicPr>
          <p:cNvPr id="2" name="Picture 1">
            <a:extLst>
              <a:ext uri="{FF2B5EF4-FFF2-40B4-BE49-F238E27FC236}">
                <a16:creationId xmlns:a16="http://schemas.microsoft.com/office/drawing/2014/main" id="{153A2C42-6558-4332-8265-BA66F95604D8}"/>
              </a:ext>
            </a:extLst>
          </p:cNvPr>
          <p:cNvPicPr>
            <a:picLocks noChangeAspect="1"/>
          </p:cNvPicPr>
          <p:nvPr/>
        </p:nvPicPr>
        <p:blipFill>
          <a:blip r:embed="rId6"/>
          <a:stretch>
            <a:fillRect/>
          </a:stretch>
        </p:blipFill>
        <p:spPr>
          <a:xfrm>
            <a:off x="8366042" y="5932036"/>
            <a:ext cx="1425259" cy="1317071"/>
          </a:xfrm>
          <a:prstGeom prst="rect">
            <a:avLst/>
          </a:prstGeom>
        </p:spPr>
      </p:pic>
      <p:pic>
        <p:nvPicPr>
          <p:cNvPr id="3" name="Picture 2">
            <a:extLst>
              <a:ext uri="{FF2B5EF4-FFF2-40B4-BE49-F238E27FC236}">
                <a16:creationId xmlns:a16="http://schemas.microsoft.com/office/drawing/2014/main" id="{5E721C99-5D3B-4743-8F1C-C633E465FBDA}"/>
              </a:ext>
            </a:extLst>
          </p:cNvPr>
          <p:cNvPicPr>
            <a:picLocks noChangeAspect="1"/>
          </p:cNvPicPr>
          <p:nvPr/>
        </p:nvPicPr>
        <p:blipFill>
          <a:blip r:embed="rId7"/>
          <a:stretch>
            <a:fillRect/>
          </a:stretch>
        </p:blipFill>
        <p:spPr>
          <a:xfrm>
            <a:off x="10048827" y="5938434"/>
            <a:ext cx="1425259" cy="1321432"/>
          </a:xfrm>
          <a:prstGeom prst="rect">
            <a:avLst/>
          </a:prstGeom>
        </p:spPr>
      </p:pic>
      <p:pic>
        <p:nvPicPr>
          <p:cNvPr id="93" name="Picture 92">
            <a:extLst>
              <a:ext uri="{FF2B5EF4-FFF2-40B4-BE49-F238E27FC236}">
                <a16:creationId xmlns:a16="http://schemas.microsoft.com/office/drawing/2014/main" id="{D19D835B-C87B-4075-8A31-8990246D881D}"/>
              </a:ext>
            </a:extLst>
          </p:cNvPr>
          <p:cNvPicPr>
            <a:picLocks noChangeAspect="1"/>
          </p:cNvPicPr>
          <p:nvPr/>
        </p:nvPicPr>
        <p:blipFill>
          <a:blip r:embed="rId8"/>
          <a:stretch>
            <a:fillRect/>
          </a:stretch>
        </p:blipFill>
        <p:spPr>
          <a:xfrm>
            <a:off x="8366042" y="7291138"/>
            <a:ext cx="1425259" cy="1317071"/>
          </a:xfrm>
          <a:prstGeom prst="rect">
            <a:avLst/>
          </a:prstGeom>
        </p:spPr>
      </p:pic>
      <p:pic>
        <p:nvPicPr>
          <p:cNvPr id="95" name="Picture 94">
            <a:extLst>
              <a:ext uri="{FF2B5EF4-FFF2-40B4-BE49-F238E27FC236}">
                <a16:creationId xmlns:a16="http://schemas.microsoft.com/office/drawing/2014/main" id="{23556A99-D3BA-44E8-92B8-E8707F330B44}"/>
              </a:ext>
            </a:extLst>
          </p:cNvPr>
          <p:cNvPicPr>
            <a:picLocks noChangeAspect="1"/>
          </p:cNvPicPr>
          <p:nvPr/>
        </p:nvPicPr>
        <p:blipFill>
          <a:blip r:embed="rId9"/>
          <a:stretch>
            <a:fillRect/>
          </a:stretch>
        </p:blipFill>
        <p:spPr>
          <a:xfrm>
            <a:off x="10048827" y="7291138"/>
            <a:ext cx="1424012" cy="1320276"/>
          </a:xfrm>
          <a:prstGeom prst="rect">
            <a:avLst/>
          </a:prstGeom>
        </p:spPr>
      </p:pic>
      <p:sp>
        <p:nvSpPr>
          <p:cNvPr id="96" name="Oval 95">
            <a:extLst>
              <a:ext uri="{FF2B5EF4-FFF2-40B4-BE49-F238E27FC236}">
                <a16:creationId xmlns:a16="http://schemas.microsoft.com/office/drawing/2014/main" id="{A1ED34E2-1B22-47E2-ACC5-9637DF0C4CA0}"/>
              </a:ext>
            </a:extLst>
          </p:cNvPr>
          <p:cNvSpPr/>
          <p:nvPr/>
        </p:nvSpPr>
        <p:spPr>
          <a:xfrm>
            <a:off x="8751570" y="7817427"/>
            <a:ext cx="95250" cy="95250"/>
          </a:xfrm>
          <a:custGeom>
            <a:avLst/>
            <a:gdLst>
              <a:gd name="connsiteX0" fmla="*/ 0 w 95250"/>
              <a:gd name="connsiteY0" fmla="*/ 47625 h 95250"/>
              <a:gd name="connsiteX1" fmla="*/ 47625 w 95250"/>
              <a:gd name="connsiteY1" fmla="*/ 0 h 95250"/>
              <a:gd name="connsiteX2" fmla="*/ 95250 w 95250"/>
              <a:gd name="connsiteY2" fmla="*/ 47625 h 95250"/>
              <a:gd name="connsiteX3" fmla="*/ 47625 w 95250"/>
              <a:gd name="connsiteY3" fmla="*/ 95250 h 95250"/>
              <a:gd name="connsiteX4" fmla="*/ 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extrusionOk="0">
                <a:moveTo>
                  <a:pt x="0" y="47625"/>
                </a:moveTo>
                <a:cubicBezTo>
                  <a:pt x="597" y="16834"/>
                  <a:pt x="24398" y="2478"/>
                  <a:pt x="47625" y="0"/>
                </a:cubicBezTo>
                <a:cubicBezTo>
                  <a:pt x="68274" y="-2138"/>
                  <a:pt x="95421" y="20722"/>
                  <a:pt x="95250" y="47625"/>
                </a:cubicBezTo>
                <a:cubicBezTo>
                  <a:pt x="99289" y="71258"/>
                  <a:pt x="71665" y="101018"/>
                  <a:pt x="47625" y="95250"/>
                </a:cubicBezTo>
                <a:cubicBezTo>
                  <a:pt x="21002" y="96303"/>
                  <a:pt x="4456" y="70009"/>
                  <a:pt x="0" y="47625"/>
                </a:cubicBezTo>
                <a:close/>
              </a:path>
            </a:pathLst>
          </a:custGeom>
          <a:noFill/>
          <a:ln>
            <a:solidFill>
              <a:schemeClr val="tx1"/>
            </a:solidFill>
            <a:extLst>
              <a:ext uri="{C807C97D-BFC1-408E-A445-0C87EB9F89A2}">
                <ask:lineSketchStyleProps xmlns:ask="http://schemas.microsoft.com/office/drawing/2018/sketchyshapes" sd="426649898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6F4AD488-0A08-4CF7-8F43-B3FD6791BF2E}"/>
              </a:ext>
            </a:extLst>
          </p:cNvPr>
          <p:cNvSpPr/>
          <p:nvPr/>
        </p:nvSpPr>
        <p:spPr>
          <a:xfrm>
            <a:off x="9498070" y="8170361"/>
            <a:ext cx="95250" cy="95250"/>
          </a:xfrm>
          <a:custGeom>
            <a:avLst/>
            <a:gdLst>
              <a:gd name="connsiteX0" fmla="*/ 0 w 95250"/>
              <a:gd name="connsiteY0" fmla="*/ 47625 h 95250"/>
              <a:gd name="connsiteX1" fmla="*/ 47625 w 95250"/>
              <a:gd name="connsiteY1" fmla="*/ 0 h 95250"/>
              <a:gd name="connsiteX2" fmla="*/ 95250 w 95250"/>
              <a:gd name="connsiteY2" fmla="*/ 47625 h 95250"/>
              <a:gd name="connsiteX3" fmla="*/ 47625 w 95250"/>
              <a:gd name="connsiteY3" fmla="*/ 95250 h 95250"/>
              <a:gd name="connsiteX4" fmla="*/ 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extrusionOk="0">
                <a:moveTo>
                  <a:pt x="0" y="47625"/>
                </a:moveTo>
                <a:cubicBezTo>
                  <a:pt x="382" y="18448"/>
                  <a:pt x="27255" y="4779"/>
                  <a:pt x="47625" y="0"/>
                </a:cubicBezTo>
                <a:cubicBezTo>
                  <a:pt x="71241" y="-1016"/>
                  <a:pt x="95407" y="20772"/>
                  <a:pt x="95250" y="47625"/>
                </a:cubicBezTo>
                <a:cubicBezTo>
                  <a:pt x="99840" y="70894"/>
                  <a:pt x="72463" y="98983"/>
                  <a:pt x="47625" y="95250"/>
                </a:cubicBezTo>
                <a:cubicBezTo>
                  <a:pt x="20261" y="98733"/>
                  <a:pt x="3291" y="71033"/>
                  <a:pt x="0" y="47625"/>
                </a:cubicBezTo>
                <a:close/>
              </a:path>
            </a:pathLst>
          </a:custGeom>
          <a:noFill/>
          <a:ln>
            <a:solidFill>
              <a:schemeClr val="tx1"/>
            </a:solidFill>
            <a:extLst>
              <a:ext uri="{C807C97D-BFC1-408E-A445-0C87EB9F89A2}">
                <ask:lineSketchStyleProps xmlns:ask="http://schemas.microsoft.com/office/drawing/2018/sketchyshapes" sd="426649898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60CD78A0-27E7-4853-95AE-607D6F728921}"/>
              </a:ext>
            </a:extLst>
          </p:cNvPr>
          <p:cNvCxnSpPr>
            <a:cxnSpLocks/>
            <a:stCxn id="96" idx="4"/>
          </p:cNvCxnSpPr>
          <p:nvPr/>
        </p:nvCxnSpPr>
        <p:spPr>
          <a:xfrm flipH="1">
            <a:off x="8617302" y="7912677"/>
            <a:ext cx="181893" cy="978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3EFDEA4-A308-42E7-8C13-C9A1C1A66C1C}"/>
              </a:ext>
            </a:extLst>
          </p:cNvPr>
          <p:cNvCxnSpPr>
            <a:cxnSpLocks/>
            <a:stCxn id="98" idx="3"/>
          </p:cNvCxnSpPr>
          <p:nvPr/>
        </p:nvCxnSpPr>
        <p:spPr>
          <a:xfrm flipH="1">
            <a:off x="8629651" y="8251662"/>
            <a:ext cx="882368" cy="626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21B88896-999A-4F7D-BB5E-AA8251AB55CC}"/>
              </a:ext>
            </a:extLst>
          </p:cNvPr>
          <p:cNvSpPr txBox="1"/>
          <p:nvPr/>
        </p:nvSpPr>
        <p:spPr>
          <a:xfrm>
            <a:off x="7704125" y="8711351"/>
            <a:ext cx="982961" cy="261610"/>
          </a:xfrm>
          <a:prstGeom prst="rect">
            <a:avLst/>
          </a:prstGeom>
          <a:noFill/>
        </p:spPr>
        <p:txBody>
          <a:bodyPr wrap="none" rtlCol="0">
            <a:spAutoFit/>
          </a:bodyPr>
          <a:lstStyle/>
          <a:p>
            <a:r>
              <a:rPr lang="en-US" sz="1100" u="sng" dirty="0">
                <a:latin typeface="Arial" panose="020B0604020202020204" pitchFamily="34" charset="0"/>
                <a:cs typeface="Arial" panose="020B0604020202020204" pitchFamily="34" charset="0"/>
              </a:rPr>
              <a:t>How to read:</a:t>
            </a:r>
          </a:p>
        </p:txBody>
      </p:sp>
      <p:sp>
        <p:nvSpPr>
          <p:cNvPr id="105" name="TextBox 104">
            <a:extLst>
              <a:ext uri="{FF2B5EF4-FFF2-40B4-BE49-F238E27FC236}">
                <a16:creationId xmlns:a16="http://schemas.microsoft.com/office/drawing/2014/main" id="{1C8579F0-C32A-4146-BEC7-09C99F8B208B}"/>
              </a:ext>
            </a:extLst>
          </p:cNvPr>
          <p:cNvSpPr txBox="1"/>
          <p:nvPr/>
        </p:nvSpPr>
        <p:spPr>
          <a:xfrm>
            <a:off x="7708925" y="8891227"/>
            <a:ext cx="413594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Travel times </a:t>
            </a:r>
            <a:r>
              <a:rPr lang="en-US" sz="1100" b="1" dirty="0">
                <a:latin typeface="Arial" panose="020B0604020202020204" pitchFamily="34" charset="0"/>
                <a:cs typeface="Arial" panose="020B0604020202020204" pitchFamily="34" charset="0"/>
              </a:rPr>
              <a:t>were 10% higher in 2016 </a:t>
            </a:r>
            <a:r>
              <a:rPr lang="en-US" sz="1100" dirty="0">
                <a:latin typeface="Arial" panose="020B0604020202020204" pitchFamily="34" charset="0"/>
                <a:cs typeface="Arial" panose="020B0604020202020204" pitchFamily="34" charset="0"/>
              </a:rPr>
              <a:t>than in 2019</a:t>
            </a:r>
          </a:p>
        </p:txBody>
      </p:sp>
      <p:sp>
        <p:nvSpPr>
          <p:cNvPr id="55" name="Rectangle 54">
            <a:extLst>
              <a:ext uri="{FF2B5EF4-FFF2-40B4-BE49-F238E27FC236}">
                <a16:creationId xmlns:a16="http://schemas.microsoft.com/office/drawing/2014/main" id="{B68D3BF3-7912-45C7-AB6E-A95BE28B8437}"/>
              </a:ext>
            </a:extLst>
          </p:cNvPr>
          <p:cNvSpPr/>
          <p:nvPr/>
        </p:nvSpPr>
        <p:spPr>
          <a:xfrm>
            <a:off x="11640789" y="7532631"/>
            <a:ext cx="2958084" cy="577081"/>
          </a:xfrm>
          <a:prstGeom prst="rect">
            <a:avLst/>
          </a:prstGeom>
        </p:spPr>
        <p:txBody>
          <a:bodyPr wrap="square">
            <a:spAutoFit/>
          </a:bodyPr>
          <a:lstStyle/>
          <a:p>
            <a:r>
              <a:rPr lang="en-US" sz="1050" dirty="0">
                <a:solidFill>
                  <a:prstClr val="black"/>
                </a:solidFill>
                <a:latin typeface="Arial" panose="020B0604020202020204" pitchFamily="34" charset="0"/>
                <a:cs typeface="Arial" panose="020B0604020202020204" pitchFamily="34" charset="0"/>
              </a:rPr>
              <a:t>In the PM peak period, a steady improvement in travel times and reliability has been seen over the years 2016 – 2019.</a:t>
            </a:r>
            <a:endParaRPr lang="en-US" sz="1800"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7C188214-766E-40A3-A78D-88DB7384EE16}"/>
              </a:ext>
            </a:extLst>
          </p:cNvPr>
          <p:cNvSpPr txBox="1"/>
          <p:nvPr/>
        </p:nvSpPr>
        <p:spPr>
          <a:xfrm>
            <a:off x="7407934" y="206566"/>
            <a:ext cx="7283673" cy="400110"/>
          </a:xfrm>
          <a:prstGeom prst="rect">
            <a:avLst/>
          </a:prstGeom>
          <a:noFill/>
        </p:spPr>
        <p:txBody>
          <a:bodyPr wrap="square" rtlCol="0">
            <a:spAutoFit/>
          </a:bodyPr>
          <a:lstStyle/>
          <a:p>
            <a:r>
              <a:rPr lang="en-US" sz="2000" b="1" dirty="0"/>
              <a:t>How much did travel times change during 2019?</a:t>
            </a:r>
          </a:p>
        </p:txBody>
      </p:sp>
      <p:cxnSp>
        <p:nvCxnSpPr>
          <p:cNvPr id="99" name="Straight Connector 98">
            <a:extLst>
              <a:ext uri="{FF2B5EF4-FFF2-40B4-BE49-F238E27FC236}">
                <a16:creationId xmlns:a16="http://schemas.microsoft.com/office/drawing/2014/main" id="{DE3B3460-5B18-4CF9-BDE5-2D8848875655}"/>
              </a:ext>
            </a:extLst>
          </p:cNvPr>
          <p:cNvCxnSpPr/>
          <p:nvPr/>
        </p:nvCxnSpPr>
        <p:spPr>
          <a:xfrm>
            <a:off x="3968454" y="2252183"/>
            <a:ext cx="275282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C95CE9B-6786-4C75-90F6-FC838E20B99B}"/>
              </a:ext>
            </a:extLst>
          </p:cNvPr>
          <p:cNvCxnSpPr/>
          <p:nvPr/>
        </p:nvCxnSpPr>
        <p:spPr>
          <a:xfrm>
            <a:off x="297540" y="2245460"/>
            <a:ext cx="2752825" cy="0"/>
          </a:xfrm>
          <a:prstGeom prst="line">
            <a:avLst/>
          </a:prstGeom>
          <a:ln>
            <a:solidFill>
              <a:srgbClr val="C45100"/>
            </a:solidFill>
          </a:ln>
        </p:spPr>
        <p:style>
          <a:lnRef idx="1">
            <a:schemeClr val="accent1"/>
          </a:lnRef>
          <a:fillRef idx="0">
            <a:schemeClr val="accent1"/>
          </a:fillRef>
          <a:effectRef idx="0">
            <a:schemeClr val="accent1"/>
          </a:effectRef>
          <a:fontRef idx="minor">
            <a:schemeClr val="tx1"/>
          </a:fontRef>
        </p:style>
      </p:cxnSp>
      <p:pic>
        <p:nvPicPr>
          <p:cNvPr id="103" name="Picture 102" descr="A picture containing bridge&#10;&#10;Description automatically generated">
            <a:extLst>
              <a:ext uri="{FF2B5EF4-FFF2-40B4-BE49-F238E27FC236}">
                <a16:creationId xmlns:a16="http://schemas.microsoft.com/office/drawing/2014/main" id="{A4DEAF5A-AA55-44BF-A4E3-57D03188C7BA}"/>
              </a:ext>
            </a:extLst>
          </p:cNvPr>
          <p:cNvPicPr>
            <a:picLocks noChangeAspect="1"/>
          </p:cNvPicPr>
          <p:nvPr/>
        </p:nvPicPr>
        <p:blipFill rotWithShape="1">
          <a:blip r:embed="rId10">
            <a:extLst>
              <a:ext uri="{28A0092B-C50C-407E-A947-70E740481C1C}">
                <a14:useLocalDpi xmlns:a14="http://schemas.microsoft.com/office/drawing/2010/main" val="0"/>
              </a:ext>
            </a:extLst>
          </a:blip>
          <a:srcRect t="19521" b="9520"/>
          <a:stretch/>
        </p:blipFill>
        <p:spPr>
          <a:xfrm>
            <a:off x="3722028" y="3363730"/>
            <a:ext cx="3200400" cy="1622119"/>
          </a:xfrm>
          <a:prstGeom prst="rect">
            <a:avLst/>
          </a:prstGeom>
        </p:spPr>
      </p:pic>
      <p:pic>
        <p:nvPicPr>
          <p:cNvPr id="106" name="Picture 105" descr="A sunset in the background&#10;&#10;Description automatically generated">
            <a:extLst>
              <a:ext uri="{FF2B5EF4-FFF2-40B4-BE49-F238E27FC236}">
                <a16:creationId xmlns:a16="http://schemas.microsoft.com/office/drawing/2014/main" id="{50A622C3-6287-47FD-B0F9-777FB49F779D}"/>
              </a:ext>
            </a:extLst>
          </p:cNvPr>
          <p:cNvPicPr>
            <a:picLocks noChangeAspect="1"/>
          </p:cNvPicPr>
          <p:nvPr/>
        </p:nvPicPr>
        <p:blipFill rotWithShape="1">
          <a:blip r:embed="rId11">
            <a:extLst>
              <a:ext uri="{28A0092B-C50C-407E-A947-70E740481C1C}">
                <a14:useLocalDpi xmlns:a14="http://schemas.microsoft.com/office/drawing/2010/main" val="0"/>
              </a:ext>
            </a:extLst>
          </a:blip>
          <a:srcRect l="1716" t="21119" b="9465"/>
          <a:stretch/>
        </p:blipFill>
        <p:spPr>
          <a:xfrm>
            <a:off x="68285" y="3453708"/>
            <a:ext cx="3063455" cy="1513607"/>
          </a:xfrm>
          <a:prstGeom prst="rect">
            <a:avLst/>
          </a:prstGeom>
          <a:ln>
            <a:solidFill>
              <a:schemeClr val="bg1"/>
            </a:solidFill>
          </a:ln>
        </p:spPr>
      </p:pic>
      <p:pic>
        <p:nvPicPr>
          <p:cNvPr id="107" name="Picture 106" descr="A circuit board&#10;&#10;Description automatically generated">
            <a:extLst>
              <a:ext uri="{FF2B5EF4-FFF2-40B4-BE49-F238E27FC236}">
                <a16:creationId xmlns:a16="http://schemas.microsoft.com/office/drawing/2014/main" id="{F310E355-2F30-490C-ADFB-1A3997F75C08}"/>
              </a:ext>
            </a:extLst>
          </p:cNvPr>
          <p:cNvPicPr>
            <a:picLocks noChangeAspect="1"/>
          </p:cNvPicPr>
          <p:nvPr/>
        </p:nvPicPr>
        <p:blipFill rotWithShape="1">
          <a:blip r:embed="rId12">
            <a:extLst>
              <a:ext uri="{28A0092B-C50C-407E-A947-70E740481C1C}">
                <a14:useLocalDpi xmlns:a14="http://schemas.microsoft.com/office/drawing/2010/main" val="0"/>
              </a:ext>
            </a:extLst>
          </a:blip>
          <a:srcRect t="7703"/>
          <a:stretch/>
        </p:blipFill>
        <p:spPr>
          <a:xfrm>
            <a:off x="251906" y="5356226"/>
            <a:ext cx="6600119" cy="2771974"/>
          </a:xfrm>
          <a:prstGeom prst="rect">
            <a:avLst/>
          </a:prstGeom>
        </p:spPr>
      </p:pic>
      <p:sp>
        <p:nvSpPr>
          <p:cNvPr id="109" name="TextBox 108">
            <a:extLst>
              <a:ext uri="{FF2B5EF4-FFF2-40B4-BE49-F238E27FC236}">
                <a16:creationId xmlns:a16="http://schemas.microsoft.com/office/drawing/2014/main" id="{45FD0EF7-1EE9-4066-9DDA-77FC0A9DC9DE}"/>
              </a:ext>
            </a:extLst>
          </p:cNvPr>
          <p:cNvSpPr txBox="1"/>
          <p:nvPr/>
        </p:nvSpPr>
        <p:spPr>
          <a:xfrm>
            <a:off x="1168846" y="2114532"/>
            <a:ext cx="1010213" cy="276999"/>
          </a:xfrm>
          <a:prstGeom prst="rect">
            <a:avLst/>
          </a:prstGeom>
          <a:solidFill>
            <a:srgbClr val="C45100"/>
          </a:solid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Southbound</a:t>
            </a:r>
          </a:p>
        </p:txBody>
      </p:sp>
      <p:sp>
        <p:nvSpPr>
          <p:cNvPr id="110" name="TextBox 109">
            <a:extLst>
              <a:ext uri="{FF2B5EF4-FFF2-40B4-BE49-F238E27FC236}">
                <a16:creationId xmlns:a16="http://schemas.microsoft.com/office/drawing/2014/main" id="{F065038B-8A7D-4185-A12E-CBDAE134342C}"/>
              </a:ext>
            </a:extLst>
          </p:cNvPr>
          <p:cNvSpPr txBox="1"/>
          <p:nvPr/>
        </p:nvSpPr>
        <p:spPr>
          <a:xfrm>
            <a:off x="4852584" y="2114532"/>
            <a:ext cx="984565" cy="276999"/>
          </a:xfrm>
          <a:prstGeom prst="rect">
            <a:avLst/>
          </a:prstGeom>
          <a:solidFill>
            <a:schemeClr val="accent1">
              <a:lumMod val="50000"/>
            </a:schemeClr>
          </a:solid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Northbound</a:t>
            </a:r>
          </a:p>
        </p:txBody>
      </p:sp>
      <p:sp>
        <p:nvSpPr>
          <p:cNvPr id="111" name="Rectangle 110">
            <a:extLst>
              <a:ext uri="{FF2B5EF4-FFF2-40B4-BE49-F238E27FC236}">
                <a16:creationId xmlns:a16="http://schemas.microsoft.com/office/drawing/2014/main" id="{94F0A04D-2FC9-4501-94A8-583ECCCC2679}"/>
              </a:ext>
            </a:extLst>
          </p:cNvPr>
          <p:cNvSpPr/>
          <p:nvPr/>
        </p:nvSpPr>
        <p:spPr>
          <a:xfrm>
            <a:off x="5862531" y="3622196"/>
            <a:ext cx="439202" cy="8201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9434537C-7A7A-45F7-BD48-8301AC85F244}"/>
              </a:ext>
            </a:extLst>
          </p:cNvPr>
          <p:cNvSpPr txBox="1"/>
          <p:nvPr/>
        </p:nvSpPr>
        <p:spPr>
          <a:xfrm>
            <a:off x="5254021" y="2958212"/>
            <a:ext cx="1656223" cy="553998"/>
          </a:xfrm>
          <a:prstGeom prst="rect">
            <a:avLst/>
          </a:prstGeom>
          <a:noFill/>
        </p:spPr>
        <p:txBody>
          <a:bodyPr wrap="none" rtlCol="0">
            <a:spAutoFit/>
          </a:bodyPr>
          <a:lstStyle/>
          <a:p>
            <a:pPr algn="ctr"/>
            <a:r>
              <a:rPr lang="en-US" sz="1100" b="1" dirty="0">
                <a:latin typeface="Arial" panose="020B0604020202020204" pitchFamily="34" charset="0"/>
                <a:cs typeface="Arial" panose="020B0604020202020204" pitchFamily="34" charset="0"/>
              </a:rPr>
              <a:t>PM Peak</a:t>
            </a:r>
          </a:p>
          <a:p>
            <a:pPr algn="ctr"/>
            <a:r>
              <a:rPr lang="en-US" sz="900" dirty="0">
                <a:latin typeface="Arial Nova" panose="020B0504020202020204" pitchFamily="34" charset="0"/>
                <a:cs typeface="Arial" panose="020B0604020202020204" pitchFamily="34" charset="0"/>
              </a:rPr>
              <a:t>Avg Travel Time = 16.3 mins</a:t>
            </a:r>
          </a:p>
          <a:p>
            <a:pPr algn="ctr"/>
            <a:r>
              <a:rPr lang="en-US" sz="900" dirty="0">
                <a:latin typeface="Arial Nova" panose="020B0504020202020204" pitchFamily="34" charset="0"/>
                <a:cs typeface="Arial" panose="020B0604020202020204" pitchFamily="34" charset="0"/>
              </a:rPr>
              <a:t>   Planning Time = 23.8 mins</a:t>
            </a:r>
          </a:p>
        </p:txBody>
      </p:sp>
      <p:cxnSp>
        <p:nvCxnSpPr>
          <p:cNvPr id="113" name="Straight Connector 112">
            <a:extLst>
              <a:ext uri="{FF2B5EF4-FFF2-40B4-BE49-F238E27FC236}">
                <a16:creationId xmlns:a16="http://schemas.microsoft.com/office/drawing/2014/main" id="{FD39B9D6-832A-4CF9-9B30-543D57CEB862}"/>
              </a:ext>
            </a:extLst>
          </p:cNvPr>
          <p:cNvCxnSpPr>
            <a:cxnSpLocks/>
          </p:cNvCxnSpPr>
          <p:nvPr/>
        </p:nvCxnSpPr>
        <p:spPr>
          <a:xfrm flipH="1">
            <a:off x="6082132" y="3512210"/>
            <a:ext cx="1" cy="10998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D7719CBC-4DBC-4291-88AC-55F6CBC78B2D}"/>
              </a:ext>
            </a:extLst>
          </p:cNvPr>
          <p:cNvSpPr/>
          <p:nvPr/>
        </p:nvSpPr>
        <p:spPr>
          <a:xfrm>
            <a:off x="5893156" y="5374760"/>
            <a:ext cx="377953" cy="2575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a:extLst>
              <a:ext uri="{FF2B5EF4-FFF2-40B4-BE49-F238E27FC236}">
                <a16:creationId xmlns:a16="http://schemas.microsoft.com/office/drawing/2014/main" id="{094A36FE-0D26-40FF-9EB0-CE8C5847E585}"/>
              </a:ext>
            </a:extLst>
          </p:cNvPr>
          <p:cNvSpPr txBox="1"/>
          <p:nvPr/>
        </p:nvSpPr>
        <p:spPr>
          <a:xfrm>
            <a:off x="4041835" y="2482443"/>
            <a:ext cx="1705916" cy="553998"/>
          </a:xfrm>
          <a:prstGeom prst="rect">
            <a:avLst/>
          </a:prstGeom>
          <a:noFill/>
        </p:spPr>
        <p:txBody>
          <a:bodyPr wrap="none" rtlCol="0">
            <a:spAutoFit/>
          </a:bodyPr>
          <a:lstStyle/>
          <a:p>
            <a:pPr algn="ctr"/>
            <a:r>
              <a:rPr lang="en-US" sz="1100" b="1" dirty="0">
                <a:latin typeface="Arial" panose="020B0604020202020204" pitchFamily="34" charset="0"/>
                <a:cs typeface="Arial" panose="020B0604020202020204" pitchFamily="34" charset="0"/>
              </a:rPr>
              <a:t>AM Peak</a:t>
            </a:r>
          </a:p>
          <a:p>
            <a:pPr algn="ctr"/>
            <a:r>
              <a:rPr lang="en-US" sz="900" dirty="0">
                <a:latin typeface="Arial Nova" panose="020B0504020202020204" pitchFamily="34" charset="0"/>
                <a:cs typeface="Arial" panose="020B0604020202020204" pitchFamily="34" charset="0"/>
              </a:rPr>
              <a:t>Avg Travel Time = 13.8 mins</a:t>
            </a:r>
          </a:p>
          <a:p>
            <a:pPr algn="ctr"/>
            <a:r>
              <a:rPr lang="en-US" sz="900" dirty="0">
                <a:latin typeface="Arial Nova" panose="020B0504020202020204" pitchFamily="34" charset="0"/>
                <a:cs typeface="Arial" panose="020B0604020202020204" pitchFamily="34" charset="0"/>
              </a:rPr>
              <a:t>   Planning Time = 19.0 mins</a:t>
            </a:r>
          </a:p>
        </p:txBody>
      </p:sp>
      <p:sp>
        <p:nvSpPr>
          <p:cNvPr id="116" name="TextBox 115">
            <a:extLst>
              <a:ext uri="{FF2B5EF4-FFF2-40B4-BE49-F238E27FC236}">
                <a16:creationId xmlns:a16="http://schemas.microsoft.com/office/drawing/2014/main" id="{0D196A31-F62C-4EC6-9AAB-928F6510F59B}"/>
              </a:ext>
            </a:extLst>
          </p:cNvPr>
          <p:cNvSpPr txBox="1"/>
          <p:nvPr/>
        </p:nvSpPr>
        <p:spPr>
          <a:xfrm>
            <a:off x="1512156" y="2958212"/>
            <a:ext cx="1641796" cy="553998"/>
          </a:xfrm>
          <a:prstGeom prst="rect">
            <a:avLst/>
          </a:prstGeom>
          <a:noFill/>
        </p:spPr>
        <p:txBody>
          <a:bodyPr wrap="none" rtlCol="0">
            <a:spAutoFit/>
          </a:bodyPr>
          <a:lstStyle/>
          <a:p>
            <a:pPr algn="ctr"/>
            <a:r>
              <a:rPr lang="en-US" sz="1100" b="1" dirty="0">
                <a:latin typeface="Arial" panose="020B0604020202020204" pitchFamily="34" charset="0"/>
                <a:cs typeface="Arial" panose="020B0604020202020204" pitchFamily="34" charset="0"/>
              </a:rPr>
              <a:t>PM Peak</a:t>
            </a:r>
          </a:p>
          <a:p>
            <a:pPr algn="ctr"/>
            <a:r>
              <a:rPr lang="en-US" sz="900" dirty="0">
                <a:latin typeface="Arial Nova" panose="020B0504020202020204" pitchFamily="34" charset="0"/>
                <a:cs typeface="Arial" panose="020B0604020202020204" pitchFamily="34" charset="0"/>
              </a:rPr>
              <a:t>Avg Travel Time = 16.2 mins</a:t>
            </a:r>
          </a:p>
          <a:p>
            <a:pPr algn="ctr"/>
            <a:r>
              <a:rPr lang="en-US" sz="900" dirty="0">
                <a:latin typeface="Arial Nova" panose="020B0504020202020204" pitchFamily="34" charset="0"/>
                <a:cs typeface="Arial" panose="020B0604020202020204" pitchFamily="34" charset="0"/>
              </a:rPr>
              <a:t>   Planning Time = 23.1 mins</a:t>
            </a:r>
          </a:p>
        </p:txBody>
      </p:sp>
      <p:sp>
        <p:nvSpPr>
          <p:cNvPr id="117" name="TextBox 116">
            <a:extLst>
              <a:ext uri="{FF2B5EF4-FFF2-40B4-BE49-F238E27FC236}">
                <a16:creationId xmlns:a16="http://schemas.microsoft.com/office/drawing/2014/main" id="{D6644A74-71ED-4A1A-9EC2-1EB6DBD7187B}"/>
              </a:ext>
            </a:extLst>
          </p:cNvPr>
          <p:cNvSpPr txBox="1"/>
          <p:nvPr/>
        </p:nvSpPr>
        <p:spPr>
          <a:xfrm>
            <a:off x="297540" y="2482443"/>
            <a:ext cx="1670650" cy="553998"/>
          </a:xfrm>
          <a:prstGeom prst="rect">
            <a:avLst/>
          </a:prstGeom>
          <a:noFill/>
        </p:spPr>
        <p:txBody>
          <a:bodyPr wrap="square" rtlCol="0">
            <a:spAutoFit/>
          </a:bodyPr>
          <a:lstStyle/>
          <a:p>
            <a:pPr algn="ctr"/>
            <a:r>
              <a:rPr lang="en-US" sz="1100" b="1" dirty="0">
                <a:latin typeface="Arial" panose="020B0604020202020204" pitchFamily="34" charset="0"/>
                <a:cs typeface="Arial" panose="020B0604020202020204" pitchFamily="34" charset="0"/>
              </a:rPr>
              <a:t>AM Peak</a:t>
            </a:r>
          </a:p>
          <a:p>
            <a:pPr algn="ctr"/>
            <a:r>
              <a:rPr lang="en-US" sz="900" dirty="0">
                <a:latin typeface="Arial Nova" panose="020B0504020202020204" pitchFamily="34" charset="0"/>
                <a:cs typeface="Arial" panose="020B0604020202020204" pitchFamily="34" charset="0"/>
              </a:rPr>
              <a:t>Avg Travel Time = 13.7 mins</a:t>
            </a:r>
          </a:p>
          <a:p>
            <a:pPr algn="ctr"/>
            <a:r>
              <a:rPr lang="en-US" sz="900" dirty="0">
                <a:latin typeface="Arial Nova" panose="020B0504020202020204" pitchFamily="34" charset="0"/>
                <a:cs typeface="Arial" panose="020B0604020202020204" pitchFamily="34" charset="0"/>
              </a:rPr>
              <a:t>   Planning Time = 19.1 mins</a:t>
            </a:r>
          </a:p>
        </p:txBody>
      </p:sp>
      <p:sp>
        <p:nvSpPr>
          <p:cNvPr id="118" name="Rectangle 117">
            <a:extLst>
              <a:ext uri="{FF2B5EF4-FFF2-40B4-BE49-F238E27FC236}">
                <a16:creationId xmlns:a16="http://schemas.microsoft.com/office/drawing/2014/main" id="{CD204953-6D0B-4766-A4CE-D0D84CA2AD35}"/>
              </a:ext>
            </a:extLst>
          </p:cNvPr>
          <p:cNvSpPr/>
          <p:nvPr/>
        </p:nvSpPr>
        <p:spPr>
          <a:xfrm>
            <a:off x="4702812" y="3824462"/>
            <a:ext cx="383962" cy="617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114CF9C0-9829-461A-9AC6-34BB5D2536BD}"/>
              </a:ext>
            </a:extLst>
          </p:cNvPr>
          <p:cNvSpPr/>
          <p:nvPr/>
        </p:nvSpPr>
        <p:spPr>
          <a:xfrm>
            <a:off x="4705817" y="5374760"/>
            <a:ext cx="377953" cy="2575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0" name="Straight Connector 119">
            <a:extLst>
              <a:ext uri="{FF2B5EF4-FFF2-40B4-BE49-F238E27FC236}">
                <a16:creationId xmlns:a16="http://schemas.microsoft.com/office/drawing/2014/main" id="{0D1058EC-C14E-4C6B-B37E-CE46C255F4BA}"/>
              </a:ext>
            </a:extLst>
          </p:cNvPr>
          <p:cNvCxnSpPr>
            <a:cxnSpLocks/>
          </p:cNvCxnSpPr>
          <p:nvPr/>
        </p:nvCxnSpPr>
        <p:spPr>
          <a:xfrm>
            <a:off x="4894793" y="3036441"/>
            <a:ext cx="0" cy="78802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924986C4-0371-45EE-B988-1B79901528FE}"/>
              </a:ext>
            </a:extLst>
          </p:cNvPr>
          <p:cNvSpPr/>
          <p:nvPr/>
        </p:nvSpPr>
        <p:spPr>
          <a:xfrm>
            <a:off x="940426" y="3807784"/>
            <a:ext cx="383962" cy="5784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2" name="Straight Connector 121">
            <a:extLst>
              <a:ext uri="{FF2B5EF4-FFF2-40B4-BE49-F238E27FC236}">
                <a16:creationId xmlns:a16="http://schemas.microsoft.com/office/drawing/2014/main" id="{99111D3F-FA6D-4123-944E-01C4A0C94981}"/>
              </a:ext>
            </a:extLst>
          </p:cNvPr>
          <p:cNvCxnSpPr>
            <a:cxnSpLocks/>
            <a:stCxn id="117" idx="2"/>
            <a:endCxn id="121" idx="0"/>
          </p:cNvCxnSpPr>
          <p:nvPr/>
        </p:nvCxnSpPr>
        <p:spPr>
          <a:xfrm flipH="1">
            <a:off x="1132407" y="3036441"/>
            <a:ext cx="458" cy="77134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986A9B98-85DD-446D-97CF-4E79CF629114}"/>
              </a:ext>
            </a:extLst>
          </p:cNvPr>
          <p:cNvSpPr/>
          <p:nvPr/>
        </p:nvSpPr>
        <p:spPr>
          <a:xfrm>
            <a:off x="2116738" y="3734937"/>
            <a:ext cx="439202" cy="6476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4" name="Straight Connector 123">
            <a:extLst>
              <a:ext uri="{FF2B5EF4-FFF2-40B4-BE49-F238E27FC236}">
                <a16:creationId xmlns:a16="http://schemas.microsoft.com/office/drawing/2014/main" id="{B4A2C6A2-F738-487D-9ABC-92574379D6B0}"/>
              </a:ext>
            </a:extLst>
          </p:cNvPr>
          <p:cNvCxnSpPr>
            <a:cxnSpLocks/>
            <a:stCxn id="116" idx="2"/>
            <a:endCxn id="123" idx="0"/>
          </p:cNvCxnSpPr>
          <p:nvPr/>
        </p:nvCxnSpPr>
        <p:spPr>
          <a:xfrm>
            <a:off x="2333054" y="3512210"/>
            <a:ext cx="3285" cy="22272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A049DB60-A07D-4F4C-8BF4-D5B10F2F237C}"/>
              </a:ext>
            </a:extLst>
          </p:cNvPr>
          <p:cNvSpPr/>
          <p:nvPr/>
        </p:nvSpPr>
        <p:spPr>
          <a:xfrm>
            <a:off x="947872" y="5354452"/>
            <a:ext cx="368057" cy="256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DDAD0830-79B8-40B5-BB26-3D5298473A9D}"/>
              </a:ext>
            </a:extLst>
          </p:cNvPr>
          <p:cNvSpPr/>
          <p:nvPr/>
        </p:nvSpPr>
        <p:spPr>
          <a:xfrm>
            <a:off x="2162556" y="5354452"/>
            <a:ext cx="347566" cy="256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a:extLst>
              <a:ext uri="{FF2B5EF4-FFF2-40B4-BE49-F238E27FC236}">
                <a16:creationId xmlns:a16="http://schemas.microsoft.com/office/drawing/2014/main" id="{087B22C9-E357-401B-B1BC-34F4DC964762}"/>
              </a:ext>
            </a:extLst>
          </p:cNvPr>
          <p:cNvSpPr/>
          <p:nvPr/>
        </p:nvSpPr>
        <p:spPr>
          <a:xfrm>
            <a:off x="1535349" y="6927310"/>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A</a:t>
            </a:r>
          </a:p>
        </p:txBody>
      </p:sp>
      <p:sp>
        <p:nvSpPr>
          <p:cNvPr id="128" name="Oval 127">
            <a:extLst>
              <a:ext uri="{FF2B5EF4-FFF2-40B4-BE49-F238E27FC236}">
                <a16:creationId xmlns:a16="http://schemas.microsoft.com/office/drawing/2014/main" id="{0C97FF12-ED76-4CF7-B003-E8299A80CA59}"/>
              </a:ext>
            </a:extLst>
          </p:cNvPr>
          <p:cNvSpPr/>
          <p:nvPr/>
        </p:nvSpPr>
        <p:spPr>
          <a:xfrm>
            <a:off x="1874020" y="5689792"/>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B</a:t>
            </a:r>
          </a:p>
        </p:txBody>
      </p:sp>
      <p:sp>
        <p:nvSpPr>
          <p:cNvPr id="129" name="Oval 128">
            <a:extLst>
              <a:ext uri="{FF2B5EF4-FFF2-40B4-BE49-F238E27FC236}">
                <a16:creationId xmlns:a16="http://schemas.microsoft.com/office/drawing/2014/main" id="{D25BCCD0-7A56-4D65-B5F6-7CF30320E709}"/>
              </a:ext>
            </a:extLst>
          </p:cNvPr>
          <p:cNvSpPr/>
          <p:nvPr/>
        </p:nvSpPr>
        <p:spPr>
          <a:xfrm>
            <a:off x="1886029" y="7083665"/>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C</a:t>
            </a:r>
          </a:p>
        </p:txBody>
      </p:sp>
      <p:sp>
        <p:nvSpPr>
          <p:cNvPr id="130" name="Oval 129">
            <a:extLst>
              <a:ext uri="{FF2B5EF4-FFF2-40B4-BE49-F238E27FC236}">
                <a16:creationId xmlns:a16="http://schemas.microsoft.com/office/drawing/2014/main" id="{F4AA4B57-97B5-441B-80F6-6E18063C461C}"/>
              </a:ext>
            </a:extLst>
          </p:cNvPr>
          <p:cNvSpPr/>
          <p:nvPr/>
        </p:nvSpPr>
        <p:spPr>
          <a:xfrm>
            <a:off x="6537914" y="6301062"/>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F</a:t>
            </a:r>
          </a:p>
        </p:txBody>
      </p:sp>
      <p:sp>
        <p:nvSpPr>
          <p:cNvPr id="131" name="Oval 130">
            <a:extLst>
              <a:ext uri="{FF2B5EF4-FFF2-40B4-BE49-F238E27FC236}">
                <a16:creationId xmlns:a16="http://schemas.microsoft.com/office/drawing/2014/main" id="{7B83395E-EEF8-4D79-BAC0-7C7A75FD84A9}"/>
              </a:ext>
            </a:extLst>
          </p:cNvPr>
          <p:cNvSpPr/>
          <p:nvPr/>
        </p:nvSpPr>
        <p:spPr>
          <a:xfrm>
            <a:off x="6537914" y="5703655"/>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E</a:t>
            </a:r>
          </a:p>
        </p:txBody>
      </p:sp>
      <p:cxnSp>
        <p:nvCxnSpPr>
          <p:cNvPr id="132" name="Straight Connector 131">
            <a:extLst>
              <a:ext uri="{FF2B5EF4-FFF2-40B4-BE49-F238E27FC236}">
                <a16:creationId xmlns:a16="http://schemas.microsoft.com/office/drawing/2014/main" id="{E746A98F-1E06-4C79-BE9B-A10FDA348439}"/>
              </a:ext>
            </a:extLst>
          </p:cNvPr>
          <p:cNvCxnSpPr>
            <a:cxnSpLocks/>
            <a:stCxn id="127" idx="2"/>
          </p:cNvCxnSpPr>
          <p:nvPr/>
        </p:nvCxnSpPr>
        <p:spPr>
          <a:xfrm flipH="1">
            <a:off x="1265287" y="7040086"/>
            <a:ext cx="270062" cy="0"/>
          </a:xfrm>
          <a:prstGeom prst="line">
            <a:avLst/>
          </a:prstGeom>
          <a:ln>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1219C43-3388-4328-A1F9-8D5ED4C746E2}"/>
              </a:ext>
            </a:extLst>
          </p:cNvPr>
          <p:cNvCxnSpPr>
            <a:cxnSpLocks/>
            <a:endCxn id="128" idx="7"/>
          </p:cNvCxnSpPr>
          <p:nvPr/>
        </p:nvCxnSpPr>
        <p:spPr>
          <a:xfrm flipH="1">
            <a:off x="2066541" y="5547063"/>
            <a:ext cx="199316" cy="175760"/>
          </a:xfrm>
          <a:prstGeom prst="line">
            <a:avLst/>
          </a:prstGeom>
          <a:ln>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EEA8C77-2220-4880-A044-B7C99261B8F5}"/>
              </a:ext>
            </a:extLst>
          </p:cNvPr>
          <p:cNvCxnSpPr>
            <a:cxnSpLocks/>
            <a:endCxn id="129" idx="5"/>
          </p:cNvCxnSpPr>
          <p:nvPr/>
        </p:nvCxnSpPr>
        <p:spPr>
          <a:xfrm flipH="1" flipV="1">
            <a:off x="2078550" y="7276186"/>
            <a:ext cx="271252" cy="208182"/>
          </a:xfrm>
          <a:prstGeom prst="line">
            <a:avLst/>
          </a:prstGeom>
          <a:ln>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C2DA16A-920B-4913-B6BD-3263079AC70D}"/>
              </a:ext>
            </a:extLst>
          </p:cNvPr>
          <p:cNvCxnSpPr>
            <a:cxnSpLocks/>
            <a:endCxn id="138" idx="4"/>
          </p:cNvCxnSpPr>
          <p:nvPr/>
        </p:nvCxnSpPr>
        <p:spPr>
          <a:xfrm flipH="1" flipV="1">
            <a:off x="5571997" y="7264389"/>
            <a:ext cx="1219" cy="228480"/>
          </a:xfrm>
          <a:prstGeom prst="line">
            <a:avLst/>
          </a:prstGeom>
          <a:ln>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F6E9D38-35A1-4585-8FE4-B8D83C03D2C2}"/>
              </a:ext>
            </a:extLst>
          </p:cNvPr>
          <p:cNvCxnSpPr>
            <a:cxnSpLocks/>
            <a:stCxn id="130" idx="2"/>
          </p:cNvCxnSpPr>
          <p:nvPr/>
        </p:nvCxnSpPr>
        <p:spPr>
          <a:xfrm flipH="1">
            <a:off x="6036652" y="6413838"/>
            <a:ext cx="501262" cy="0"/>
          </a:xfrm>
          <a:prstGeom prst="line">
            <a:avLst/>
          </a:prstGeom>
          <a:ln>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96B54F0-7FE9-4AC8-A928-1BBFDBCD1F9A}"/>
              </a:ext>
            </a:extLst>
          </p:cNvPr>
          <p:cNvCxnSpPr>
            <a:cxnSpLocks/>
            <a:stCxn id="131" idx="2"/>
          </p:cNvCxnSpPr>
          <p:nvPr/>
        </p:nvCxnSpPr>
        <p:spPr>
          <a:xfrm flipH="1" flipV="1">
            <a:off x="6071849" y="5638555"/>
            <a:ext cx="466065" cy="177876"/>
          </a:xfrm>
          <a:prstGeom prst="line">
            <a:avLst/>
          </a:prstGeom>
          <a:ln>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08F7D3DF-D29C-4747-A0B7-868A8F806FD1}"/>
              </a:ext>
            </a:extLst>
          </p:cNvPr>
          <p:cNvSpPr/>
          <p:nvPr/>
        </p:nvSpPr>
        <p:spPr>
          <a:xfrm>
            <a:off x="5459221" y="7038837"/>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D</a:t>
            </a:r>
          </a:p>
        </p:txBody>
      </p:sp>
      <p:sp>
        <p:nvSpPr>
          <p:cNvPr id="139" name="TextBox 138">
            <a:extLst>
              <a:ext uri="{FF2B5EF4-FFF2-40B4-BE49-F238E27FC236}">
                <a16:creationId xmlns:a16="http://schemas.microsoft.com/office/drawing/2014/main" id="{E8E19C95-7694-452F-A967-125D38E5C36D}"/>
              </a:ext>
            </a:extLst>
          </p:cNvPr>
          <p:cNvSpPr txBox="1"/>
          <p:nvPr/>
        </p:nvSpPr>
        <p:spPr>
          <a:xfrm>
            <a:off x="167345" y="8582179"/>
            <a:ext cx="3329941" cy="553998"/>
          </a:xfrm>
          <a:prstGeom prst="rect">
            <a:avLst/>
          </a:prstGeom>
          <a:noFill/>
        </p:spPr>
        <p:txBody>
          <a:bodyPr wrap="square" rtlCol="0">
            <a:spAutoFit/>
          </a:bodyPr>
          <a:lstStyle/>
          <a:p>
            <a:r>
              <a:rPr lang="en-US" sz="1000" b="1" dirty="0">
                <a:latin typeface="Arial Nova" panose="020B0504020202020204" pitchFamily="34" charset="0"/>
              </a:rPr>
              <a:t>A:   </a:t>
            </a:r>
            <a:r>
              <a:rPr lang="en-US" sz="1000" dirty="0">
                <a:latin typeface="Arial Nova" panose="020B0504020202020204" pitchFamily="34" charset="0"/>
              </a:rPr>
              <a:t>8AM – 9AM : Ritz Way to Powder Mill Rd.</a:t>
            </a:r>
          </a:p>
          <a:p>
            <a:r>
              <a:rPr lang="en-US" sz="1000" b="1" dirty="0">
                <a:latin typeface="Arial Nova" panose="020B0504020202020204" pitchFamily="34" charset="0"/>
              </a:rPr>
              <a:t>B: </a:t>
            </a:r>
            <a:r>
              <a:rPr lang="en-US" sz="1000" dirty="0">
                <a:latin typeface="Arial Nova" panose="020B0504020202020204" pitchFamily="34" charset="0"/>
              </a:rPr>
              <a:t>11AM – 8PM :</a:t>
            </a:r>
            <a:r>
              <a:rPr lang="en-US" sz="1000" b="1" dirty="0">
                <a:latin typeface="Arial Nova" panose="020B0504020202020204" pitchFamily="34" charset="0"/>
              </a:rPr>
              <a:t> </a:t>
            </a:r>
            <a:r>
              <a:rPr lang="en-US" sz="1000" dirty="0">
                <a:latin typeface="Arial Nova" panose="020B0504020202020204" pitchFamily="34" charset="0"/>
              </a:rPr>
              <a:t>Ft. Meade Rd. to Cherry Ln.</a:t>
            </a:r>
          </a:p>
          <a:p>
            <a:r>
              <a:rPr lang="en-US" sz="1000" b="1" dirty="0">
                <a:latin typeface="Arial Nova" panose="020B0504020202020204" pitchFamily="34" charset="0"/>
              </a:rPr>
              <a:t>C:   </a:t>
            </a:r>
            <a:r>
              <a:rPr lang="en-US" sz="1000" dirty="0">
                <a:latin typeface="Arial Nova" panose="020B0504020202020204" pitchFamily="34" charset="0"/>
              </a:rPr>
              <a:t>9AM – 8PM : Powder Mill Rd. to Rhode Island Ave.</a:t>
            </a:r>
          </a:p>
        </p:txBody>
      </p:sp>
      <p:sp>
        <p:nvSpPr>
          <p:cNvPr id="140" name="TextBox 139">
            <a:extLst>
              <a:ext uri="{FF2B5EF4-FFF2-40B4-BE49-F238E27FC236}">
                <a16:creationId xmlns:a16="http://schemas.microsoft.com/office/drawing/2014/main" id="{E3357950-1042-491A-BC8F-B1920E856E64}"/>
              </a:ext>
            </a:extLst>
          </p:cNvPr>
          <p:cNvSpPr txBox="1"/>
          <p:nvPr/>
        </p:nvSpPr>
        <p:spPr>
          <a:xfrm>
            <a:off x="3776685" y="8613280"/>
            <a:ext cx="3257712" cy="553998"/>
          </a:xfrm>
          <a:prstGeom prst="rect">
            <a:avLst/>
          </a:prstGeom>
          <a:noFill/>
        </p:spPr>
        <p:txBody>
          <a:bodyPr wrap="square" rtlCol="0">
            <a:spAutoFit/>
          </a:bodyPr>
          <a:lstStyle/>
          <a:p>
            <a:r>
              <a:rPr lang="en-US" sz="1000" b="1" dirty="0">
                <a:latin typeface="Arial Nova" panose="020B0504020202020204" pitchFamily="34" charset="0"/>
              </a:rPr>
              <a:t>D: </a:t>
            </a:r>
            <a:r>
              <a:rPr lang="en-US" sz="1000" dirty="0">
                <a:latin typeface="Arial Nova" panose="020B0504020202020204" pitchFamily="34" charset="0"/>
              </a:rPr>
              <a:t>7AM –   9PM : Rhode Island Ave. to Powder Mill Rd. </a:t>
            </a:r>
          </a:p>
          <a:p>
            <a:r>
              <a:rPr lang="en-US" sz="1000" b="1" dirty="0">
                <a:latin typeface="Arial Nova" panose="020B0504020202020204" pitchFamily="34" charset="0"/>
              </a:rPr>
              <a:t>E: </a:t>
            </a:r>
            <a:r>
              <a:rPr lang="en-US" sz="1000" dirty="0">
                <a:latin typeface="Arial Nova" panose="020B0504020202020204" pitchFamily="34" charset="0"/>
              </a:rPr>
              <a:t>8AM – 10PM : at Cherry Ln.</a:t>
            </a:r>
          </a:p>
          <a:p>
            <a:r>
              <a:rPr lang="en-US" sz="1000" b="1" dirty="0">
                <a:latin typeface="Arial Nova" panose="020B0504020202020204" pitchFamily="34" charset="0"/>
              </a:rPr>
              <a:t>F: </a:t>
            </a:r>
            <a:r>
              <a:rPr lang="en-US" sz="1000" dirty="0">
                <a:latin typeface="Arial Nova" panose="020B0504020202020204" pitchFamily="34" charset="0"/>
              </a:rPr>
              <a:t>4PM –   7PM : Ritz. Way to Contee Rd.</a:t>
            </a:r>
          </a:p>
        </p:txBody>
      </p:sp>
      <p:sp>
        <p:nvSpPr>
          <p:cNvPr id="141" name="TextBox 140">
            <a:extLst>
              <a:ext uri="{FF2B5EF4-FFF2-40B4-BE49-F238E27FC236}">
                <a16:creationId xmlns:a16="http://schemas.microsoft.com/office/drawing/2014/main" id="{3DC5ED18-8F2F-4FF8-BBB3-71CC3AE8EF76}"/>
              </a:ext>
            </a:extLst>
          </p:cNvPr>
          <p:cNvSpPr txBox="1"/>
          <p:nvPr/>
        </p:nvSpPr>
        <p:spPr>
          <a:xfrm>
            <a:off x="457385" y="8227768"/>
            <a:ext cx="2726900" cy="276999"/>
          </a:xfrm>
          <a:prstGeom prst="rect">
            <a:avLst/>
          </a:prstGeom>
          <a:solidFill>
            <a:srgbClr val="C45100"/>
          </a:solidFill>
        </p:spPr>
        <p:txBody>
          <a:bodyPr wrap="none" rtlCol="0">
            <a:spAutoFit/>
          </a:bodyPr>
          <a:lstStyle/>
          <a:p>
            <a:r>
              <a:rPr lang="en-US" sz="1200" dirty="0">
                <a:solidFill>
                  <a:schemeClr val="bg1"/>
                </a:solidFill>
                <a:latin typeface="Arial Nova" panose="020B0504020202020204" pitchFamily="34" charset="0"/>
              </a:rPr>
              <a:t>Locations of Typical Slow Downs (SB)</a:t>
            </a:r>
          </a:p>
        </p:txBody>
      </p:sp>
      <p:sp>
        <p:nvSpPr>
          <p:cNvPr id="142" name="TextBox 141">
            <a:extLst>
              <a:ext uri="{FF2B5EF4-FFF2-40B4-BE49-F238E27FC236}">
                <a16:creationId xmlns:a16="http://schemas.microsoft.com/office/drawing/2014/main" id="{DEDC6A57-2386-42E1-A7C0-405E3C9DB48B}"/>
              </a:ext>
            </a:extLst>
          </p:cNvPr>
          <p:cNvSpPr txBox="1"/>
          <p:nvPr/>
        </p:nvSpPr>
        <p:spPr>
          <a:xfrm>
            <a:off x="3964461" y="8227768"/>
            <a:ext cx="2734916" cy="276999"/>
          </a:xfrm>
          <a:prstGeom prst="rect">
            <a:avLst/>
          </a:prstGeom>
          <a:solidFill>
            <a:schemeClr val="accent1">
              <a:lumMod val="50000"/>
            </a:schemeClr>
          </a:solidFill>
        </p:spPr>
        <p:txBody>
          <a:bodyPr wrap="none" rtlCol="0">
            <a:spAutoFit/>
          </a:bodyPr>
          <a:lstStyle/>
          <a:p>
            <a:r>
              <a:rPr lang="en-US" sz="1200" dirty="0">
                <a:solidFill>
                  <a:schemeClr val="bg1"/>
                </a:solidFill>
                <a:latin typeface="Arial Nova" panose="020B0504020202020204" pitchFamily="34" charset="0"/>
              </a:rPr>
              <a:t>Locations of Typical Slow Downs (NB)</a:t>
            </a:r>
          </a:p>
        </p:txBody>
      </p:sp>
      <p:sp>
        <p:nvSpPr>
          <p:cNvPr id="143" name="TextBox 142">
            <a:extLst>
              <a:ext uri="{FF2B5EF4-FFF2-40B4-BE49-F238E27FC236}">
                <a16:creationId xmlns:a16="http://schemas.microsoft.com/office/drawing/2014/main" id="{A8B758AB-294A-464F-A712-23C9CE8B148B}"/>
              </a:ext>
            </a:extLst>
          </p:cNvPr>
          <p:cNvSpPr txBox="1"/>
          <p:nvPr/>
        </p:nvSpPr>
        <p:spPr>
          <a:xfrm>
            <a:off x="68285" y="895030"/>
            <a:ext cx="6858000" cy="1200329"/>
          </a:xfrm>
          <a:prstGeom prst="rect">
            <a:avLst/>
          </a:prstGeom>
          <a:noFill/>
        </p:spPr>
        <p:txBody>
          <a:bodyPr wrap="square" rtlCol="0">
            <a:spAutoFit/>
          </a:bodyPr>
          <a:lstStyle/>
          <a:p>
            <a:r>
              <a:rPr lang="en-US" sz="1200" dirty="0"/>
              <a:t>Weekday travel times for the US-1 corridor were aggregated over the entire year and are presented below. This corridor does not exhibit a clear peak travel direction in either the AM or PM peak periods. Instead, the PM peak travel times are consistently higher than the AM peak travel times. In each direction, the average PM peak travel time is approximately 3 minutes longer than the AM peak period travel time, with the planning time being approximately 4 minutes longer.  The heat map at the bottom of the page shows the geographic location of typical congestion through the day. </a:t>
            </a:r>
          </a:p>
        </p:txBody>
      </p:sp>
      <p:sp>
        <p:nvSpPr>
          <p:cNvPr id="144" name="TextBox 143">
            <a:extLst>
              <a:ext uri="{FF2B5EF4-FFF2-40B4-BE49-F238E27FC236}">
                <a16:creationId xmlns:a16="http://schemas.microsoft.com/office/drawing/2014/main" id="{F99D478A-DC9A-486D-AF98-EB3F769CD424}"/>
              </a:ext>
            </a:extLst>
          </p:cNvPr>
          <p:cNvSpPr txBox="1"/>
          <p:nvPr/>
        </p:nvSpPr>
        <p:spPr>
          <a:xfrm>
            <a:off x="2832446" y="5094616"/>
            <a:ext cx="1374095" cy="261610"/>
          </a:xfrm>
          <a:prstGeom prst="rect">
            <a:avLst/>
          </a:prstGeom>
          <a:noFill/>
        </p:spPr>
        <p:txBody>
          <a:bodyPr wrap="none" rtlCol="0">
            <a:spAutoFit/>
          </a:bodyPr>
          <a:lstStyle/>
          <a:p>
            <a:pPr algn="ctr"/>
            <a:r>
              <a:rPr lang="en-US" sz="1100" b="1" dirty="0">
                <a:latin typeface="Arial" panose="020B0604020202020204" pitchFamily="34" charset="0"/>
                <a:cs typeface="Arial" panose="020B0604020202020204" pitchFamily="34" charset="0"/>
              </a:rPr>
              <a:t>Travel Time Index</a:t>
            </a:r>
          </a:p>
        </p:txBody>
      </p:sp>
      <p:cxnSp>
        <p:nvCxnSpPr>
          <p:cNvPr id="145" name="Straight Connector 144">
            <a:extLst>
              <a:ext uri="{FF2B5EF4-FFF2-40B4-BE49-F238E27FC236}">
                <a16:creationId xmlns:a16="http://schemas.microsoft.com/office/drawing/2014/main" id="{ACFEE2F0-074A-4649-9188-9EFD55671DE2}"/>
              </a:ext>
            </a:extLst>
          </p:cNvPr>
          <p:cNvCxnSpPr>
            <a:cxnSpLocks/>
            <a:stCxn id="121" idx="2"/>
            <a:endCxn id="125" idx="0"/>
          </p:cNvCxnSpPr>
          <p:nvPr/>
        </p:nvCxnSpPr>
        <p:spPr>
          <a:xfrm flipH="1">
            <a:off x="1131901" y="4386269"/>
            <a:ext cx="506" cy="96818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CB59402D-B70F-47E1-ACD9-FBED1204B70D}"/>
              </a:ext>
            </a:extLst>
          </p:cNvPr>
          <p:cNvSpPr/>
          <p:nvPr/>
        </p:nvSpPr>
        <p:spPr>
          <a:xfrm>
            <a:off x="654084" y="4989534"/>
            <a:ext cx="956646" cy="265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Nova" panose="020B0504020202020204" pitchFamily="34" charset="0"/>
              </a:rPr>
              <a:t>6 AM – 9 AM</a:t>
            </a:r>
          </a:p>
        </p:txBody>
      </p:sp>
      <p:cxnSp>
        <p:nvCxnSpPr>
          <p:cNvPr id="147" name="Straight Connector 146">
            <a:extLst>
              <a:ext uri="{FF2B5EF4-FFF2-40B4-BE49-F238E27FC236}">
                <a16:creationId xmlns:a16="http://schemas.microsoft.com/office/drawing/2014/main" id="{D6DC9482-8259-4800-97AD-F1F9D2A219CC}"/>
              </a:ext>
            </a:extLst>
          </p:cNvPr>
          <p:cNvCxnSpPr>
            <a:cxnSpLocks/>
            <a:stCxn id="123" idx="2"/>
            <a:endCxn id="126" idx="0"/>
          </p:cNvCxnSpPr>
          <p:nvPr/>
        </p:nvCxnSpPr>
        <p:spPr>
          <a:xfrm>
            <a:off x="2336339" y="4382548"/>
            <a:ext cx="0" cy="97190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3463081E-2A1A-4E4F-94E1-18CFE594FEE0}"/>
              </a:ext>
            </a:extLst>
          </p:cNvPr>
          <p:cNvSpPr/>
          <p:nvPr/>
        </p:nvSpPr>
        <p:spPr>
          <a:xfrm>
            <a:off x="1880557" y="4989534"/>
            <a:ext cx="911563" cy="265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Nova" panose="020B0504020202020204" pitchFamily="34" charset="0"/>
              </a:rPr>
              <a:t>4 PM – 7 PM</a:t>
            </a:r>
          </a:p>
        </p:txBody>
      </p:sp>
      <p:cxnSp>
        <p:nvCxnSpPr>
          <p:cNvPr id="149" name="Straight Connector 148">
            <a:extLst>
              <a:ext uri="{FF2B5EF4-FFF2-40B4-BE49-F238E27FC236}">
                <a16:creationId xmlns:a16="http://schemas.microsoft.com/office/drawing/2014/main" id="{F0A52374-C522-468F-B442-CBDD503A95F4}"/>
              </a:ext>
            </a:extLst>
          </p:cNvPr>
          <p:cNvCxnSpPr>
            <a:cxnSpLocks/>
            <a:stCxn id="118" idx="2"/>
            <a:endCxn id="119" idx="0"/>
          </p:cNvCxnSpPr>
          <p:nvPr/>
        </p:nvCxnSpPr>
        <p:spPr>
          <a:xfrm>
            <a:off x="4894793" y="4442312"/>
            <a:ext cx="1" cy="93244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39A83091-3187-4D23-9236-C5C9F49FA9BD}"/>
              </a:ext>
            </a:extLst>
          </p:cNvPr>
          <p:cNvSpPr/>
          <p:nvPr/>
        </p:nvSpPr>
        <p:spPr>
          <a:xfrm>
            <a:off x="4416470" y="4991309"/>
            <a:ext cx="956646" cy="265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Nova" panose="020B0504020202020204" pitchFamily="34" charset="0"/>
              </a:rPr>
              <a:t>6 AM – 9 AM</a:t>
            </a:r>
          </a:p>
        </p:txBody>
      </p:sp>
      <p:cxnSp>
        <p:nvCxnSpPr>
          <p:cNvPr id="151" name="Straight Connector 150">
            <a:extLst>
              <a:ext uri="{FF2B5EF4-FFF2-40B4-BE49-F238E27FC236}">
                <a16:creationId xmlns:a16="http://schemas.microsoft.com/office/drawing/2014/main" id="{7BEB2E6D-9364-45BE-B0B4-B793AA23EEDA}"/>
              </a:ext>
            </a:extLst>
          </p:cNvPr>
          <p:cNvCxnSpPr>
            <a:cxnSpLocks/>
            <a:endCxn id="114" idx="0"/>
          </p:cNvCxnSpPr>
          <p:nvPr/>
        </p:nvCxnSpPr>
        <p:spPr>
          <a:xfrm>
            <a:off x="6082132" y="4090347"/>
            <a:ext cx="1" cy="128441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05AC0DDE-4B86-445C-B0EA-7B8EDA30FB4F}"/>
              </a:ext>
            </a:extLst>
          </p:cNvPr>
          <p:cNvSpPr/>
          <p:nvPr/>
        </p:nvSpPr>
        <p:spPr>
          <a:xfrm>
            <a:off x="5626351" y="4991309"/>
            <a:ext cx="911563" cy="265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Nova" panose="020B0504020202020204" pitchFamily="34" charset="0"/>
              </a:rPr>
              <a:t>4 PM – 7 PM</a:t>
            </a:r>
          </a:p>
        </p:txBody>
      </p:sp>
      <p:sp>
        <p:nvSpPr>
          <p:cNvPr id="59" name="Rectangle 58">
            <a:extLst>
              <a:ext uri="{FF2B5EF4-FFF2-40B4-BE49-F238E27FC236}">
                <a16:creationId xmlns:a16="http://schemas.microsoft.com/office/drawing/2014/main" id="{E5883387-9FD5-40E5-B266-507EE66B7A26}"/>
              </a:ext>
            </a:extLst>
          </p:cNvPr>
          <p:cNvSpPr/>
          <p:nvPr/>
        </p:nvSpPr>
        <p:spPr>
          <a:xfrm>
            <a:off x="0" y="-4161"/>
            <a:ext cx="7187876" cy="908402"/>
          </a:xfrm>
          <a:prstGeom prst="rect">
            <a:avLst/>
          </a:prstGeom>
          <a:solidFill>
            <a:srgbClr val="194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A picture containing drawing&#10;&#10;Description automatically generated">
            <a:extLst>
              <a:ext uri="{FF2B5EF4-FFF2-40B4-BE49-F238E27FC236}">
                <a16:creationId xmlns:a16="http://schemas.microsoft.com/office/drawing/2014/main" id="{E06BA357-CAFE-497F-90D4-B833CF9D6A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7755" y="146782"/>
            <a:ext cx="619941" cy="619941"/>
          </a:xfrm>
          <a:prstGeom prst="rect">
            <a:avLst/>
          </a:prstGeom>
        </p:spPr>
      </p:pic>
      <p:sp>
        <p:nvSpPr>
          <p:cNvPr id="61" name="TextBox 60">
            <a:extLst>
              <a:ext uri="{FF2B5EF4-FFF2-40B4-BE49-F238E27FC236}">
                <a16:creationId xmlns:a16="http://schemas.microsoft.com/office/drawing/2014/main" id="{25BBB594-CA01-4BAC-8EF9-DDB6D66D183A}"/>
              </a:ext>
            </a:extLst>
          </p:cNvPr>
          <p:cNvSpPr txBox="1"/>
          <p:nvPr/>
        </p:nvSpPr>
        <p:spPr>
          <a:xfrm>
            <a:off x="5556742" y="102809"/>
            <a:ext cx="1374648" cy="707886"/>
          </a:xfrm>
          <a:prstGeom prst="rect">
            <a:avLst/>
          </a:prstGeom>
          <a:noFill/>
        </p:spPr>
        <p:txBody>
          <a:bodyPr wrap="square" rtlCol="0">
            <a:spAutoFit/>
          </a:bodyPr>
          <a:lstStyle/>
          <a:p>
            <a:pPr algn="r"/>
            <a:r>
              <a:rPr lang="en-US" sz="1600" b="1" dirty="0">
                <a:solidFill>
                  <a:srgbClr val="ECAC1F"/>
                </a:solidFill>
                <a:latin typeface="Arial" panose="020B0604020202020204" pitchFamily="34" charset="0"/>
                <a:cs typeface="Arial" panose="020B0604020202020204" pitchFamily="34" charset="0"/>
              </a:rPr>
              <a:t>Year</a:t>
            </a:r>
          </a:p>
          <a:p>
            <a:pPr algn="r"/>
            <a:r>
              <a:rPr lang="en-US" sz="2400" b="1" dirty="0">
                <a:solidFill>
                  <a:srgbClr val="ECAC1F"/>
                </a:solidFill>
                <a:latin typeface="Arial" panose="020B0604020202020204" pitchFamily="34" charset="0"/>
                <a:cs typeface="Arial" panose="020B0604020202020204" pitchFamily="34" charset="0"/>
              </a:rPr>
              <a:t>2019</a:t>
            </a:r>
          </a:p>
        </p:txBody>
      </p:sp>
      <p:sp>
        <p:nvSpPr>
          <p:cNvPr id="62" name="Rectangle 61">
            <a:extLst>
              <a:ext uri="{FF2B5EF4-FFF2-40B4-BE49-F238E27FC236}">
                <a16:creationId xmlns:a16="http://schemas.microsoft.com/office/drawing/2014/main" id="{F9072300-D443-4C33-9C3C-8BE836AC0156}"/>
              </a:ext>
            </a:extLst>
          </p:cNvPr>
          <p:cNvSpPr/>
          <p:nvPr/>
        </p:nvSpPr>
        <p:spPr>
          <a:xfrm>
            <a:off x="981997" y="18367"/>
            <a:ext cx="6723922" cy="1200329"/>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Corridor Performance Report</a:t>
            </a:r>
          </a:p>
          <a:p>
            <a:r>
              <a:rPr lang="en-US" sz="2400" dirty="0">
                <a:solidFill>
                  <a:schemeClr val="bg1"/>
                </a:solidFill>
                <a:latin typeface="Arial" panose="020B0604020202020204" pitchFamily="34" charset="0"/>
                <a:cs typeface="Arial" panose="020B0604020202020204" pitchFamily="34" charset="0"/>
              </a:rPr>
              <a:t>I-495 to Fort Meade Rd.</a:t>
            </a:r>
          </a:p>
          <a:p>
            <a:endParaRPr lang="en-US" sz="24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AFFE98F3-971E-4182-937E-C1A1C255034C}"/>
              </a:ext>
            </a:extLst>
          </p:cNvPr>
          <p:cNvCxnSpPr>
            <a:cxnSpLocks/>
          </p:cNvCxnSpPr>
          <p:nvPr/>
        </p:nvCxnSpPr>
        <p:spPr>
          <a:xfrm>
            <a:off x="7187878" y="1097400"/>
            <a:ext cx="0" cy="78755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571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1403</Words>
  <Application>Microsoft Office PowerPoint</Application>
  <PresentationFormat>Custom</PresentationFormat>
  <Paragraphs>187</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 Nova</vt:lpstr>
      <vt:lpstr>Calibri</vt:lpstr>
      <vt:lpstr>Calibri Light</vt:lpstr>
      <vt:lpstr>MrEavesModOT</vt:lpstr>
      <vt:lpstr>Office Theme</vt:lpstr>
      <vt:lpstr>PowerPoint Presentation</vt:lpstr>
      <vt:lpstr>PowerPoint Presentation</vt:lpstr>
      <vt:lpstr>Another option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Lattimer</dc:creator>
  <cp:lastModifiedBy>The Allens</cp:lastModifiedBy>
  <cp:revision>11</cp:revision>
  <dcterms:created xsi:type="dcterms:W3CDTF">2020-09-18T18:58:47Z</dcterms:created>
  <dcterms:modified xsi:type="dcterms:W3CDTF">2021-09-20T10:31:32Z</dcterms:modified>
</cp:coreProperties>
</file>