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62-4E92-4712-BF5F-EE90A3F4232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A91-6101-41BD-9EE6-2E2A25D9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4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62-4E92-4712-BF5F-EE90A3F4232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A91-6101-41BD-9EE6-2E2A25D9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62-4E92-4712-BF5F-EE90A3F4232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A91-6101-41BD-9EE6-2E2A25D9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62-4E92-4712-BF5F-EE90A3F4232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A91-6101-41BD-9EE6-2E2A25D9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9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62-4E92-4712-BF5F-EE90A3F4232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A91-6101-41BD-9EE6-2E2A25D9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2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62-4E92-4712-BF5F-EE90A3F4232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A91-6101-41BD-9EE6-2E2A25D9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2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62-4E92-4712-BF5F-EE90A3F4232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A91-6101-41BD-9EE6-2E2A25D9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1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62-4E92-4712-BF5F-EE90A3F4232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A91-6101-41BD-9EE6-2E2A25D9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62-4E92-4712-BF5F-EE90A3F4232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A91-6101-41BD-9EE6-2E2A25D9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62-4E92-4712-BF5F-EE90A3F4232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A91-6101-41BD-9EE6-2E2A25D9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2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62-4E92-4712-BF5F-EE90A3F4232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A91-6101-41BD-9EE6-2E2A25D9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0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F2C62-4E92-4712-BF5F-EE90A3F4232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2A91-6101-41BD-9EE6-2E2A25D9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rlthd.blogspot.com/2012/06/flag-day-facts-about-us-flag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Worst Cities for Traffic in the US (Top 10) | IMPROV® Traffic School">
            <a:extLst>
              <a:ext uri="{FF2B5EF4-FFF2-40B4-BE49-F238E27FC236}">
                <a16:creationId xmlns:a16="http://schemas.microsoft.com/office/drawing/2014/main" id="{79C3740E-A4BF-4707-A257-31C5916F7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35011" r="25003" b="2"/>
          <a:stretch/>
        </p:blipFill>
        <p:spPr bwMode="auto">
          <a:xfrm>
            <a:off x="-10174" y="0"/>
            <a:ext cx="122108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4EC65C-F6C6-4EC7-AC03-8531EE51830E}"/>
              </a:ext>
            </a:extLst>
          </p:cNvPr>
          <p:cNvSpPr txBox="1"/>
          <p:nvPr/>
        </p:nvSpPr>
        <p:spPr>
          <a:xfrm>
            <a:off x="8650" y="-2895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WASHINGTON, DC REGION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4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JULY TRAFFIC FORECAST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CC5261-DD28-4A6F-9DAC-B1275F47E2D7}"/>
              </a:ext>
            </a:extLst>
          </p:cNvPr>
          <p:cNvGrpSpPr/>
          <p:nvPr/>
        </p:nvGrpSpPr>
        <p:grpSpPr>
          <a:xfrm>
            <a:off x="2133040" y="1540709"/>
            <a:ext cx="7925921" cy="2485391"/>
            <a:chOff x="2186305" y="1540709"/>
            <a:chExt cx="7925921" cy="24853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D135A74-B132-4D6F-A410-BEF765094D2B}"/>
                </a:ext>
              </a:extLst>
            </p:cNvPr>
            <p:cNvGrpSpPr/>
            <p:nvPr/>
          </p:nvGrpSpPr>
          <p:grpSpPr>
            <a:xfrm>
              <a:off x="2186305" y="1540709"/>
              <a:ext cx="3888122" cy="2485391"/>
              <a:chOff x="149436" y="4391524"/>
              <a:chExt cx="3888869" cy="248539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B7B5C4B-32A6-4730-A39A-3F589D42B967}"/>
                  </a:ext>
                </a:extLst>
              </p:cNvPr>
              <p:cNvSpPr/>
              <p:nvPr/>
            </p:nvSpPr>
            <p:spPr>
              <a:xfrm>
                <a:off x="149436" y="4391524"/>
                <a:ext cx="3888869" cy="248539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1272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961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C91138F-DCD7-455C-AAA2-620287449724}"/>
                  </a:ext>
                </a:extLst>
              </p:cNvPr>
              <p:cNvSpPr/>
              <p:nvPr/>
            </p:nvSpPr>
            <p:spPr>
              <a:xfrm>
                <a:off x="161366" y="5402179"/>
                <a:ext cx="3873381" cy="541421"/>
              </a:xfrm>
              <a:prstGeom prst="rect">
                <a:avLst/>
              </a:prstGeom>
              <a:solidFill>
                <a:srgbClr val="C1272D"/>
              </a:solidFill>
              <a:ln>
                <a:solidFill>
                  <a:srgbClr val="C127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576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AVOID 10 AM–2 PM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E7D3847-BF30-4A74-9B66-D9202151D0B3}"/>
                  </a:ext>
                </a:extLst>
              </p:cNvPr>
              <p:cNvSpPr txBox="1"/>
              <p:nvPr/>
            </p:nvSpPr>
            <p:spPr>
              <a:xfrm>
                <a:off x="1045756" y="4537692"/>
                <a:ext cx="2095478" cy="50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272D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FRIDAY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619E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JULY 1, 2022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endParaRP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96AAE499-7CBE-41C2-9D18-550C97EC1B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200" t="39702" r="80772" b="53109"/>
              <a:stretch/>
            </p:blipFill>
            <p:spPr>
              <a:xfrm>
                <a:off x="1848256" y="4991987"/>
                <a:ext cx="491247" cy="491247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1B96258-03DE-462D-9B9C-6552461A8702}"/>
                </a:ext>
              </a:extLst>
            </p:cNvPr>
            <p:cNvGrpSpPr/>
            <p:nvPr/>
          </p:nvGrpSpPr>
          <p:grpSpPr>
            <a:xfrm>
              <a:off x="6214744" y="1540709"/>
              <a:ext cx="3897482" cy="2485391"/>
              <a:chOff x="8145083" y="2043608"/>
              <a:chExt cx="3897482" cy="248539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5AF1E9F7-16EB-4B92-BA63-DF110C109621}"/>
                  </a:ext>
                </a:extLst>
              </p:cNvPr>
              <p:cNvGrpSpPr/>
              <p:nvPr/>
            </p:nvGrpSpPr>
            <p:grpSpPr>
              <a:xfrm>
                <a:off x="8145083" y="2043608"/>
                <a:ext cx="3897482" cy="2485391"/>
                <a:chOff x="144380" y="4391524"/>
                <a:chExt cx="3898231" cy="2485391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329C425-CE28-4C8E-A5EB-367FCA8982CB}"/>
                    </a:ext>
                  </a:extLst>
                </p:cNvPr>
                <p:cNvSpPr/>
                <p:nvPr/>
              </p:nvSpPr>
              <p:spPr>
                <a:xfrm>
                  <a:off x="149436" y="4391524"/>
                  <a:ext cx="3888869" cy="248539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272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ts val="1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619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42B4CB5-AF3A-4E87-9DC9-675032B730FB}"/>
                    </a:ext>
                  </a:extLst>
                </p:cNvPr>
                <p:cNvSpPr/>
                <p:nvPr/>
              </p:nvSpPr>
              <p:spPr>
                <a:xfrm>
                  <a:off x="158588" y="5402179"/>
                  <a:ext cx="3872817" cy="541421"/>
                </a:xfrm>
                <a:prstGeom prst="rect">
                  <a:avLst/>
                </a:prstGeom>
                <a:solidFill>
                  <a:srgbClr val="39B44A"/>
                </a:solidFill>
                <a:ln>
                  <a:solidFill>
                    <a:srgbClr val="39B44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36576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eelawadee" panose="020B0502040204020203" pitchFamily="34" charset="-34"/>
                      <a:ea typeface="+mn-ea"/>
                      <a:cs typeface="Leelawadee" panose="020B0502040204020203" pitchFamily="34" charset="-34"/>
                    </a:rPr>
                    <a:t>GOOD DAY TO DRIVE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F9245E3-8352-4AB1-A14A-BA99F9AD868A}"/>
                    </a:ext>
                  </a:extLst>
                </p:cNvPr>
                <p:cNvSpPr txBox="1"/>
                <p:nvPr/>
              </p:nvSpPr>
              <p:spPr>
                <a:xfrm>
                  <a:off x="1045756" y="4537692"/>
                  <a:ext cx="2095478" cy="5027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1272D"/>
                      </a:solidFill>
                      <a:effectLst/>
                      <a:uLnTx/>
                      <a:uFillTx/>
                      <a:latin typeface="Leelawadee" panose="020B0502040204020203" pitchFamily="34" charset="-34"/>
                      <a:ea typeface="+mn-ea"/>
                      <a:cs typeface="Leelawadee" panose="020B0502040204020203" pitchFamily="34" charset="-34"/>
                    </a:rPr>
                    <a:t>SATURDAY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1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9619E"/>
                      </a:solidFill>
                      <a:effectLst/>
                      <a:uLnTx/>
                      <a:uFillTx/>
                      <a:latin typeface="Leelawadee" panose="020B0502040204020203" pitchFamily="34" charset="-34"/>
                      <a:ea typeface="+mn-ea"/>
                      <a:cs typeface="Leelawadee" panose="020B0502040204020203" pitchFamily="34" charset="-34"/>
                    </a:rPr>
                    <a:t>JULY 2, 2022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0B075A3-FDCC-4E73-92E1-E7679663A410}"/>
                    </a:ext>
                  </a:extLst>
                </p:cNvPr>
                <p:cNvSpPr txBox="1"/>
                <p:nvPr/>
              </p:nvSpPr>
              <p:spPr>
                <a:xfrm>
                  <a:off x="144380" y="6181388"/>
                  <a:ext cx="3898231" cy="451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eelawadee" panose="020B0502040204020203" pitchFamily="34" charset="-34"/>
                      <a:ea typeface="+mn-ea"/>
                      <a:cs typeface="Leelawadee" panose="020B0502040204020203" pitchFamily="34" charset="-34"/>
                    </a:rPr>
                    <a:t>EXPECT TYPICAL SATURDAY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eelawadee" panose="020B0502040204020203" pitchFamily="34" charset="-34"/>
                      <a:ea typeface="+mn-ea"/>
                      <a:cs typeface="Leelawadee" panose="020B0502040204020203" pitchFamily="34" charset="-34"/>
                    </a:rPr>
                    <a:t>TRAFFIC CONDITONS</a:t>
                  </a:r>
                </a:p>
              </p:txBody>
            </p:sp>
          </p:grp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4E06776-CC15-4F06-921D-032356A6D8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0868" t="40027" r="15261" b="53141"/>
              <a:stretch/>
            </p:blipFill>
            <p:spPr>
              <a:xfrm>
                <a:off x="9873038" y="2656230"/>
                <a:ext cx="471791" cy="466928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5C71EC3-FCAA-4D66-B2DE-A9FDC5815430}"/>
              </a:ext>
            </a:extLst>
          </p:cNvPr>
          <p:cNvGrpSpPr/>
          <p:nvPr/>
        </p:nvGrpSpPr>
        <p:grpSpPr>
          <a:xfrm>
            <a:off x="112205" y="4179315"/>
            <a:ext cx="3897482" cy="2485391"/>
            <a:chOff x="8145083" y="2043609"/>
            <a:chExt cx="3897482" cy="248539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1E65770-4ACF-4191-8A46-02598E71F500}"/>
                </a:ext>
              </a:extLst>
            </p:cNvPr>
            <p:cNvGrpSpPr/>
            <p:nvPr/>
          </p:nvGrpSpPr>
          <p:grpSpPr>
            <a:xfrm>
              <a:off x="8145083" y="2043609"/>
              <a:ext cx="3897482" cy="2485391"/>
              <a:chOff x="144380" y="4391525"/>
              <a:chExt cx="3898231" cy="2485391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3E7ADEA-5BE5-416D-B262-7620DDBAA52E}"/>
                  </a:ext>
                </a:extLst>
              </p:cNvPr>
              <p:cNvSpPr/>
              <p:nvPr/>
            </p:nvSpPr>
            <p:spPr>
              <a:xfrm>
                <a:off x="149436" y="4391525"/>
                <a:ext cx="3888869" cy="248539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1272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961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6B098AD-A940-4BAB-BD55-F6B0C3484D31}"/>
                  </a:ext>
                </a:extLst>
              </p:cNvPr>
              <p:cNvSpPr/>
              <p:nvPr/>
            </p:nvSpPr>
            <p:spPr>
              <a:xfrm>
                <a:off x="156269" y="5402179"/>
                <a:ext cx="3878479" cy="541421"/>
              </a:xfrm>
              <a:prstGeom prst="rect">
                <a:avLst/>
              </a:prstGeom>
              <a:solidFill>
                <a:srgbClr val="39B44A"/>
              </a:solidFill>
              <a:ln>
                <a:solidFill>
                  <a:srgbClr val="39B4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576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GOOD DAY TO DRIVE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8FF2928-0E73-4204-AD91-8E6BDBDFEA06}"/>
                  </a:ext>
                </a:extLst>
              </p:cNvPr>
              <p:cNvSpPr txBox="1"/>
              <p:nvPr/>
            </p:nvSpPr>
            <p:spPr>
              <a:xfrm>
                <a:off x="1045756" y="4537692"/>
                <a:ext cx="2095478" cy="50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272D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SUNDAY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619E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JULY 3, 2022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9B05029-FC5E-4D69-80C6-32589F75DE8F}"/>
                  </a:ext>
                </a:extLst>
              </p:cNvPr>
              <p:cNvSpPr txBox="1"/>
              <p:nvPr/>
            </p:nvSpPr>
            <p:spPr>
              <a:xfrm>
                <a:off x="144380" y="6186106"/>
                <a:ext cx="3898231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EXPECT TYPICAL SUNDAY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TRAFFIC CONDITONS</a:t>
                </a:r>
              </a:p>
            </p:txBody>
          </p: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BB18F8D-0592-48AE-8F90-54741B9412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868" t="40027" r="15261" b="53141"/>
            <a:stretch/>
          </p:blipFill>
          <p:spPr>
            <a:xfrm>
              <a:off x="9873038" y="2656230"/>
              <a:ext cx="471791" cy="466928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B387156-BCC9-4BDC-96B1-6619C5D35464}"/>
              </a:ext>
            </a:extLst>
          </p:cNvPr>
          <p:cNvGrpSpPr/>
          <p:nvPr/>
        </p:nvGrpSpPr>
        <p:grpSpPr>
          <a:xfrm>
            <a:off x="8168540" y="4179315"/>
            <a:ext cx="3888122" cy="2485391"/>
            <a:chOff x="149436" y="4391525"/>
            <a:chExt cx="3888869" cy="248539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B217C7-2309-429B-8AE9-35B66E20A91A}"/>
                </a:ext>
              </a:extLst>
            </p:cNvPr>
            <p:cNvSpPr/>
            <p:nvPr/>
          </p:nvSpPr>
          <p:spPr>
            <a:xfrm>
              <a:off x="149436" y="4391525"/>
              <a:ext cx="3888869" cy="248539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961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C420945-649C-4463-B5F7-0EF237F3A26B}"/>
                </a:ext>
              </a:extLst>
            </p:cNvPr>
            <p:cNvSpPr/>
            <p:nvPr/>
          </p:nvSpPr>
          <p:spPr>
            <a:xfrm>
              <a:off x="158588" y="5402179"/>
              <a:ext cx="3876161" cy="541421"/>
            </a:xfrm>
            <a:prstGeom prst="rect">
              <a:avLst/>
            </a:prstGeom>
            <a:solidFill>
              <a:srgbClr val="C1272D"/>
            </a:solidFill>
            <a:ln>
              <a:solidFill>
                <a:srgbClr val="C12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57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rPr>
                <a:t>AVOID 8 AM–10 AM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98D4D4E-58F8-4596-9A31-EAAE5AF9F8E5}"/>
                </a:ext>
              </a:extLst>
            </p:cNvPr>
            <p:cNvSpPr txBox="1"/>
            <p:nvPr/>
          </p:nvSpPr>
          <p:spPr>
            <a:xfrm>
              <a:off x="1045756" y="4537692"/>
              <a:ext cx="2095478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1272D"/>
                  </a:solidFill>
                  <a:effectLst/>
                  <a:uLnTx/>
                  <a:uFillTx/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rPr>
                <a:t>TUESDAY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9619E"/>
                  </a:solidFill>
                  <a:effectLst/>
                  <a:uLnTx/>
                  <a:uFillTx/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rPr>
                <a:t>JULY 5, 2022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2D422C6E-ECF3-4E1A-8CDD-5A8CFEF05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200" t="39702" r="80772" b="53109"/>
            <a:stretch/>
          </p:blipFill>
          <p:spPr>
            <a:xfrm>
              <a:off x="1848256" y="4991987"/>
              <a:ext cx="491247" cy="491247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4FF98E-D4BC-4911-81C6-2EF838F50FF6}"/>
              </a:ext>
            </a:extLst>
          </p:cNvPr>
          <p:cNvGrpSpPr/>
          <p:nvPr/>
        </p:nvGrpSpPr>
        <p:grpSpPr>
          <a:xfrm>
            <a:off x="4140493" y="4160108"/>
            <a:ext cx="3928469" cy="2504598"/>
            <a:chOff x="4140493" y="4366054"/>
            <a:chExt cx="3928469" cy="250459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C0C247E-F5F2-4104-87EA-A94C0310C5BE}"/>
                </a:ext>
              </a:extLst>
            </p:cNvPr>
            <p:cNvGrpSpPr/>
            <p:nvPr/>
          </p:nvGrpSpPr>
          <p:grpSpPr>
            <a:xfrm>
              <a:off x="4140493" y="4366054"/>
              <a:ext cx="3928469" cy="2504598"/>
              <a:chOff x="4140493" y="4366054"/>
              <a:chExt cx="3928469" cy="250459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9CE064D-B41F-4D5B-AA85-16C8455DFDDA}"/>
                  </a:ext>
                </a:extLst>
              </p:cNvPr>
              <p:cNvSpPr/>
              <p:nvPr/>
            </p:nvSpPr>
            <p:spPr>
              <a:xfrm>
                <a:off x="4145855" y="4385261"/>
                <a:ext cx="3888122" cy="248539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1272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961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D8B3937-D2CE-43B9-B192-521C65278F60}"/>
                  </a:ext>
                </a:extLst>
              </p:cNvPr>
              <p:cNvSpPr/>
              <p:nvPr/>
            </p:nvSpPr>
            <p:spPr>
              <a:xfrm>
                <a:off x="4157783" y="5395915"/>
                <a:ext cx="3872637" cy="541421"/>
              </a:xfrm>
              <a:prstGeom prst="rect">
                <a:avLst/>
              </a:prstGeom>
              <a:solidFill>
                <a:srgbClr val="39B44A"/>
              </a:solidFill>
              <a:ln>
                <a:solidFill>
                  <a:srgbClr val="39B4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576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GOOD DAY TO DRIVE</a:t>
                </a:r>
              </a:p>
            </p:txBody>
          </p:sp>
          <p:pic>
            <p:nvPicPr>
              <p:cNvPr id="73" name="Picture 72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345F42C2-E267-455C-A97D-16C5667201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7"/>
                  </a:ext>
                </a:extLst>
              </a:blip>
              <a:srcRect l="-340" t="-735" r="-815" b="64739"/>
              <a:stretch/>
            </p:blipFill>
            <p:spPr>
              <a:xfrm>
                <a:off x="4140493" y="4366054"/>
                <a:ext cx="3928469" cy="1032211"/>
              </a:xfrm>
              <a:prstGeom prst="roundRect">
                <a:avLst>
                  <a:gd name="adj" fmla="val 0"/>
                </a:avLst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A388CBC-8AA8-4450-A851-CA809959AA00}"/>
                  </a:ext>
                </a:extLst>
              </p:cNvPr>
              <p:cNvSpPr txBox="1"/>
              <p:nvPr/>
            </p:nvSpPr>
            <p:spPr>
              <a:xfrm>
                <a:off x="4140799" y="6178291"/>
                <a:ext cx="38974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LIGHT TRAFFIC AS PEOPLE CELEBRATE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4</a:t>
                </a:r>
                <a:r>
                  <a:rPr kumimoji="0" 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TH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 OF JULY</a:t>
                </a:r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21D9560B-D075-4D8A-8570-50A9DC3B8B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0868" t="40027" r="15261" b="53141"/>
              <a:stretch/>
            </p:blipFill>
            <p:spPr>
              <a:xfrm>
                <a:off x="5868755" y="4997882"/>
                <a:ext cx="471791" cy="466928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</p:pic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66800E0-B762-432B-BB04-8EDC7842BAAB}"/>
                </a:ext>
              </a:extLst>
            </p:cNvPr>
            <p:cNvSpPr txBox="1"/>
            <p:nvPr/>
          </p:nvSpPr>
          <p:spPr>
            <a:xfrm>
              <a:off x="5042003" y="4531428"/>
              <a:ext cx="2095075" cy="502702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7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rPr>
                <a:t>MONDAY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rPr>
                <a:t>JULY 4, 2022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DCDD108-D56B-4DA7-B433-400B225EFF58}"/>
              </a:ext>
            </a:extLst>
          </p:cNvPr>
          <p:cNvSpPr txBox="1"/>
          <p:nvPr/>
        </p:nvSpPr>
        <p:spPr>
          <a:xfrm>
            <a:off x="2144969" y="3245227"/>
            <a:ext cx="3872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EXPECT CONGESTION 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I-270 NB (MD-109 to Middlebrook Rd)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Wingdings" panose="05000000000000000000" pitchFamily="2" charset="2"/>
              </a:rPr>
              <a:t>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I-270 Spur SB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Wingdings" panose="05000000000000000000" pitchFamily="2" charset="2"/>
              </a:rPr>
              <a:t>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 I-295 NB (I-495 to MD-198)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Wingdings" panose="05000000000000000000" pitchFamily="2" charset="2"/>
              </a:rPr>
              <a:t>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I-495 (American Legion Br. to I-270 Spur)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B5B87DB-CC95-426C-B5F8-9B8F8FEFDBE2}"/>
              </a:ext>
            </a:extLst>
          </p:cNvPr>
          <p:cNvSpPr txBox="1"/>
          <p:nvPr/>
        </p:nvSpPr>
        <p:spPr>
          <a:xfrm>
            <a:off x="8163485" y="5969179"/>
            <a:ext cx="389748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EXPECT CONGESTION 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I-495/Outer Loop (Wisconsin Ave to New Hampshire Ave)</a:t>
            </a:r>
          </a:p>
        </p:txBody>
      </p:sp>
    </p:spTree>
    <p:extLst>
      <p:ext uri="{BB962C8B-B14F-4D97-AF65-F5344CB8AC3E}">
        <p14:creationId xmlns:p14="http://schemas.microsoft.com/office/powerpoint/2010/main" val="179835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Leelawadee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Gorman</dc:creator>
  <cp:lastModifiedBy>Michael Gorman</cp:lastModifiedBy>
  <cp:revision>1</cp:revision>
  <dcterms:created xsi:type="dcterms:W3CDTF">2023-02-23T13:44:56Z</dcterms:created>
  <dcterms:modified xsi:type="dcterms:W3CDTF">2023-02-23T13:45:11Z</dcterms:modified>
</cp:coreProperties>
</file>