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3" r:id="rId2"/>
    <p:sldId id="267" r:id="rId3"/>
    <p:sldId id="266" r:id="rId4"/>
    <p:sldId id="262" r:id="rId5"/>
    <p:sldId id="265" r:id="rId6"/>
    <p:sldId id="257" r:id="rId7"/>
    <p:sldId id="268" r:id="rId8"/>
    <p:sldId id="261" r:id="rId9"/>
    <p:sldId id="264" r:id="rId10"/>
  </p:sldIdLst>
  <p:sldSz cx="6858000" cy="9144000" type="letter"/>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 Allens" initials="TA" lastIdx="1" clrIdx="0">
    <p:extLst>
      <p:ext uri="{19B8F6BF-5375-455C-9EA6-DF929625EA0E}">
        <p15:presenceInfo xmlns:p15="http://schemas.microsoft.com/office/powerpoint/2012/main" userId="5ede3b635d4146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ECAC1F"/>
    <a:srgbClr val="FF9200"/>
    <a:srgbClr val="FF4719"/>
    <a:srgbClr val="DDFFEC"/>
    <a:srgbClr val="B9FFD9"/>
    <a:srgbClr val="70AD47"/>
    <a:srgbClr val="6BE406"/>
    <a:srgbClr val="32FA32"/>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p:scale>
          <a:sx n="95" d="100"/>
          <a:sy n="95" d="100"/>
        </p:scale>
        <p:origin x="19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71054"/>
          </a:xfrm>
          <a:prstGeom prst="rect">
            <a:avLst/>
          </a:prstGeom>
        </p:spPr>
        <p:txBody>
          <a:bodyPr vert="horz" lIns="94218" tIns="47109" rIns="94218" bIns="47109" rtlCol="0"/>
          <a:lstStyle>
            <a:lvl1pPr algn="l">
              <a:defRPr sz="1200"/>
            </a:lvl1pPr>
          </a:lstStyle>
          <a:p>
            <a:endParaRPr lang="en-US"/>
          </a:p>
        </p:txBody>
      </p:sp>
      <p:sp>
        <p:nvSpPr>
          <p:cNvPr id="3" name="Date Placeholder 2"/>
          <p:cNvSpPr>
            <a:spLocks noGrp="1"/>
          </p:cNvSpPr>
          <p:nvPr>
            <p:ph type="dt" idx="1"/>
          </p:nvPr>
        </p:nvSpPr>
        <p:spPr>
          <a:xfrm>
            <a:off x="4023093" y="0"/>
            <a:ext cx="3077740" cy="471054"/>
          </a:xfrm>
          <a:prstGeom prst="rect">
            <a:avLst/>
          </a:prstGeom>
        </p:spPr>
        <p:txBody>
          <a:bodyPr vert="horz" lIns="94218" tIns="47109" rIns="94218" bIns="47109" rtlCol="0"/>
          <a:lstStyle>
            <a:lvl1pPr algn="r">
              <a:defRPr sz="1200"/>
            </a:lvl1pPr>
          </a:lstStyle>
          <a:p>
            <a:fld id="{09D284F6-F064-465A-9FD4-19A3853D4A13}" type="datetimeFigureOut">
              <a:rPr lang="en-US" smtClean="0"/>
              <a:t>3/22/2023</a:t>
            </a:fld>
            <a:endParaRPr lang="en-US"/>
          </a:p>
        </p:txBody>
      </p:sp>
      <p:sp>
        <p:nvSpPr>
          <p:cNvPr id="4" name="Slide Image Placeholder 3"/>
          <p:cNvSpPr>
            <a:spLocks noGrp="1" noRot="1" noChangeAspect="1"/>
          </p:cNvSpPr>
          <p:nvPr>
            <p:ph type="sldImg" idx="2"/>
          </p:nvPr>
        </p:nvSpPr>
        <p:spPr>
          <a:xfrm>
            <a:off x="2362200" y="1173163"/>
            <a:ext cx="2378075" cy="3168650"/>
          </a:xfrm>
          <a:prstGeom prst="rect">
            <a:avLst/>
          </a:prstGeom>
          <a:noFill/>
          <a:ln w="12700">
            <a:solidFill>
              <a:prstClr val="black"/>
            </a:solidFill>
          </a:ln>
        </p:spPr>
        <p:txBody>
          <a:bodyPr vert="horz" lIns="94218" tIns="47109" rIns="94218" bIns="47109"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8" tIns="47109" rIns="94218"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40" cy="471053"/>
          </a:xfrm>
          <a:prstGeom prst="rect">
            <a:avLst/>
          </a:prstGeom>
        </p:spPr>
        <p:txBody>
          <a:bodyPr vert="horz" lIns="94218" tIns="47109" rIns="94218"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40" cy="471053"/>
          </a:xfrm>
          <a:prstGeom prst="rect">
            <a:avLst/>
          </a:prstGeom>
        </p:spPr>
        <p:txBody>
          <a:bodyPr vert="horz" lIns="94218" tIns="47109" rIns="94218" bIns="47109" rtlCol="0" anchor="b"/>
          <a:lstStyle>
            <a:lvl1pPr algn="r">
              <a:defRPr sz="1200"/>
            </a:lvl1pPr>
          </a:lstStyle>
          <a:p>
            <a:fld id="{EB3DA395-77F5-4A89-9C2D-C63E065C80AF}" type="slidenum">
              <a:rPr lang="en-US" smtClean="0"/>
              <a:t>‹#›</a:t>
            </a:fld>
            <a:endParaRPr lang="en-US"/>
          </a:p>
        </p:txBody>
      </p:sp>
    </p:spTree>
    <p:extLst>
      <p:ext uri="{BB962C8B-B14F-4D97-AF65-F5344CB8AC3E}">
        <p14:creationId xmlns:p14="http://schemas.microsoft.com/office/powerpoint/2010/main" val="299250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96B13D-0F6D-4EC5-B75A-834760F9A89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237837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6B13D-0F6D-4EC5-B75A-834760F9A89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2300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6B13D-0F6D-4EC5-B75A-834760F9A89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290146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6B13D-0F6D-4EC5-B75A-834760F9A89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98553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96B13D-0F6D-4EC5-B75A-834760F9A89A}"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217648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96B13D-0F6D-4EC5-B75A-834760F9A89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502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96B13D-0F6D-4EC5-B75A-834760F9A89A}"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2563354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96B13D-0F6D-4EC5-B75A-834760F9A89A}"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2298725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6B13D-0F6D-4EC5-B75A-834760F9A89A}"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79526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F96B13D-0F6D-4EC5-B75A-834760F9A89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1379001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F96B13D-0F6D-4EC5-B75A-834760F9A89A}"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93B6-62C8-45E9-B85D-B7B2B5D0FE72}" type="slidenum">
              <a:rPr lang="en-US" smtClean="0"/>
              <a:t>‹#›</a:t>
            </a:fld>
            <a:endParaRPr lang="en-US"/>
          </a:p>
        </p:txBody>
      </p:sp>
    </p:spTree>
    <p:extLst>
      <p:ext uri="{BB962C8B-B14F-4D97-AF65-F5344CB8AC3E}">
        <p14:creationId xmlns:p14="http://schemas.microsoft.com/office/powerpoint/2010/main" val="380313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F96B13D-0F6D-4EC5-B75A-834760F9A89A}" type="datetimeFigureOut">
              <a:rPr lang="en-US" smtClean="0"/>
              <a:t>3/22/2023</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BC7093B6-62C8-45E9-B85D-B7B2B5D0FE72}" type="slidenum">
              <a:rPr lang="en-US" smtClean="0"/>
              <a:t>‹#›</a:t>
            </a:fld>
            <a:endParaRPr lang="en-US"/>
          </a:p>
        </p:txBody>
      </p:sp>
    </p:spTree>
    <p:extLst>
      <p:ext uri="{BB962C8B-B14F-4D97-AF65-F5344CB8AC3E}">
        <p14:creationId xmlns:p14="http://schemas.microsoft.com/office/powerpoint/2010/main" val="3132016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microsoft.com/office/2007/relationships/hdphoto" Target="../media/hdphoto1.wdp"/><Relationship Id="rId21" Type="http://schemas.openxmlformats.org/officeDocument/2006/relationships/image" Target="../media/image23.sv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png"/><Relationship Id="rId28" Type="http://schemas.openxmlformats.org/officeDocument/2006/relationships/image" Target="../media/image30.sv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hyperlink" Target="https://commons.wikimedia.org/wiki/File:Light_bulb_(yellow)_icon.svg" TargetMode="External"/><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hyperlink" Target="https://commons.wikimedia.org/wiki/Category:North_pointer_map_symbols" TargetMode="Externa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9B669A-7F25-406B-9F4C-A2BBC8DCC185}"/>
              </a:ext>
            </a:extLst>
          </p:cNvPr>
          <p:cNvGrpSpPr/>
          <p:nvPr/>
        </p:nvGrpSpPr>
        <p:grpSpPr>
          <a:xfrm>
            <a:off x="0" y="-43864"/>
            <a:ext cx="6858008" cy="9187864"/>
            <a:chOff x="-7" y="-31191"/>
            <a:chExt cx="6858008" cy="9187864"/>
          </a:xfrm>
        </p:grpSpPr>
        <p:pic>
          <p:nvPicPr>
            <p:cNvPr id="9" name="Picture 8">
              <a:extLst>
                <a:ext uri="{FF2B5EF4-FFF2-40B4-BE49-F238E27FC236}">
                  <a16:creationId xmlns:a16="http://schemas.microsoft.com/office/drawing/2014/main" id="{A06682D3-4260-41D2-837E-864B7CEA9EA8}"/>
                </a:ext>
              </a:extLst>
            </p:cNvPr>
            <p:cNvPicPr>
              <a:picLocks noChangeAspect="1"/>
            </p:cNvPicPr>
            <p:nvPr/>
          </p:nvPicPr>
          <p:blipFill rotWithShape="1">
            <a:blip r:embed="rId2">
              <a:extLst>
                <a:ext uri="{28A0092B-C50C-407E-A947-70E740481C1C}">
                  <a14:useLocalDpi xmlns:a14="http://schemas.microsoft.com/office/drawing/2010/main" val="0"/>
                </a:ext>
              </a:extLst>
            </a:blip>
            <a:srcRect l="7635" t="5513" r="42077" b="375"/>
            <a:stretch/>
          </p:blipFill>
          <p:spPr>
            <a:xfrm>
              <a:off x="-7" y="-31191"/>
              <a:ext cx="6858000" cy="7213744"/>
            </a:xfrm>
            <a:prstGeom prst="rect">
              <a:avLst/>
            </a:prstGeom>
          </p:spPr>
        </p:pic>
        <p:grpSp>
          <p:nvGrpSpPr>
            <p:cNvPr id="4" name="Group 3" descr="Close-up of drill on a building plan">
              <a:extLst>
                <a:ext uri="{FF2B5EF4-FFF2-40B4-BE49-F238E27FC236}">
                  <a16:creationId xmlns:a16="http://schemas.microsoft.com/office/drawing/2014/main" id="{B20648DB-121F-400C-814A-BFA88CD89102}"/>
                </a:ext>
                <a:ext uri="{C183D7F6-B498-43B3-948B-1728B52AA6E4}">
                  <adec:decorative xmlns:adec="http://schemas.microsoft.com/office/drawing/2017/decorative" val="0"/>
                </a:ext>
              </a:extLst>
            </p:cNvPr>
            <p:cNvGrpSpPr/>
            <p:nvPr/>
          </p:nvGrpSpPr>
          <p:grpSpPr>
            <a:xfrm>
              <a:off x="0" y="6050477"/>
              <a:ext cx="6858001" cy="3093525"/>
              <a:chOff x="0" y="6400800"/>
              <a:chExt cx="7789606" cy="3657602"/>
            </a:xfrm>
          </p:grpSpPr>
          <p:sp>
            <p:nvSpPr>
              <p:cNvPr id="5" name="Freeform: Shape 4">
                <a:extLst>
                  <a:ext uri="{FF2B5EF4-FFF2-40B4-BE49-F238E27FC236}">
                    <a16:creationId xmlns:a16="http://schemas.microsoft.com/office/drawing/2014/main" id="{C0279F97-BA05-4380-AFB6-7C52F6E902D6}"/>
                  </a:ext>
                </a:extLst>
              </p:cNvPr>
              <p:cNvSpPr/>
              <p:nvPr/>
            </p:nvSpPr>
            <p:spPr>
              <a:xfrm>
                <a:off x="0" y="6400800"/>
                <a:ext cx="7789606" cy="3654465"/>
              </a:xfrm>
              <a:custGeom>
                <a:avLst/>
                <a:gdLst>
                  <a:gd name="connsiteX0" fmla="*/ 7772144 w 7789606"/>
                  <a:gd name="connsiteY0" fmla="*/ 0 h 3654465"/>
                  <a:gd name="connsiteX1" fmla="*/ 7789606 w 7789606"/>
                  <a:gd name="connsiteY1" fmla="*/ 0 h 3654465"/>
                  <a:gd name="connsiteX2" fmla="*/ 7789606 w 7789606"/>
                  <a:gd name="connsiteY2" fmla="*/ 3654465 h 3654465"/>
                  <a:gd name="connsiteX3" fmla="*/ 0 w 7789606"/>
                  <a:gd name="connsiteY3" fmla="*/ 3654465 h 3654465"/>
                  <a:gd name="connsiteX4" fmla="*/ 0 w 7789606"/>
                  <a:gd name="connsiteY4" fmla="*/ 2856368 h 3654465"/>
                  <a:gd name="connsiteX5" fmla="*/ 429171 w 7789606"/>
                  <a:gd name="connsiteY5" fmla="*/ 2877395 h 3654465"/>
                  <a:gd name="connsiteX6" fmla="*/ 2601623 w 7789606"/>
                  <a:gd name="connsiteY6" fmla="*/ 2770954 h 3654465"/>
                  <a:gd name="connsiteX7" fmla="*/ 7648664 w 7789606"/>
                  <a:gd name="connsiteY7" fmla="*/ 241555 h 365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9606" h="3654465">
                    <a:moveTo>
                      <a:pt x="7772144" y="0"/>
                    </a:moveTo>
                    <a:lnTo>
                      <a:pt x="7789606" y="0"/>
                    </a:lnTo>
                    <a:lnTo>
                      <a:pt x="7789606" y="3654465"/>
                    </a:lnTo>
                    <a:lnTo>
                      <a:pt x="0" y="3654465"/>
                    </a:lnTo>
                    <a:lnTo>
                      <a:pt x="0" y="2856368"/>
                    </a:lnTo>
                    <a:lnTo>
                      <a:pt x="429171" y="2877395"/>
                    </a:lnTo>
                    <a:cubicBezTo>
                      <a:pt x="1155821" y="2901118"/>
                      <a:pt x="1888673" y="2865801"/>
                      <a:pt x="2601623" y="2770954"/>
                    </a:cubicBezTo>
                    <a:cubicBezTo>
                      <a:pt x="5016863" y="2449644"/>
                      <a:pt x="6923473" y="1485981"/>
                      <a:pt x="7648664" y="241555"/>
                    </a:cubicBezTo>
                    <a:close/>
                  </a:path>
                </a:pathLst>
              </a:custGeom>
              <a:solidFill>
                <a:srgbClr val="ECAC1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CAC1F"/>
                  </a:solidFill>
                  <a:effectLst/>
                  <a:uLnTx/>
                  <a:uFillTx/>
                  <a:latin typeface="Arial" panose="020B0604020202020204"/>
                  <a:ea typeface="+mn-ea"/>
                  <a:cs typeface="+mn-cs"/>
                </a:endParaRPr>
              </a:p>
            </p:txBody>
          </p:sp>
          <p:sp>
            <p:nvSpPr>
              <p:cNvPr id="6" name="Freeform: Shape 5">
                <a:extLst>
                  <a:ext uri="{FF2B5EF4-FFF2-40B4-BE49-F238E27FC236}">
                    <a16:creationId xmlns:a16="http://schemas.microsoft.com/office/drawing/2014/main" id="{77F2258F-9772-432A-8DD9-CD8D31C1308A}"/>
                  </a:ext>
                </a:extLst>
              </p:cNvPr>
              <p:cNvSpPr>
                <a:spLocks/>
              </p:cNvSpPr>
              <p:nvPr/>
            </p:nvSpPr>
            <p:spPr bwMode="auto">
              <a:xfrm>
                <a:off x="0" y="7543801"/>
                <a:ext cx="7789606" cy="2514601"/>
              </a:xfrm>
              <a:custGeom>
                <a:avLst/>
                <a:gdLst>
                  <a:gd name="connsiteX0" fmla="*/ 7789606 w 7789606"/>
                  <a:gd name="connsiteY0" fmla="*/ 0 h 2514600"/>
                  <a:gd name="connsiteX1" fmla="*/ 7789606 w 7789606"/>
                  <a:gd name="connsiteY1" fmla="*/ 2360167 h 2514600"/>
                  <a:gd name="connsiteX2" fmla="*/ 7789606 w 7789606"/>
                  <a:gd name="connsiteY2" fmla="*/ 2514600 h 2514600"/>
                  <a:gd name="connsiteX3" fmla="*/ 0 w 7789606"/>
                  <a:gd name="connsiteY3" fmla="*/ 2514600 h 2514600"/>
                  <a:gd name="connsiteX4" fmla="*/ 0 w 7789606"/>
                  <a:gd name="connsiteY4" fmla="*/ 2507805 h 2514600"/>
                  <a:gd name="connsiteX5" fmla="*/ 0 w 7789606"/>
                  <a:gd name="connsiteY5" fmla="*/ 225384 h 2514600"/>
                  <a:gd name="connsiteX6" fmla="*/ 7789606 w 7789606"/>
                  <a:gd name="connsiteY6"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9606" h="2514600">
                    <a:moveTo>
                      <a:pt x="7789606" y="0"/>
                    </a:moveTo>
                    <a:cubicBezTo>
                      <a:pt x="7789606" y="0"/>
                      <a:pt x="7789606" y="0"/>
                      <a:pt x="7789606" y="2360167"/>
                    </a:cubicBezTo>
                    <a:lnTo>
                      <a:pt x="7789606" y="2514600"/>
                    </a:lnTo>
                    <a:lnTo>
                      <a:pt x="0" y="2514600"/>
                    </a:lnTo>
                    <a:lnTo>
                      <a:pt x="0" y="2507805"/>
                    </a:lnTo>
                    <a:cubicBezTo>
                      <a:pt x="0" y="2123448"/>
                      <a:pt x="0" y="1440145"/>
                      <a:pt x="0" y="225384"/>
                    </a:cubicBezTo>
                    <a:cubicBezTo>
                      <a:pt x="2368397" y="954749"/>
                      <a:pt x="6207492" y="1098744"/>
                      <a:pt x="7789606" y="0"/>
                    </a:cubicBezTo>
                    <a:close/>
                  </a:path>
                </a:pathLst>
              </a:custGeom>
              <a:solidFill>
                <a:srgbClr val="1548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7" name="Picture 6">
              <a:extLst>
                <a:ext uri="{FF2B5EF4-FFF2-40B4-BE49-F238E27FC236}">
                  <a16:creationId xmlns:a16="http://schemas.microsoft.com/office/drawing/2014/main" id="{F690BDF2-5DF1-4008-A8FB-B760675617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599"/>
            <a:stretch/>
          </p:blipFill>
          <p:spPr>
            <a:xfrm>
              <a:off x="-4" y="5134708"/>
              <a:ext cx="6858004" cy="4021965"/>
            </a:xfrm>
            <a:prstGeom prst="rect">
              <a:avLst/>
            </a:prstGeom>
          </p:spPr>
        </p:pic>
        <p:sp>
          <p:nvSpPr>
            <p:cNvPr id="11" name="Rectangle 10">
              <a:extLst>
                <a:ext uri="{FF2B5EF4-FFF2-40B4-BE49-F238E27FC236}">
                  <a16:creationId xmlns:a16="http://schemas.microsoft.com/office/drawing/2014/main" id="{34621B23-0999-4D27-86D0-A3355F774B34}"/>
                </a:ext>
              </a:extLst>
            </p:cNvPr>
            <p:cNvSpPr/>
            <p:nvPr/>
          </p:nvSpPr>
          <p:spPr>
            <a:xfrm>
              <a:off x="133726" y="7199065"/>
              <a:ext cx="4872792" cy="1200329"/>
            </a:xfrm>
            <a:prstGeom prst="rect">
              <a:avLst/>
            </a:prstGeom>
          </p:spPr>
          <p:txBody>
            <a:bodyPr wrap="square">
              <a:spAutoFit/>
            </a:bodyPr>
            <a:lstStyle/>
            <a:p>
              <a:r>
                <a:rPr lang="en-US" sz="3600" dirty="0">
                  <a:solidFill>
                    <a:schemeClr val="bg1"/>
                  </a:solidFill>
                </a:rPr>
                <a:t>Rehabilitating the Baltimore Harbor Tunnel</a:t>
              </a:r>
            </a:p>
          </p:txBody>
        </p:sp>
        <p:sp>
          <p:nvSpPr>
            <p:cNvPr id="13" name="TextBox 12">
              <a:extLst>
                <a:ext uri="{FF2B5EF4-FFF2-40B4-BE49-F238E27FC236}">
                  <a16:creationId xmlns:a16="http://schemas.microsoft.com/office/drawing/2014/main" id="{6DB979E8-5F70-43B5-BD0C-BDD10B6774E7}"/>
                </a:ext>
              </a:extLst>
            </p:cNvPr>
            <p:cNvSpPr txBox="1"/>
            <p:nvPr/>
          </p:nvSpPr>
          <p:spPr>
            <a:xfrm>
              <a:off x="4254769" y="8428873"/>
              <a:ext cx="2489885" cy="553998"/>
            </a:xfrm>
            <a:prstGeom prst="rect">
              <a:avLst/>
            </a:prstGeom>
            <a:noFill/>
          </p:spPr>
          <p:txBody>
            <a:bodyPr wrap="square" rtlCol="0">
              <a:spAutoFit/>
            </a:bodyPr>
            <a:lstStyle/>
            <a:p>
              <a:pPr algn="r"/>
              <a:r>
                <a:rPr lang="en-US" sz="1600" b="1" dirty="0">
                  <a:solidFill>
                    <a:srgbClr val="ECAC1F"/>
                  </a:solidFill>
                </a:rPr>
                <a:t>Week 3</a:t>
              </a:r>
              <a:r>
                <a:rPr lang="en-US" sz="1400" b="1" dirty="0">
                  <a:solidFill>
                    <a:schemeClr val="bg1"/>
                  </a:solidFill>
                </a:rPr>
                <a:t> </a:t>
              </a:r>
              <a:r>
                <a:rPr lang="en-US" sz="1400" dirty="0">
                  <a:solidFill>
                    <a:schemeClr val="bg1"/>
                  </a:solidFill>
                </a:rPr>
                <a:t>Work Zone Performance Summary Report</a:t>
              </a:r>
            </a:p>
          </p:txBody>
        </p:sp>
        <p:grpSp>
          <p:nvGrpSpPr>
            <p:cNvPr id="20" name="Group 19">
              <a:extLst>
                <a:ext uri="{FF2B5EF4-FFF2-40B4-BE49-F238E27FC236}">
                  <a16:creationId xmlns:a16="http://schemas.microsoft.com/office/drawing/2014/main" id="{05E22047-1480-4796-AFEC-C7F9A7D356A1}"/>
                </a:ext>
              </a:extLst>
            </p:cNvPr>
            <p:cNvGrpSpPr/>
            <p:nvPr/>
          </p:nvGrpSpPr>
          <p:grpSpPr>
            <a:xfrm>
              <a:off x="3782667" y="6193163"/>
              <a:ext cx="3075333" cy="732313"/>
              <a:chOff x="3754147" y="-31191"/>
              <a:chExt cx="3075333" cy="732313"/>
            </a:xfrm>
          </p:grpSpPr>
          <p:sp>
            <p:nvSpPr>
              <p:cNvPr id="18" name="Trapezoid 17">
                <a:extLst>
                  <a:ext uri="{FF2B5EF4-FFF2-40B4-BE49-F238E27FC236}">
                    <a16:creationId xmlns:a16="http://schemas.microsoft.com/office/drawing/2014/main" id="{97B35420-0977-45E2-9C24-175493A73F2A}"/>
                  </a:ext>
                </a:extLst>
              </p:cNvPr>
              <p:cNvSpPr/>
              <p:nvPr/>
            </p:nvSpPr>
            <p:spPr>
              <a:xfrm flipH="1" flipV="1">
                <a:off x="4277734" y="324074"/>
                <a:ext cx="2438400" cy="171201"/>
              </a:xfrm>
              <a:prstGeom prst="trapezoid">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162A1BCE-6F7C-4249-B6B5-1A36CDF0D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147" y="-31191"/>
                <a:ext cx="732313" cy="732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03B252-E437-4AF9-AEA2-FC2EAB271B3D}"/>
                  </a:ext>
                </a:extLst>
              </p:cNvPr>
              <p:cNvSpPr txBox="1"/>
              <p:nvPr/>
            </p:nvSpPr>
            <p:spPr>
              <a:xfrm>
                <a:off x="4439270" y="307562"/>
                <a:ext cx="2390210" cy="200055"/>
              </a:xfrm>
              <a:prstGeom prst="rect">
                <a:avLst/>
              </a:prstGeom>
              <a:noFill/>
            </p:spPr>
            <p:txBody>
              <a:bodyPr wrap="square" lIns="0" tIns="0" rIns="0" bIns="0" rtlCol="0">
                <a:spAutoFit/>
              </a:bodyPr>
              <a:lstStyle/>
              <a:p>
                <a:r>
                  <a:rPr lang="en-US" sz="1300" i="1" dirty="0">
                    <a:solidFill>
                      <a:schemeClr val="bg1"/>
                    </a:solidFill>
                  </a:rPr>
                  <a:t>CATT Lab Performance Summary</a:t>
                </a:r>
              </a:p>
            </p:txBody>
          </p:sp>
        </p:grpSp>
      </p:grpSp>
      <p:grpSp>
        <p:nvGrpSpPr>
          <p:cNvPr id="8" name="Group 7">
            <a:extLst>
              <a:ext uri="{FF2B5EF4-FFF2-40B4-BE49-F238E27FC236}">
                <a16:creationId xmlns:a16="http://schemas.microsoft.com/office/drawing/2014/main" id="{73A2D47B-16A7-BA01-250D-1A9C04BA306A}"/>
              </a:ext>
            </a:extLst>
          </p:cNvPr>
          <p:cNvGrpSpPr/>
          <p:nvPr/>
        </p:nvGrpSpPr>
        <p:grpSpPr>
          <a:xfrm>
            <a:off x="212659" y="109897"/>
            <a:ext cx="2664763" cy="1180907"/>
            <a:chOff x="268549" y="118276"/>
            <a:chExt cx="2156076" cy="955479"/>
          </a:xfrm>
        </p:grpSpPr>
        <p:pic>
          <p:nvPicPr>
            <p:cNvPr id="10" name="Picture 9">
              <a:extLst>
                <a:ext uri="{FF2B5EF4-FFF2-40B4-BE49-F238E27FC236}">
                  <a16:creationId xmlns:a16="http://schemas.microsoft.com/office/drawing/2014/main" id="{873DC9CC-E36C-FC0A-32B8-FD10F1C6DBCD}"/>
                </a:ext>
              </a:extLst>
            </p:cNvPr>
            <p:cNvPicPr>
              <a:picLocks noChangeAspect="1"/>
            </p:cNvPicPr>
            <p:nvPr/>
          </p:nvPicPr>
          <p:blipFill rotWithShape="1">
            <a:blip r:embed="rId5"/>
            <a:srcRect r="61422"/>
            <a:stretch/>
          </p:blipFill>
          <p:spPr>
            <a:xfrm>
              <a:off x="268549" y="118276"/>
              <a:ext cx="778166" cy="955479"/>
            </a:xfrm>
            <a:prstGeom prst="rect">
              <a:avLst/>
            </a:prstGeom>
            <a:effectLst>
              <a:glow>
                <a:schemeClr val="bg1">
                  <a:alpha val="60000"/>
                </a:schemeClr>
              </a:glow>
            </a:effectLst>
          </p:spPr>
        </p:pic>
        <p:sp>
          <p:nvSpPr>
            <p:cNvPr id="15" name="TextBox 14">
              <a:extLst>
                <a:ext uri="{FF2B5EF4-FFF2-40B4-BE49-F238E27FC236}">
                  <a16:creationId xmlns:a16="http://schemas.microsoft.com/office/drawing/2014/main" id="{50AC56FC-CFD4-1755-4475-B46EEBB3DB15}"/>
                </a:ext>
              </a:extLst>
            </p:cNvPr>
            <p:cNvSpPr txBox="1"/>
            <p:nvPr/>
          </p:nvSpPr>
          <p:spPr>
            <a:xfrm>
              <a:off x="969963" y="180516"/>
              <a:ext cx="1454662" cy="830997"/>
            </a:xfrm>
            <a:prstGeom prst="rect">
              <a:avLst/>
            </a:prstGeom>
            <a:noFill/>
          </p:spPr>
          <p:txBody>
            <a:bodyPr wrap="square" rtlCol="0">
              <a:spAutoFit/>
            </a:bodyPr>
            <a:lstStyle/>
            <a:p>
              <a:r>
                <a:rPr lang="en-US" sz="2000" dirty="0">
                  <a:solidFill>
                    <a:schemeClr val="bg1"/>
                  </a:solidFill>
                </a:rPr>
                <a:t>Maryland</a:t>
              </a:r>
            </a:p>
            <a:p>
              <a:r>
                <a:rPr lang="en-US" sz="2000" dirty="0">
                  <a:solidFill>
                    <a:schemeClr val="bg1"/>
                  </a:solidFill>
                </a:rPr>
                <a:t>Transportation</a:t>
              </a:r>
            </a:p>
            <a:p>
              <a:r>
                <a:rPr lang="en-US" sz="2000" dirty="0">
                  <a:solidFill>
                    <a:schemeClr val="bg1"/>
                  </a:solidFill>
                </a:rPr>
                <a:t>Authority</a:t>
              </a:r>
            </a:p>
          </p:txBody>
        </p:sp>
      </p:grpSp>
    </p:spTree>
    <p:extLst>
      <p:ext uri="{BB962C8B-B14F-4D97-AF65-F5344CB8AC3E}">
        <p14:creationId xmlns:p14="http://schemas.microsoft.com/office/powerpoint/2010/main" val="403544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A6B14F1-2ED7-4562-E76C-BBB192C80D36}"/>
              </a:ext>
            </a:extLst>
          </p:cNvPr>
          <p:cNvGrpSpPr/>
          <p:nvPr/>
        </p:nvGrpSpPr>
        <p:grpSpPr>
          <a:xfrm>
            <a:off x="-40088" y="-21111"/>
            <a:ext cx="6996781" cy="9165111"/>
            <a:chOff x="-40088" y="-21111"/>
            <a:chExt cx="6996781" cy="9165111"/>
          </a:xfrm>
        </p:grpSpPr>
        <p:sp>
          <p:nvSpPr>
            <p:cNvPr id="8" name="Rectangle 7">
              <a:extLst>
                <a:ext uri="{FF2B5EF4-FFF2-40B4-BE49-F238E27FC236}">
                  <a16:creationId xmlns:a16="http://schemas.microsoft.com/office/drawing/2014/main" id="{EACC7DB5-EB13-4040-A1E0-59EDF45B9D8D}"/>
                </a:ext>
              </a:extLst>
            </p:cNvPr>
            <p:cNvSpPr/>
            <p:nvPr/>
          </p:nvSpPr>
          <p:spPr>
            <a:xfrm>
              <a:off x="2857" y="-16867"/>
              <a:ext cx="6876001" cy="9160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F19C51CA-2460-4C05-931C-BAD4D301DFC9}"/>
                </a:ext>
              </a:extLst>
            </p:cNvPr>
            <p:cNvSpPr/>
            <p:nvPr/>
          </p:nvSpPr>
          <p:spPr>
            <a:xfrm>
              <a:off x="2984447" y="4577946"/>
              <a:ext cx="1708325" cy="5478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rgbClr val="262626"/>
                  </a:solidFill>
                </a:rPr>
                <a:t>Thursday, 5/9/19</a:t>
              </a:r>
            </a:p>
            <a:p>
              <a:r>
                <a:rPr lang="en-US" sz="1600" b="1" dirty="0">
                  <a:solidFill>
                    <a:schemeClr val="accent1">
                      <a:lumMod val="75000"/>
                    </a:schemeClr>
                  </a:solidFill>
                </a:rPr>
                <a:t>4.0 MPH </a:t>
              </a:r>
              <a:r>
                <a:rPr lang="en-US" sz="1050" dirty="0">
                  <a:solidFill>
                    <a:srgbClr val="262626"/>
                  </a:solidFill>
                </a:rPr>
                <a:t>@ 6:24 PM</a:t>
              </a:r>
            </a:p>
          </p:txBody>
        </p:sp>
        <p:pic>
          <p:nvPicPr>
            <p:cNvPr id="163" name="Picture 16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r="25000" b="63918"/>
            <a:stretch/>
          </p:blipFill>
          <p:spPr>
            <a:xfrm>
              <a:off x="-9297" y="-21111"/>
              <a:ext cx="6891433" cy="1854437"/>
            </a:xfrm>
            <a:prstGeom prst="rect">
              <a:avLst/>
            </a:prstGeom>
            <a:ln>
              <a:noFill/>
            </a:ln>
          </p:spPr>
        </p:pic>
        <p:cxnSp>
          <p:nvCxnSpPr>
            <p:cNvPr id="12" name="Straight Connector 11">
              <a:extLst>
                <a:ext uri="{FF2B5EF4-FFF2-40B4-BE49-F238E27FC236}">
                  <a16:creationId xmlns:a16="http://schemas.microsoft.com/office/drawing/2014/main" id="{55EC2A88-1B2C-4E28-9CDC-7CCF6D30497A}"/>
                </a:ext>
              </a:extLst>
            </p:cNvPr>
            <p:cNvCxnSpPr>
              <a:cxnSpLocks/>
            </p:cNvCxnSpPr>
            <p:nvPr/>
          </p:nvCxnSpPr>
          <p:spPr>
            <a:xfrm>
              <a:off x="1911952" y="74435"/>
              <a:ext cx="0" cy="66748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334F26B-6D26-49C9-801E-BB1DC7B990EF}"/>
                </a:ext>
              </a:extLst>
            </p:cNvPr>
            <p:cNvGrpSpPr/>
            <p:nvPr/>
          </p:nvGrpSpPr>
          <p:grpSpPr>
            <a:xfrm>
              <a:off x="1808245" y="61799"/>
              <a:ext cx="5052612" cy="566735"/>
              <a:chOff x="1716285" y="46038"/>
              <a:chExt cx="5052612" cy="566734"/>
            </a:xfrm>
          </p:grpSpPr>
          <p:sp>
            <p:nvSpPr>
              <p:cNvPr id="13" name="TextBox 12">
                <a:extLst>
                  <a:ext uri="{FF2B5EF4-FFF2-40B4-BE49-F238E27FC236}">
                    <a16:creationId xmlns:a16="http://schemas.microsoft.com/office/drawing/2014/main" id="{D18654C2-4FFA-4A22-A2D0-703A936BB33C}"/>
                  </a:ext>
                </a:extLst>
              </p:cNvPr>
              <p:cNvSpPr txBox="1"/>
              <p:nvPr/>
            </p:nvSpPr>
            <p:spPr>
              <a:xfrm>
                <a:off x="1716285" y="46038"/>
                <a:ext cx="5052612" cy="369331"/>
              </a:xfrm>
              <a:prstGeom prst="rect">
                <a:avLst/>
              </a:prstGeom>
              <a:noFill/>
            </p:spPr>
            <p:txBody>
              <a:bodyPr wrap="square" rtlCol="0">
                <a:spAutoFit/>
              </a:bodyPr>
              <a:lstStyle/>
              <a:p>
                <a:pPr algn="r"/>
                <a:r>
                  <a:rPr lang="en-US" b="1" dirty="0">
                    <a:solidFill>
                      <a:schemeClr val="bg1"/>
                    </a:solidFill>
                  </a:rPr>
                  <a:t>Weekly </a:t>
                </a:r>
                <a:r>
                  <a:rPr lang="en-US" dirty="0">
                    <a:solidFill>
                      <a:schemeClr val="bg1"/>
                    </a:solidFill>
                  </a:rPr>
                  <a:t>Work Zone Performance Summary Report</a:t>
                </a:r>
              </a:p>
            </p:txBody>
          </p:sp>
          <p:sp>
            <p:nvSpPr>
              <p:cNvPr id="14" name="TextBox 13">
                <a:extLst>
                  <a:ext uri="{FF2B5EF4-FFF2-40B4-BE49-F238E27FC236}">
                    <a16:creationId xmlns:a16="http://schemas.microsoft.com/office/drawing/2014/main" id="{0F25836C-2691-423E-A9A4-928AB66FD31B}"/>
                  </a:ext>
                </a:extLst>
              </p:cNvPr>
              <p:cNvSpPr txBox="1"/>
              <p:nvPr/>
            </p:nvSpPr>
            <p:spPr>
              <a:xfrm>
                <a:off x="2610480" y="335773"/>
                <a:ext cx="4158417" cy="276999"/>
              </a:xfrm>
              <a:prstGeom prst="rect">
                <a:avLst/>
              </a:prstGeom>
              <a:noFill/>
            </p:spPr>
            <p:txBody>
              <a:bodyPr wrap="square" rtlCol="0">
                <a:spAutoFit/>
              </a:bodyPr>
              <a:lstStyle/>
              <a:p>
                <a:pPr algn="r"/>
                <a:r>
                  <a:rPr lang="en-US" sz="1200" dirty="0">
                    <a:solidFill>
                      <a:schemeClr val="bg1"/>
                    </a:solidFill>
                  </a:rPr>
                  <a:t>I-895 NORTH/SOUTH AT MP 9.4 (BALTIMORE HARBOR TUNNEL)</a:t>
                </a:r>
              </a:p>
            </p:txBody>
          </p:sp>
        </p:grpSp>
        <p:sp>
          <p:nvSpPr>
            <p:cNvPr id="3" name="TextBox 2">
              <a:extLst>
                <a:ext uri="{FF2B5EF4-FFF2-40B4-BE49-F238E27FC236}">
                  <a16:creationId xmlns:a16="http://schemas.microsoft.com/office/drawing/2014/main" id="{ECFFCA4F-B8D7-4C8A-9459-09441B05CA03}"/>
                </a:ext>
              </a:extLst>
            </p:cNvPr>
            <p:cNvSpPr txBox="1"/>
            <p:nvPr/>
          </p:nvSpPr>
          <p:spPr>
            <a:xfrm>
              <a:off x="-40088" y="2033422"/>
              <a:ext cx="1748562" cy="238363"/>
            </a:xfrm>
            <a:prstGeom prst="roundRect">
              <a:avLst/>
            </a:prstGeom>
            <a:solidFill>
              <a:srgbClr val="262628"/>
            </a:solidFill>
          </p:spPr>
          <p:txBody>
            <a:bodyPr wrap="square" lIns="0" tIns="0" rIns="0" bIns="0" rtlCol="0">
              <a:spAutoFit/>
            </a:bodyPr>
            <a:lstStyle/>
            <a:p>
              <a:r>
                <a:rPr lang="en-US" sz="1400" b="1" dirty="0">
                  <a:solidFill>
                    <a:schemeClr val="bg1"/>
                  </a:solidFill>
                </a:rPr>
                <a:t>    Work Zone Details</a:t>
              </a:r>
            </a:p>
          </p:txBody>
        </p:sp>
        <p:cxnSp>
          <p:nvCxnSpPr>
            <p:cNvPr id="6" name="Straight Connector 5">
              <a:extLst>
                <a:ext uri="{FF2B5EF4-FFF2-40B4-BE49-F238E27FC236}">
                  <a16:creationId xmlns:a16="http://schemas.microsoft.com/office/drawing/2014/main" id="{1E7227E5-D621-4E3B-815E-83BFE2DD18DB}"/>
                </a:ext>
              </a:extLst>
            </p:cNvPr>
            <p:cNvCxnSpPr>
              <a:cxnSpLocks/>
            </p:cNvCxnSpPr>
            <p:nvPr/>
          </p:nvCxnSpPr>
          <p:spPr>
            <a:xfrm>
              <a:off x="-6321" y="2265061"/>
              <a:ext cx="6867569" cy="0"/>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E986CA0-3A0A-41DA-B1A3-2AF9470AFD5A}"/>
                </a:ext>
              </a:extLst>
            </p:cNvPr>
            <p:cNvGrpSpPr/>
            <p:nvPr/>
          </p:nvGrpSpPr>
          <p:grpSpPr>
            <a:xfrm>
              <a:off x="5230363" y="2402799"/>
              <a:ext cx="1549576" cy="1621820"/>
              <a:chOff x="5310345" y="2408017"/>
              <a:chExt cx="1486073" cy="1527320"/>
            </a:xfrm>
          </p:grpSpPr>
          <p:pic>
            <p:nvPicPr>
              <p:cNvPr id="40" name="Picture 39">
                <a:extLst>
                  <a:ext uri="{FF2B5EF4-FFF2-40B4-BE49-F238E27FC236}">
                    <a16:creationId xmlns:a16="http://schemas.microsoft.com/office/drawing/2014/main" id="{7ECA83C3-AA7C-426D-8B9B-481F08C3E510}"/>
                  </a:ext>
                </a:extLst>
              </p:cNvPr>
              <p:cNvPicPr>
                <a:picLocks noChangeAspect="1"/>
              </p:cNvPicPr>
              <p:nvPr/>
            </p:nvPicPr>
            <p:blipFill rotWithShape="1">
              <a:blip r:embed="rId4"/>
              <a:srcRect t="56287" r="78375" b="4121"/>
              <a:stretch/>
            </p:blipFill>
            <p:spPr>
              <a:xfrm>
                <a:off x="5310345" y="2408017"/>
                <a:ext cx="1483057" cy="1527320"/>
              </a:xfrm>
              <a:prstGeom prst="rect">
                <a:avLst/>
              </a:prstGeom>
            </p:spPr>
          </p:pic>
          <p:sp>
            <p:nvSpPr>
              <p:cNvPr id="36" name="Rectangle 35">
                <a:extLst>
                  <a:ext uri="{FF2B5EF4-FFF2-40B4-BE49-F238E27FC236}">
                    <a16:creationId xmlns:a16="http://schemas.microsoft.com/office/drawing/2014/main" id="{CFCB3E17-7C7D-4734-BD68-FF1579DA764A}"/>
                  </a:ext>
                </a:extLst>
              </p:cNvPr>
              <p:cNvSpPr/>
              <p:nvPr/>
            </p:nvSpPr>
            <p:spPr>
              <a:xfrm>
                <a:off x="5310346" y="2414999"/>
                <a:ext cx="1486072" cy="184121"/>
              </a:xfrm>
              <a:prstGeom prst="rect">
                <a:avLst/>
              </a:prstGeom>
              <a:solidFill>
                <a:srgbClr val="262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Work Zone Location</a:t>
                </a:r>
              </a:p>
            </p:txBody>
          </p:sp>
          <p:pic>
            <p:nvPicPr>
              <p:cNvPr id="42" name="Picture 41" descr="A red and white sign&#10;&#10;Description automatically generated">
                <a:extLst>
                  <a:ext uri="{FF2B5EF4-FFF2-40B4-BE49-F238E27FC236}">
                    <a16:creationId xmlns:a16="http://schemas.microsoft.com/office/drawing/2014/main" id="{548FB52C-7229-4367-80D8-82445631FA1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96676" y="3233395"/>
                <a:ext cx="171377" cy="137102"/>
              </a:xfrm>
              <a:prstGeom prst="rect">
                <a:avLst/>
              </a:prstGeom>
            </p:spPr>
          </p:pic>
          <p:pic>
            <p:nvPicPr>
              <p:cNvPr id="44" name="Picture 43" descr="A close up of a sign&#10;&#10;Description automatically generated">
                <a:extLst>
                  <a:ext uri="{FF2B5EF4-FFF2-40B4-BE49-F238E27FC236}">
                    <a16:creationId xmlns:a16="http://schemas.microsoft.com/office/drawing/2014/main" id="{E024C7F6-FF49-4985-8B62-CBF79C3D658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36485" y="2668631"/>
                <a:ext cx="138636" cy="138636"/>
              </a:xfrm>
              <a:prstGeom prst="rect">
                <a:avLst/>
              </a:prstGeom>
            </p:spPr>
          </p:pic>
          <p:pic>
            <p:nvPicPr>
              <p:cNvPr id="51" name="Graphic 50" descr="Back">
                <a:extLst>
                  <a:ext uri="{FF2B5EF4-FFF2-40B4-BE49-F238E27FC236}">
                    <a16:creationId xmlns:a16="http://schemas.microsoft.com/office/drawing/2014/main" id="{EC9AF6BC-D54C-4022-BBCE-07E51E025FC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2992867" flipV="1">
                <a:off x="5912372" y="2764897"/>
                <a:ext cx="559272" cy="559272"/>
              </a:xfrm>
              <a:prstGeom prst="rect">
                <a:avLst/>
              </a:prstGeom>
            </p:spPr>
          </p:pic>
        </p:grpSp>
        <p:sp>
          <p:nvSpPr>
            <p:cNvPr id="79" name="TextBox 78">
              <a:extLst>
                <a:ext uri="{FF2B5EF4-FFF2-40B4-BE49-F238E27FC236}">
                  <a16:creationId xmlns:a16="http://schemas.microsoft.com/office/drawing/2014/main" id="{C660DD7B-7B44-4861-82B8-61CF00C5DB18}"/>
                </a:ext>
              </a:extLst>
            </p:cNvPr>
            <p:cNvSpPr txBox="1"/>
            <p:nvPr/>
          </p:nvSpPr>
          <p:spPr>
            <a:xfrm>
              <a:off x="-40078" y="3962406"/>
              <a:ext cx="3108005" cy="238363"/>
            </a:xfrm>
            <a:prstGeom prst="roundRect">
              <a:avLst/>
            </a:prstGeom>
            <a:solidFill>
              <a:srgbClr val="262628"/>
            </a:solidFill>
          </p:spPr>
          <p:txBody>
            <a:bodyPr wrap="square" lIns="0" tIns="0" rIns="0" bIns="0" rtlCol="0">
              <a:spAutoFit/>
            </a:bodyPr>
            <a:lstStyle/>
            <a:p>
              <a:r>
                <a:rPr lang="en-US" sz="1400" b="1" dirty="0">
                  <a:solidFill>
                    <a:schemeClr val="bg1"/>
                  </a:solidFill>
                </a:rPr>
                <a:t>    Work Zone Impact</a:t>
              </a:r>
            </a:p>
          </p:txBody>
        </p:sp>
        <p:cxnSp>
          <p:nvCxnSpPr>
            <p:cNvPr id="80" name="Straight Connector 79">
              <a:extLst>
                <a:ext uri="{FF2B5EF4-FFF2-40B4-BE49-F238E27FC236}">
                  <a16:creationId xmlns:a16="http://schemas.microsoft.com/office/drawing/2014/main" id="{92792E84-1409-4035-AB20-5E3AC9F78786}"/>
                </a:ext>
              </a:extLst>
            </p:cNvPr>
            <p:cNvCxnSpPr>
              <a:cxnSpLocks/>
            </p:cNvCxnSpPr>
            <p:nvPr/>
          </p:nvCxnSpPr>
          <p:spPr>
            <a:xfrm>
              <a:off x="126091" y="4189919"/>
              <a:ext cx="673515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422BE37-13B5-472F-BD41-3D43DBE502EC}"/>
                </a:ext>
              </a:extLst>
            </p:cNvPr>
            <p:cNvSpPr txBox="1"/>
            <p:nvPr/>
          </p:nvSpPr>
          <p:spPr>
            <a:xfrm>
              <a:off x="192399" y="4265671"/>
              <a:ext cx="1860884" cy="276999"/>
            </a:xfrm>
            <a:prstGeom prst="rect">
              <a:avLst/>
            </a:prstGeom>
            <a:noFill/>
          </p:spPr>
          <p:txBody>
            <a:bodyPr wrap="square" lIns="0" tIns="0" rIns="0" bIns="0" rtlCol="0">
              <a:spAutoFit/>
            </a:bodyPr>
            <a:lstStyle/>
            <a:p>
              <a:r>
                <a:rPr lang="en-US" b="1" dirty="0"/>
                <a:t>Longest</a:t>
              </a:r>
              <a:r>
                <a:rPr lang="en-US" sz="1400" dirty="0"/>
                <a:t> backup</a:t>
              </a:r>
            </a:p>
          </p:txBody>
        </p:sp>
        <p:pic>
          <p:nvPicPr>
            <p:cNvPr id="95" name="Picture 94" descr="A close up of a logo&#10;&#10;Description automatically generated">
              <a:extLst>
                <a:ext uri="{FF2B5EF4-FFF2-40B4-BE49-F238E27FC236}">
                  <a16:creationId xmlns:a16="http://schemas.microsoft.com/office/drawing/2014/main" id="{07BBC492-2E9D-4503-BE9D-B90FCE80A6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6177" y="4669026"/>
              <a:ext cx="352508" cy="352508"/>
            </a:xfrm>
            <a:prstGeom prst="rect">
              <a:avLst/>
            </a:prstGeom>
          </p:spPr>
        </p:pic>
        <p:cxnSp>
          <p:nvCxnSpPr>
            <p:cNvPr id="97" name="Straight Connector 96">
              <a:extLst>
                <a:ext uri="{FF2B5EF4-FFF2-40B4-BE49-F238E27FC236}">
                  <a16:creationId xmlns:a16="http://schemas.microsoft.com/office/drawing/2014/main" id="{0DEFF5E6-00CC-441D-BB18-8E3F49790C9E}"/>
                </a:ext>
              </a:extLst>
            </p:cNvPr>
            <p:cNvCxnSpPr/>
            <p:nvPr/>
          </p:nvCxnSpPr>
          <p:spPr>
            <a:xfrm>
              <a:off x="724429" y="4636030"/>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4B786261-8832-4045-98D1-57C6465DE4BE}"/>
                </a:ext>
              </a:extLst>
            </p:cNvPr>
            <p:cNvSpPr/>
            <p:nvPr/>
          </p:nvSpPr>
          <p:spPr>
            <a:xfrm>
              <a:off x="751451" y="4633624"/>
              <a:ext cx="1708325"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rgbClr val="262626"/>
                  </a:solidFill>
                </a:rPr>
                <a:t>Wednesday, 5/8/19</a:t>
              </a:r>
            </a:p>
            <a:p>
              <a:r>
                <a:rPr lang="en-US" sz="1600" b="1" dirty="0">
                  <a:solidFill>
                    <a:schemeClr val="accent1">
                      <a:lumMod val="75000"/>
                    </a:schemeClr>
                  </a:solidFill>
                </a:rPr>
                <a:t>3.4 mi </a:t>
              </a:r>
              <a:r>
                <a:rPr lang="en-US" sz="1050" dirty="0">
                  <a:solidFill>
                    <a:srgbClr val="262626"/>
                  </a:solidFill>
                </a:rPr>
                <a:t>@ 5:15 PM</a:t>
              </a:r>
            </a:p>
          </p:txBody>
        </p:sp>
        <p:cxnSp>
          <p:nvCxnSpPr>
            <p:cNvPr id="100" name="Straight Connector 99">
              <a:extLst>
                <a:ext uri="{FF2B5EF4-FFF2-40B4-BE49-F238E27FC236}">
                  <a16:creationId xmlns:a16="http://schemas.microsoft.com/office/drawing/2014/main" id="{D81E84FF-0C37-4FD0-9B24-D4563B2B1F1A}"/>
                </a:ext>
              </a:extLst>
            </p:cNvPr>
            <p:cNvCxnSpPr>
              <a:cxnSpLocks/>
            </p:cNvCxnSpPr>
            <p:nvPr/>
          </p:nvCxnSpPr>
          <p:spPr>
            <a:xfrm>
              <a:off x="189717" y="4542670"/>
              <a:ext cx="1863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AC7CE775-E917-4969-BEA7-CF06F0E31801}"/>
                </a:ext>
              </a:extLst>
            </p:cNvPr>
            <p:cNvSpPr txBox="1"/>
            <p:nvPr/>
          </p:nvSpPr>
          <p:spPr>
            <a:xfrm>
              <a:off x="4765845" y="4265671"/>
              <a:ext cx="1860884" cy="276999"/>
            </a:xfrm>
            <a:prstGeom prst="rect">
              <a:avLst/>
            </a:prstGeom>
            <a:noFill/>
          </p:spPr>
          <p:txBody>
            <a:bodyPr wrap="square" lIns="0" tIns="0" rIns="0" bIns="0" rtlCol="0">
              <a:spAutoFit/>
            </a:bodyPr>
            <a:lstStyle/>
            <a:p>
              <a:r>
                <a:rPr lang="en-US" b="1" dirty="0"/>
                <a:t>Longest</a:t>
              </a:r>
              <a:r>
                <a:rPr lang="en-US" sz="1400" dirty="0"/>
                <a:t> travel time</a:t>
              </a:r>
            </a:p>
          </p:txBody>
        </p:sp>
        <p:cxnSp>
          <p:nvCxnSpPr>
            <p:cNvPr id="112" name="Straight Connector 111">
              <a:extLst>
                <a:ext uri="{FF2B5EF4-FFF2-40B4-BE49-F238E27FC236}">
                  <a16:creationId xmlns:a16="http://schemas.microsoft.com/office/drawing/2014/main" id="{067F5920-0F7A-4752-8FA2-D2C9BCB4D21D}"/>
                </a:ext>
              </a:extLst>
            </p:cNvPr>
            <p:cNvCxnSpPr/>
            <p:nvPr/>
          </p:nvCxnSpPr>
          <p:spPr>
            <a:xfrm>
              <a:off x="5230363" y="4636030"/>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AD45B70D-8B01-4DFB-8AFA-B6874450D623}"/>
                </a:ext>
              </a:extLst>
            </p:cNvPr>
            <p:cNvSpPr/>
            <p:nvPr/>
          </p:nvSpPr>
          <p:spPr>
            <a:xfrm>
              <a:off x="5248368" y="4573712"/>
              <a:ext cx="1708325" cy="5562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rgbClr val="262626"/>
                  </a:solidFill>
                </a:rPr>
                <a:t>Thursday, 5/9/19</a:t>
              </a:r>
            </a:p>
            <a:p>
              <a:r>
                <a:rPr lang="en-US" sz="1600" b="1" dirty="0">
                  <a:solidFill>
                    <a:schemeClr val="accent1">
                      <a:lumMod val="75000"/>
                    </a:schemeClr>
                  </a:solidFill>
                </a:rPr>
                <a:t>6m 32s </a:t>
              </a:r>
              <a:r>
                <a:rPr lang="en-US" sz="1050" dirty="0">
                  <a:solidFill>
                    <a:srgbClr val="262626"/>
                  </a:solidFill>
                </a:rPr>
                <a:t>@ 6:20 PM</a:t>
              </a:r>
            </a:p>
          </p:txBody>
        </p:sp>
        <p:cxnSp>
          <p:nvCxnSpPr>
            <p:cNvPr id="114" name="Straight Connector 113">
              <a:extLst>
                <a:ext uri="{FF2B5EF4-FFF2-40B4-BE49-F238E27FC236}">
                  <a16:creationId xmlns:a16="http://schemas.microsoft.com/office/drawing/2014/main" id="{009B4C5D-DA20-4F26-BD52-00B4AF6A0246}"/>
                </a:ext>
              </a:extLst>
            </p:cNvPr>
            <p:cNvCxnSpPr>
              <a:cxnSpLocks/>
            </p:cNvCxnSpPr>
            <p:nvPr/>
          </p:nvCxnSpPr>
          <p:spPr>
            <a:xfrm>
              <a:off x="4763163" y="4542670"/>
              <a:ext cx="1863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39" name="Graphic 138" descr="Watch">
              <a:extLst>
                <a:ext uri="{FF2B5EF4-FFF2-40B4-BE49-F238E27FC236}">
                  <a16:creationId xmlns:a16="http://schemas.microsoft.com/office/drawing/2014/main" id="{93EF1C3A-5083-4564-9255-28A1D7BC32A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82461" y="4647820"/>
              <a:ext cx="394920" cy="394920"/>
            </a:xfrm>
            <a:prstGeom prst="rect">
              <a:avLst/>
            </a:prstGeom>
          </p:spPr>
        </p:pic>
        <p:sp>
          <p:nvSpPr>
            <p:cNvPr id="102" name="TextBox 101">
              <a:extLst>
                <a:ext uri="{FF2B5EF4-FFF2-40B4-BE49-F238E27FC236}">
                  <a16:creationId xmlns:a16="http://schemas.microsoft.com/office/drawing/2014/main" id="{C09EC3A7-903E-4557-915D-9D061F788B36}"/>
                </a:ext>
              </a:extLst>
            </p:cNvPr>
            <p:cNvSpPr txBox="1"/>
            <p:nvPr/>
          </p:nvSpPr>
          <p:spPr>
            <a:xfrm>
              <a:off x="2482468" y="4265671"/>
              <a:ext cx="1860884" cy="276999"/>
            </a:xfrm>
            <a:prstGeom prst="rect">
              <a:avLst/>
            </a:prstGeom>
            <a:noFill/>
          </p:spPr>
          <p:txBody>
            <a:bodyPr wrap="square" lIns="0" tIns="0" rIns="0" bIns="0" rtlCol="0">
              <a:spAutoFit/>
            </a:bodyPr>
            <a:lstStyle/>
            <a:p>
              <a:r>
                <a:rPr lang="en-US" b="1" dirty="0"/>
                <a:t>Slowest</a:t>
              </a:r>
              <a:r>
                <a:rPr lang="en-US" sz="1400" dirty="0"/>
                <a:t> speed</a:t>
              </a:r>
            </a:p>
          </p:txBody>
        </p:sp>
        <p:cxnSp>
          <p:nvCxnSpPr>
            <p:cNvPr id="104" name="Straight Connector 103">
              <a:extLst>
                <a:ext uri="{FF2B5EF4-FFF2-40B4-BE49-F238E27FC236}">
                  <a16:creationId xmlns:a16="http://schemas.microsoft.com/office/drawing/2014/main" id="{02D9376E-5D51-4592-96DB-AEE1575AF5D0}"/>
                </a:ext>
              </a:extLst>
            </p:cNvPr>
            <p:cNvCxnSpPr/>
            <p:nvPr/>
          </p:nvCxnSpPr>
          <p:spPr>
            <a:xfrm>
              <a:off x="2984447" y="4636030"/>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8B902DB-CAEF-4E16-B8A5-D0C967EA69D5}"/>
                </a:ext>
              </a:extLst>
            </p:cNvPr>
            <p:cNvCxnSpPr>
              <a:cxnSpLocks/>
            </p:cNvCxnSpPr>
            <p:nvPr/>
          </p:nvCxnSpPr>
          <p:spPr>
            <a:xfrm>
              <a:off x="2479786" y="4542670"/>
              <a:ext cx="1863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0" name="Graphic 139" descr="Gauge">
              <a:extLst>
                <a:ext uri="{FF2B5EF4-FFF2-40B4-BE49-F238E27FC236}">
                  <a16:creationId xmlns:a16="http://schemas.microsoft.com/office/drawing/2014/main" id="{3A5BC8AE-74A6-4A97-8667-B709E6BF57A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446265" y="4623020"/>
              <a:ext cx="444521" cy="444521"/>
            </a:xfrm>
            <a:prstGeom prst="rect">
              <a:avLst/>
            </a:prstGeom>
          </p:spPr>
        </p:pic>
        <p:sp>
          <p:nvSpPr>
            <p:cNvPr id="142" name="TextBox 141">
              <a:extLst>
                <a:ext uri="{FF2B5EF4-FFF2-40B4-BE49-F238E27FC236}">
                  <a16:creationId xmlns:a16="http://schemas.microsoft.com/office/drawing/2014/main" id="{BC3785DE-A94C-4EA6-BFB2-F22C40ABDD91}"/>
                </a:ext>
              </a:extLst>
            </p:cNvPr>
            <p:cNvSpPr txBox="1"/>
            <p:nvPr/>
          </p:nvSpPr>
          <p:spPr>
            <a:xfrm>
              <a:off x="192399" y="5538930"/>
              <a:ext cx="1860884" cy="276999"/>
            </a:xfrm>
            <a:prstGeom prst="rect">
              <a:avLst/>
            </a:prstGeom>
            <a:noFill/>
          </p:spPr>
          <p:txBody>
            <a:bodyPr wrap="square" lIns="0" tIns="0" rIns="0" bIns="0" rtlCol="0">
              <a:spAutoFit/>
            </a:bodyPr>
            <a:lstStyle/>
            <a:p>
              <a:r>
                <a:rPr lang="en-US" b="1" dirty="0"/>
                <a:t>Delay </a:t>
              </a:r>
              <a:r>
                <a:rPr lang="en-US" sz="1400" dirty="0"/>
                <a:t>cost</a:t>
              </a:r>
            </a:p>
          </p:txBody>
        </p:sp>
        <p:cxnSp>
          <p:nvCxnSpPr>
            <p:cNvPr id="144" name="Straight Connector 143">
              <a:extLst>
                <a:ext uri="{FF2B5EF4-FFF2-40B4-BE49-F238E27FC236}">
                  <a16:creationId xmlns:a16="http://schemas.microsoft.com/office/drawing/2014/main" id="{34B044C8-8CE4-4056-991D-077EDE6A0614}"/>
                </a:ext>
              </a:extLst>
            </p:cNvPr>
            <p:cNvCxnSpPr/>
            <p:nvPr/>
          </p:nvCxnSpPr>
          <p:spPr>
            <a:xfrm>
              <a:off x="734970" y="5906182"/>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Rectangle: Rounded Corners 144">
              <a:extLst>
                <a:ext uri="{FF2B5EF4-FFF2-40B4-BE49-F238E27FC236}">
                  <a16:creationId xmlns:a16="http://schemas.microsoft.com/office/drawing/2014/main" id="{FDB6CE0E-DDBD-4322-8849-886CB7179DCB}"/>
                </a:ext>
              </a:extLst>
            </p:cNvPr>
            <p:cNvSpPr/>
            <p:nvPr/>
          </p:nvSpPr>
          <p:spPr>
            <a:xfrm>
              <a:off x="734618" y="5899309"/>
              <a:ext cx="1708325"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1">
                      <a:lumMod val="75000"/>
                    </a:schemeClr>
                  </a:solidFill>
                </a:rPr>
                <a:t>$1,302.75 </a:t>
              </a:r>
              <a:r>
                <a:rPr lang="en-US" sz="1050" dirty="0">
                  <a:solidFill>
                    <a:schemeClr val="accent1">
                      <a:lumMod val="75000"/>
                    </a:schemeClr>
                  </a:solidFill>
                </a:rPr>
                <a:t>(total)</a:t>
              </a:r>
            </a:p>
            <a:p>
              <a:r>
                <a:rPr lang="en-US" sz="1600" b="1" dirty="0">
                  <a:solidFill>
                    <a:schemeClr val="accent1">
                      <a:lumMod val="75000"/>
                    </a:schemeClr>
                  </a:solidFill>
                </a:rPr>
                <a:t>$0.14 </a:t>
              </a:r>
              <a:r>
                <a:rPr lang="en-US" sz="1050" dirty="0">
                  <a:solidFill>
                    <a:schemeClr val="accent1">
                      <a:lumMod val="75000"/>
                    </a:schemeClr>
                  </a:solidFill>
                </a:rPr>
                <a:t>(per VMT)</a:t>
              </a:r>
            </a:p>
          </p:txBody>
        </p:sp>
        <p:cxnSp>
          <p:nvCxnSpPr>
            <p:cNvPr id="146" name="Straight Connector 145">
              <a:extLst>
                <a:ext uri="{FF2B5EF4-FFF2-40B4-BE49-F238E27FC236}">
                  <a16:creationId xmlns:a16="http://schemas.microsoft.com/office/drawing/2014/main" id="{2FFDFB4B-1EFC-462E-8C39-50AE203BD246}"/>
                </a:ext>
              </a:extLst>
            </p:cNvPr>
            <p:cNvCxnSpPr>
              <a:cxnSpLocks/>
            </p:cNvCxnSpPr>
            <p:nvPr/>
          </p:nvCxnSpPr>
          <p:spPr>
            <a:xfrm>
              <a:off x="189717" y="5815929"/>
              <a:ext cx="183345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0" name="Graphic 149" descr="Money">
              <a:extLst>
                <a:ext uri="{FF2B5EF4-FFF2-40B4-BE49-F238E27FC236}">
                  <a16:creationId xmlns:a16="http://schemas.microsoft.com/office/drawing/2014/main" id="{ECEAB2EE-B6D0-4879-9AC5-4CC5F832ED3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3548" y="5885824"/>
              <a:ext cx="444521" cy="444521"/>
            </a:xfrm>
            <a:prstGeom prst="rect">
              <a:avLst/>
            </a:prstGeom>
          </p:spPr>
        </p:pic>
        <p:pic>
          <p:nvPicPr>
            <p:cNvPr id="148" name="Graphic 147" descr="Hourglass">
              <a:extLst>
                <a:ext uri="{FF2B5EF4-FFF2-40B4-BE49-F238E27FC236}">
                  <a16:creationId xmlns:a16="http://schemas.microsoft.com/office/drawing/2014/main" id="{D9A223F0-ED6F-4A89-B1A4-5C16EB8E052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80628" y="5911307"/>
              <a:ext cx="391426" cy="391426"/>
            </a:xfrm>
            <a:prstGeom prst="rect">
              <a:avLst/>
            </a:prstGeom>
          </p:spPr>
        </p:pic>
        <p:sp>
          <p:nvSpPr>
            <p:cNvPr id="154" name="TextBox 153">
              <a:extLst>
                <a:ext uri="{FF2B5EF4-FFF2-40B4-BE49-F238E27FC236}">
                  <a16:creationId xmlns:a16="http://schemas.microsoft.com/office/drawing/2014/main" id="{560F9A50-2C17-4915-AF30-82DC89023050}"/>
                </a:ext>
              </a:extLst>
            </p:cNvPr>
            <p:cNvSpPr txBox="1"/>
            <p:nvPr/>
          </p:nvSpPr>
          <p:spPr>
            <a:xfrm>
              <a:off x="2282852" y="5538930"/>
              <a:ext cx="1948147" cy="276999"/>
            </a:xfrm>
            <a:prstGeom prst="rect">
              <a:avLst/>
            </a:prstGeom>
            <a:noFill/>
          </p:spPr>
          <p:txBody>
            <a:bodyPr wrap="square" lIns="0" tIns="0" rIns="0" bIns="0" rtlCol="0">
              <a:spAutoFit/>
            </a:bodyPr>
            <a:lstStyle/>
            <a:p>
              <a:r>
                <a:rPr lang="en-US" b="1" dirty="0"/>
                <a:t>Hours </a:t>
              </a:r>
              <a:r>
                <a:rPr lang="en-US" sz="1400" dirty="0"/>
                <a:t>of delay</a:t>
              </a:r>
            </a:p>
          </p:txBody>
        </p:sp>
        <p:cxnSp>
          <p:nvCxnSpPr>
            <p:cNvPr id="155" name="Straight Connector 154">
              <a:extLst>
                <a:ext uri="{FF2B5EF4-FFF2-40B4-BE49-F238E27FC236}">
                  <a16:creationId xmlns:a16="http://schemas.microsoft.com/office/drawing/2014/main" id="{10E3C45E-ABBF-4E8B-909D-9C1659E04979}"/>
                </a:ext>
              </a:extLst>
            </p:cNvPr>
            <p:cNvCxnSpPr/>
            <p:nvPr/>
          </p:nvCxnSpPr>
          <p:spPr>
            <a:xfrm>
              <a:off x="2657435" y="5906182"/>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6" name="Rectangle: Rounded Corners 155">
              <a:extLst>
                <a:ext uri="{FF2B5EF4-FFF2-40B4-BE49-F238E27FC236}">
                  <a16:creationId xmlns:a16="http://schemas.microsoft.com/office/drawing/2014/main" id="{F7453377-4142-4D41-BF40-C36D6336746D}"/>
                </a:ext>
              </a:extLst>
            </p:cNvPr>
            <p:cNvSpPr/>
            <p:nvPr/>
          </p:nvSpPr>
          <p:spPr>
            <a:xfrm>
              <a:off x="2708300" y="5900670"/>
              <a:ext cx="1851395"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1">
                      <a:lumMod val="75000"/>
                    </a:schemeClr>
                  </a:solidFill>
                </a:rPr>
                <a:t>55h 46m </a:t>
              </a:r>
              <a:r>
                <a:rPr lang="en-US" sz="1050" dirty="0">
                  <a:solidFill>
                    <a:schemeClr val="tx1"/>
                  </a:solidFill>
                </a:rPr>
                <a:t>(person-hrs.)</a:t>
              </a:r>
            </a:p>
            <a:p>
              <a:r>
                <a:rPr lang="en-US" sz="1600" b="1" dirty="0">
                  <a:solidFill>
                    <a:schemeClr val="accent1">
                      <a:lumMod val="75000"/>
                    </a:schemeClr>
                  </a:solidFill>
                </a:rPr>
                <a:t>45h 43m </a:t>
              </a:r>
              <a:r>
                <a:rPr lang="en-US" sz="1050" dirty="0">
                  <a:solidFill>
                    <a:schemeClr val="tx1"/>
                  </a:solidFill>
                </a:rPr>
                <a:t>(vehicle-hrs.) </a:t>
              </a:r>
            </a:p>
          </p:txBody>
        </p:sp>
        <p:cxnSp>
          <p:nvCxnSpPr>
            <p:cNvPr id="157" name="Straight Connector 156">
              <a:extLst>
                <a:ext uri="{FF2B5EF4-FFF2-40B4-BE49-F238E27FC236}">
                  <a16:creationId xmlns:a16="http://schemas.microsoft.com/office/drawing/2014/main" id="{71716485-C4D0-4D93-A5A8-0FC19FC1EE2B}"/>
                </a:ext>
              </a:extLst>
            </p:cNvPr>
            <p:cNvCxnSpPr>
              <a:cxnSpLocks/>
            </p:cNvCxnSpPr>
            <p:nvPr/>
          </p:nvCxnSpPr>
          <p:spPr>
            <a:xfrm>
              <a:off x="2230288" y="5815929"/>
              <a:ext cx="21130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E7C7A943-963A-442D-B287-B8F17A9C0963}"/>
                </a:ext>
              </a:extLst>
            </p:cNvPr>
            <p:cNvSpPr txBox="1"/>
            <p:nvPr/>
          </p:nvSpPr>
          <p:spPr>
            <a:xfrm>
              <a:off x="4577226" y="5538930"/>
              <a:ext cx="2061169" cy="276999"/>
            </a:xfrm>
            <a:prstGeom prst="rect">
              <a:avLst/>
            </a:prstGeom>
            <a:noFill/>
          </p:spPr>
          <p:txBody>
            <a:bodyPr wrap="square" lIns="0" tIns="0" rIns="0" bIns="0" rtlCol="0">
              <a:spAutoFit/>
            </a:bodyPr>
            <a:lstStyle/>
            <a:p>
              <a:r>
                <a:rPr lang="en-US" b="1" dirty="0"/>
                <a:t>Vehicle Miles </a:t>
              </a:r>
              <a:r>
                <a:rPr lang="en-US" sz="1400" dirty="0"/>
                <a:t>traveled</a:t>
              </a:r>
            </a:p>
          </p:txBody>
        </p:sp>
        <p:cxnSp>
          <p:nvCxnSpPr>
            <p:cNvPr id="160" name="Straight Connector 159">
              <a:extLst>
                <a:ext uri="{FF2B5EF4-FFF2-40B4-BE49-F238E27FC236}">
                  <a16:creationId xmlns:a16="http://schemas.microsoft.com/office/drawing/2014/main" id="{843587B0-B14E-4BB6-9DB9-22AEB16C6677}"/>
                </a:ext>
              </a:extLst>
            </p:cNvPr>
            <p:cNvCxnSpPr/>
            <p:nvPr/>
          </p:nvCxnSpPr>
          <p:spPr>
            <a:xfrm>
              <a:off x="5109257" y="5906182"/>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1" name="Rectangle: Rounded Corners 160">
              <a:extLst>
                <a:ext uri="{FF2B5EF4-FFF2-40B4-BE49-F238E27FC236}">
                  <a16:creationId xmlns:a16="http://schemas.microsoft.com/office/drawing/2014/main" id="{8BFB7B9E-883E-4948-9137-AF7F8DC9F441}"/>
                </a:ext>
              </a:extLst>
            </p:cNvPr>
            <p:cNvSpPr/>
            <p:nvPr/>
          </p:nvSpPr>
          <p:spPr>
            <a:xfrm>
              <a:off x="5107563" y="5900670"/>
              <a:ext cx="1726096"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1">
                      <a:lumMod val="75000"/>
                    </a:schemeClr>
                  </a:solidFill>
                </a:rPr>
                <a:t>7,028 mi </a:t>
              </a:r>
              <a:r>
                <a:rPr lang="en-US" sz="1050" dirty="0">
                  <a:solidFill>
                    <a:schemeClr val="tx1"/>
                  </a:solidFill>
                </a:rPr>
                <a:t>(passenger)</a:t>
              </a:r>
            </a:p>
            <a:p>
              <a:r>
                <a:rPr lang="en-US" sz="1600" b="1" dirty="0">
                  <a:solidFill>
                    <a:schemeClr val="accent1"/>
                  </a:solidFill>
                </a:rPr>
                <a:t>   </a:t>
              </a:r>
              <a:r>
                <a:rPr lang="en-US" sz="1600" b="1" dirty="0">
                  <a:solidFill>
                    <a:schemeClr val="accent1">
                      <a:lumMod val="75000"/>
                    </a:schemeClr>
                  </a:solidFill>
                </a:rPr>
                <a:t>878 mi </a:t>
              </a:r>
              <a:r>
                <a:rPr lang="en-US" sz="1050" dirty="0">
                  <a:solidFill>
                    <a:schemeClr val="tx1"/>
                  </a:solidFill>
                </a:rPr>
                <a:t>(commercial)</a:t>
              </a:r>
            </a:p>
          </p:txBody>
        </p:sp>
        <p:cxnSp>
          <p:nvCxnSpPr>
            <p:cNvPr id="162" name="Straight Connector 161">
              <a:extLst>
                <a:ext uri="{FF2B5EF4-FFF2-40B4-BE49-F238E27FC236}">
                  <a16:creationId xmlns:a16="http://schemas.microsoft.com/office/drawing/2014/main" id="{81D0C0DC-32C2-4EF7-AD0E-12B287579CDA}"/>
                </a:ext>
              </a:extLst>
            </p:cNvPr>
            <p:cNvCxnSpPr>
              <a:cxnSpLocks/>
            </p:cNvCxnSpPr>
            <p:nvPr/>
          </p:nvCxnSpPr>
          <p:spPr>
            <a:xfrm>
              <a:off x="4574545" y="5815929"/>
              <a:ext cx="206385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8181A2E4-CD06-4C71-921D-35ED86251FBE}"/>
                </a:ext>
              </a:extLst>
            </p:cNvPr>
            <p:cNvGrpSpPr/>
            <p:nvPr/>
          </p:nvGrpSpPr>
          <p:grpSpPr>
            <a:xfrm>
              <a:off x="4597511" y="5899309"/>
              <a:ext cx="427692" cy="509806"/>
              <a:chOff x="2563788" y="6994478"/>
              <a:chExt cx="365155" cy="351495"/>
            </a:xfrm>
            <a:scene3d>
              <a:camera prst="perspectiveRelaxed"/>
              <a:lightRig rig="threePt" dir="t"/>
            </a:scene3d>
          </p:grpSpPr>
          <p:cxnSp>
            <p:nvCxnSpPr>
              <p:cNvPr id="164" name="Straight Connector 163">
                <a:extLst>
                  <a:ext uri="{FF2B5EF4-FFF2-40B4-BE49-F238E27FC236}">
                    <a16:creationId xmlns:a16="http://schemas.microsoft.com/office/drawing/2014/main" id="{3EE2969C-98A1-497A-8C65-BE4A96C9BA79}"/>
                  </a:ext>
                </a:extLst>
              </p:cNvPr>
              <p:cNvCxnSpPr>
                <a:cxnSpLocks/>
              </p:cNvCxnSpPr>
              <p:nvPr/>
            </p:nvCxnSpPr>
            <p:spPr>
              <a:xfrm>
                <a:off x="2790291" y="6994478"/>
                <a:ext cx="138652" cy="3480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9BCDB83-8B68-4CA9-BC4F-AB7A66203058}"/>
                  </a:ext>
                </a:extLst>
              </p:cNvPr>
              <p:cNvCxnSpPr>
                <a:cxnSpLocks/>
              </p:cNvCxnSpPr>
              <p:nvPr/>
            </p:nvCxnSpPr>
            <p:spPr>
              <a:xfrm flipV="1">
                <a:off x="2563788" y="6994478"/>
                <a:ext cx="138652" cy="3480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4432A6B-B4D2-4F34-AA8E-00531635B9CF}"/>
                  </a:ext>
                </a:extLst>
              </p:cNvPr>
              <p:cNvCxnSpPr/>
              <p:nvPr/>
            </p:nvCxnSpPr>
            <p:spPr>
              <a:xfrm flipV="1">
                <a:off x="2747638" y="6997955"/>
                <a:ext cx="0" cy="3480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74" name="TextBox 173">
              <a:extLst>
                <a:ext uri="{FF2B5EF4-FFF2-40B4-BE49-F238E27FC236}">
                  <a16:creationId xmlns:a16="http://schemas.microsoft.com/office/drawing/2014/main" id="{22F3A30F-D8A6-4E42-B0E9-546EA58D7AC8}"/>
                </a:ext>
              </a:extLst>
            </p:cNvPr>
            <p:cNvSpPr txBox="1"/>
            <p:nvPr/>
          </p:nvSpPr>
          <p:spPr>
            <a:xfrm>
              <a:off x="-40088" y="5226793"/>
              <a:ext cx="3108015" cy="238363"/>
            </a:xfrm>
            <a:prstGeom prst="roundRect">
              <a:avLst/>
            </a:prstGeom>
            <a:solidFill>
              <a:srgbClr val="262628"/>
            </a:solidFill>
          </p:spPr>
          <p:txBody>
            <a:bodyPr wrap="square" lIns="0" tIns="0" rIns="0" bIns="0" rtlCol="0">
              <a:spAutoFit/>
            </a:bodyPr>
            <a:lstStyle/>
            <a:p>
              <a:r>
                <a:rPr lang="en-US" sz="1400" b="1" dirty="0">
                  <a:solidFill>
                    <a:schemeClr val="bg1"/>
                  </a:solidFill>
                </a:rPr>
                <a:t>    Traveler Impact</a:t>
              </a:r>
            </a:p>
          </p:txBody>
        </p:sp>
        <p:cxnSp>
          <p:nvCxnSpPr>
            <p:cNvPr id="175" name="Straight Connector 174">
              <a:extLst>
                <a:ext uri="{FF2B5EF4-FFF2-40B4-BE49-F238E27FC236}">
                  <a16:creationId xmlns:a16="http://schemas.microsoft.com/office/drawing/2014/main" id="{95D65AA5-552F-4545-8785-BF8E5C30F35B}"/>
                </a:ext>
              </a:extLst>
            </p:cNvPr>
            <p:cNvCxnSpPr>
              <a:cxnSpLocks/>
            </p:cNvCxnSpPr>
            <p:nvPr/>
          </p:nvCxnSpPr>
          <p:spPr>
            <a:xfrm>
              <a:off x="134350" y="5453147"/>
              <a:ext cx="67268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323BE717-3BA9-4C8B-AD3A-D9C04F8AE3AD}"/>
                </a:ext>
              </a:extLst>
            </p:cNvPr>
            <p:cNvCxnSpPr>
              <a:cxnSpLocks/>
            </p:cNvCxnSpPr>
            <p:nvPr/>
          </p:nvCxnSpPr>
          <p:spPr>
            <a:xfrm>
              <a:off x="5703493" y="1632512"/>
              <a:ext cx="0" cy="1585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18F704BF-059F-4F42-9B32-A987114EBC24}"/>
                </a:ext>
              </a:extLst>
            </p:cNvPr>
            <p:cNvSpPr txBox="1"/>
            <p:nvPr/>
          </p:nvSpPr>
          <p:spPr>
            <a:xfrm>
              <a:off x="1215202" y="5276725"/>
              <a:ext cx="1808350" cy="138499"/>
            </a:xfrm>
            <a:prstGeom prst="rect">
              <a:avLst/>
            </a:prstGeom>
            <a:noFill/>
          </p:spPr>
          <p:txBody>
            <a:bodyPr wrap="square" lIns="0" tIns="0" rIns="0" bIns="0" rtlCol="0">
              <a:spAutoFit/>
            </a:bodyPr>
            <a:lstStyle/>
            <a:p>
              <a:pPr algn="r"/>
              <a:r>
                <a:rPr lang="en-US" sz="900" dirty="0">
                  <a:solidFill>
                    <a:schemeClr val="accent4">
                      <a:lumMod val="60000"/>
                      <a:lumOff val="40000"/>
                    </a:schemeClr>
                  </a:solidFill>
                </a:rPr>
                <a:t>(Tuesday </a:t>
              </a:r>
              <a:r>
                <a:rPr lang="en-US" sz="900" dirty="0">
                  <a:solidFill>
                    <a:schemeClr val="accent4">
                      <a:lumMod val="60000"/>
                      <a:lumOff val="40000"/>
                    </a:schemeClr>
                  </a:solidFill>
                  <a:sym typeface="Symbol" panose="05050102010706020507" pitchFamily="18" charset="2"/>
                </a:rPr>
                <a:t></a:t>
              </a:r>
              <a:r>
                <a:rPr lang="en-US" sz="900" dirty="0">
                  <a:solidFill>
                    <a:schemeClr val="accent4">
                      <a:lumMod val="60000"/>
                      <a:lumOff val="40000"/>
                    </a:schemeClr>
                  </a:solidFill>
                </a:rPr>
                <a:t> 05/07/19</a:t>
              </a:r>
              <a:r>
                <a:rPr lang="en-US" sz="900" dirty="0">
                  <a:solidFill>
                    <a:schemeClr val="accent4">
                      <a:lumMod val="60000"/>
                      <a:lumOff val="40000"/>
                    </a:schemeClr>
                  </a:solidFill>
                  <a:sym typeface="Symbol" panose="05050102010706020507" pitchFamily="18" charset="2"/>
                </a:rPr>
                <a:t> </a:t>
              </a:r>
              <a:r>
                <a:rPr lang="en-US" sz="900" dirty="0">
                  <a:solidFill>
                    <a:schemeClr val="accent4">
                      <a:lumMod val="60000"/>
                      <a:lumOff val="40000"/>
                    </a:schemeClr>
                  </a:solidFill>
                </a:rPr>
                <a:t> 12 PM - 4 PM)</a:t>
              </a:r>
            </a:p>
          </p:txBody>
        </p:sp>
        <p:sp>
          <p:nvSpPr>
            <p:cNvPr id="193" name="TextBox 192">
              <a:extLst>
                <a:ext uri="{FF2B5EF4-FFF2-40B4-BE49-F238E27FC236}">
                  <a16:creationId xmlns:a16="http://schemas.microsoft.com/office/drawing/2014/main" id="{282AC5C8-7C48-4E8E-BFFB-74609E61C818}"/>
                </a:ext>
              </a:extLst>
            </p:cNvPr>
            <p:cNvSpPr txBox="1"/>
            <p:nvPr/>
          </p:nvSpPr>
          <p:spPr>
            <a:xfrm>
              <a:off x="-40074" y="6491179"/>
              <a:ext cx="3108001" cy="238363"/>
            </a:xfrm>
            <a:prstGeom prst="roundRect">
              <a:avLst/>
            </a:prstGeom>
            <a:solidFill>
              <a:srgbClr val="262628"/>
            </a:solidFill>
          </p:spPr>
          <p:txBody>
            <a:bodyPr wrap="square" lIns="0" tIns="0" rIns="0" bIns="0" rtlCol="0">
              <a:spAutoFit/>
            </a:bodyPr>
            <a:lstStyle/>
            <a:p>
              <a:r>
                <a:rPr lang="en-US" sz="1400" b="1" dirty="0">
                  <a:solidFill>
                    <a:schemeClr val="bg1"/>
                  </a:solidFill>
                </a:rPr>
                <a:t>    Traffic Trends</a:t>
              </a:r>
            </a:p>
          </p:txBody>
        </p:sp>
        <p:cxnSp>
          <p:nvCxnSpPr>
            <p:cNvPr id="194" name="Straight Connector 193">
              <a:extLst>
                <a:ext uri="{FF2B5EF4-FFF2-40B4-BE49-F238E27FC236}">
                  <a16:creationId xmlns:a16="http://schemas.microsoft.com/office/drawing/2014/main" id="{F772A753-59A3-477B-85E8-11CF513D901B}"/>
                </a:ext>
              </a:extLst>
            </p:cNvPr>
            <p:cNvCxnSpPr>
              <a:cxnSpLocks/>
            </p:cNvCxnSpPr>
            <p:nvPr/>
          </p:nvCxnSpPr>
          <p:spPr>
            <a:xfrm>
              <a:off x="50023" y="6724706"/>
              <a:ext cx="681593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6180226C-3720-4944-9599-2E43A1576669}"/>
                </a:ext>
              </a:extLst>
            </p:cNvPr>
            <p:cNvSpPr txBox="1"/>
            <p:nvPr/>
          </p:nvSpPr>
          <p:spPr>
            <a:xfrm>
              <a:off x="186231" y="8101996"/>
              <a:ext cx="2028881" cy="92333"/>
            </a:xfrm>
            <a:prstGeom prst="rect">
              <a:avLst/>
            </a:prstGeom>
            <a:noFill/>
          </p:spPr>
          <p:txBody>
            <a:bodyPr wrap="square" lIns="0" tIns="0" rIns="0" bIns="0" rtlCol="0">
              <a:spAutoFit/>
            </a:bodyPr>
            <a:lstStyle/>
            <a:p>
              <a:r>
                <a:rPr lang="en-US" sz="600" dirty="0"/>
                <a:t>* - within one mile upstream &amp; downstream of the work zone</a:t>
              </a:r>
            </a:p>
          </p:txBody>
        </p:sp>
        <p:sp>
          <p:nvSpPr>
            <p:cNvPr id="199" name="TextBox 198">
              <a:extLst>
                <a:ext uri="{FF2B5EF4-FFF2-40B4-BE49-F238E27FC236}">
                  <a16:creationId xmlns:a16="http://schemas.microsoft.com/office/drawing/2014/main" id="{E5606B37-0FA9-4B2E-82F7-0FB9429912F1}"/>
                </a:ext>
              </a:extLst>
            </p:cNvPr>
            <p:cNvSpPr txBox="1"/>
            <p:nvPr/>
          </p:nvSpPr>
          <p:spPr>
            <a:xfrm>
              <a:off x="423793" y="7190163"/>
              <a:ext cx="1492047" cy="276999"/>
            </a:xfrm>
            <a:prstGeom prst="rect">
              <a:avLst/>
            </a:prstGeom>
            <a:noFill/>
          </p:spPr>
          <p:txBody>
            <a:bodyPr wrap="square" lIns="0" tIns="0" rIns="0" bIns="0" rtlCol="0">
              <a:spAutoFit/>
            </a:bodyPr>
            <a:lstStyle/>
            <a:p>
              <a:r>
                <a:rPr lang="en-US" b="1" dirty="0"/>
                <a:t>Nearby </a:t>
              </a:r>
              <a:r>
                <a:rPr lang="en-US" sz="1400" dirty="0"/>
                <a:t>incidents*</a:t>
              </a:r>
            </a:p>
          </p:txBody>
        </p:sp>
        <p:sp>
          <p:nvSpPr>
            <p:cNvPr id="201" name="Rectangle: Rounded Corners 200">
              <a:extLst>
                <a:ext uri="{FF2B5EF4-FFF2-40B4-BE49-F238E27FC236}">
                  <a16:creationId xmlns:a16="http://schemas.microsoft.com/office/drawing/2014/main" id="{AF447640-92EC-4C77-87AD-832C1E366B9B}"/>
                </a:ext>
              </a:extLst>
            </p:cNvPr>
            <p:cNvSpPr/>
            <p:nvPr/>
          </p:nvSpPr>
          <p:spPr>
            <a:xfrm>
              <a:off x="82764" y="7521248"/>
              <a:ext cx="651337"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To date</a:t>
              </a:r>
            </a:p>
            <a:p>
              <a:pPr algn="ctr"/>
              <a:r>
                <a:rPr lang="en-US" sz="2000" b="1" dirty="0">
                  <a:solidFill>
                    <a:srgbClr val="000000"/>
                  </a:solidFill>
                </a:rPr>
                <a:t>53</a:t>
              </a:r>
              <a:endParaRPr lang="en-US" sz="2000" dirty="0">
                <a:solidFill>
                  <a:srgbClr val="000000"/>
                </a:solidFill>
              </a:endParaRPr>
            </a:p>
          </p:txBody>
        </p:sp>
        <p:cxnSp>
          <p:nvCxnSpPr>
            <p:cNvPr id="202" name="Straight Connector 201">
              <a:extLst>
                <a:ext uri="{FF2B5EF4-FFF2-40B4-BE49-F238E27FC236}">
                  <a16:creationId xmlns:a16="http://schemas.microsoft.com/office/drawing/2014/main" id="{686FFD5D-68D2-4409-97D6-1D122019372E}"/>
                </a:ext>
              </a:extLst>
            </p:cNvPr>
            <p:cNvCxnSpPr>
              <a:cxnSpLocks/>
            </p:cNvCxnSpPr>
            <p:nvPr/>
          </p:nvCxnSpPr>
          <p:spPr>
            <a:xfrm>
              <a:off x="211027" y="7467162"/>
              <a:ext cx="191757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CD57EF4-2B69-4A1E-99B3-2BA0B636C51D}"/>
                </a:ext>
              </a:extLst>
            </p:cNvPr>
            <p:cNvCxnSpPr/>
            <p:nvPr/>
          </p:nvCxnSpPr>
          <p:spPr>
            <a:xfrm>
              <a:off x="675471" y="7536808"/>
              <a:ext cx="0" cy="425427"/>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11" name="Graphic 210">
              <a:extLst>
                <a:ext uri="{FF2B5EF4-FFF2-40B4-BE49-F238E27FC236}">
                  <a16:creationId xmlns:a16="http://schemas.microsoft.com/office/drawing/2014/main" id="{FBC43052-EDF9-445B-A309-D282DC205A3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1914" y="6815802"/>
              <a:ext cx="455805" cy="455805"/>
            </a:xfrm>
            <a:prstGeom prst="rect">
              <a:avLst/>
            </a:prstGeom>
          </p:spPr>
        </p:pic>
        <p:sp>
          <p:nvSpPr>
            <p:cNvPr id="214" name="Rectangle: Rounded Corners 213">
              <a:extLst>
                <a:ext uri="{FF2B5EF4-FFF2-40B4-BE49-F238E27FC236}">
                  <a16:creationId xmlns:a16="http://schemas.microsoft.com/office/drawing/2014/main" id="{88DE1BAF-7CB9-43BC-AA32-FF3FBAAC9A83}"/>
                </a:ext>
              </a:extLst>
            </p:cNvPr>
            <p:cNvSpPr/>
            <p:nvPr/>
          </p:nvSpPr>
          <p:spPr>
            <a:xfrm>
              <a:off x="609631" y="7521248"/>
              <a:ext cx="775993"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Last week</a:t>
              </a:r>
            </a:p>
            <a:p>
              <a:pPr algn="ctr"/>
              <a:r>
                <a:rPr lang="en-US" sz="2000" b="1" dirty="0">
                  <a:solidFill>
                    <a:srgbClr val="FF5050"/>
                  </a:solidFill>
                </a:rPr>
                <a:t>14</a:t>
              </a:r>
              <a:endParaRPr lang="en-US" sz="2000" dirty="0">
                <a:solidFill>
                  <a:srgbClr val="FF5050"/>
                </a:solidFill>
              </a:endParaRPr>
            </a:p>
          </p:txBody>
        </p:sp>
        <p:sp>
          <p:nvSpPr>
            <p:cNvPr id="218" name="Rectangle: Rounded Corners 217">
              <a:extLst>
                <a:ext uri="{FF2B5EF4-FFF2-40B4-BE49-F238E27FC236}">
                  <a16:creationId xmlns:a16="http://schemas.microsoft.com/office/drawing/2014/main" id="{280D6D5C-A327-4E31-9856-408FB5BDD1D7}"/>
                </a:ext>
              </a:extLst>
            </p:cNvPr>
            <p:cNvSpPr/>
            <p:nvPr/>
          </p:nvSpPr>
          <p:spPr>
            <a:xfrm>
              <a:off x="1261154" y="7521248"/>
              <a:ext cx="775993"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This week</a:t>
              </a:r>
            </a:p>
            <a:p>
              <a:pPr algn="ctr"/>
              <a:r>
                <a:rPr lang="en-US" sz="2000" b="1" dirty="0">
                  <a:solidFill>
                    <a:srgbClr val="00B050"/>
                  </a:solidFill>
                </a:rPr>
                <a:t>13</a:t>
              </a:r>
              <a:endParaRPr lang="en-US" sz="2000" dirty="0">
                <a:solidFill>
                  <a:srgbClr val="00B050"/>
                </a:solidFill>
              </a:endParaRPr>
            </a:p>
          </p:txBody>
        </p:sp>
        <p:cxnSp>
          <p:nvCxnSpPr>
            <p:cNvPr id="219" name="Straight Connector 218">
              <a:extLst>
                <a:ext uri="{FF2B5EF4-FFF2-40B4-BE49-F238E27FC236}">
                  <a16:creationId xmlns:a16="http://schemas.microsoft.com/office/drawing/2014/main" id="{158E7861-0EFC-4381-896F-54BF90EA3764}"/>
                </a:ext>
              </a:extLst>
            </p:cNvPr>
            <p:cNvCxnSpPr/>
            <p:nvPr/>
          </p:nvCxnSpPr>
          <p:spPr>
            <a:xfrm>
              <a:off x="1320637" y="7536808"/>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3" name="Arrow: Down 222">
              <a:extLst>
                <a:ext uri="{FF2B5EF4-FFF2-40B4-BE49-F238E27FC236}">
                  <a16:creationId xmlns:a16="http://schemas.microsoft.com/office/drawing/2014/main" id="{7A0C079F-1313-4967-A9FE-C1D0F82860AA}"/>
                </a:ext>
              </a:extLst>
            </p:cNvPr>
            <p:cNvSpPr/>
            <p:nvPr/>
          </p:nvSpPr>
          <p:spPr>
            <a:xfrm>
              <a:off x="1959438" y="7546167"/>
              <a:ext cx="234427" cy="384005"/>
            </a:xfrm>
            <a:prstGeom prst="downArrow">
              <a:avLst/>
            </a:prstGeom>
            <a:solidFill>
              <a:srgbClr val="00B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rgbClr val="00B050"/>
                </a:solidFill>
              </a:endParaRPr>
            </a:p>
          </p:txBody>
        </p:sp>
        <p:grpSp>
          <p:nvGrpSpPr>
            <p:cNvPr id="5" name="Group 4">
              <a:extLst>
                <a:ext uri="{FF2B5EF4-FFF2-40B4-BE49-F238E27FC236}">
                  <a16:creationId xmlns:a16="http://schemas.microsoft.com/office/drawing/2014/main" id="{44E95B08-B7B6-4A4E-BCCE-213743B6E541}"/>
                </a:ext>
              </a:extLst>
            </p:cNvPr>
            <p:cNvGrpSpPr/>
            <p:nvPr/>
          </p:nvGrpSpPr>
          <p:grpSpPr>
            <a:xfrm>
              <a:off x="4974656" y="6840912"/>
              <a:ext cx="1713397" cy="1373116"/>
              <a:chOff x="4883087" y="6815802"/>
              <a:chExt cx="1713397" cy="1373116"/>
            </a:xfrm>
          </p:grpSpPr>
          <p:sp>
            <p:nvSpPr>
              <p:cNvPr id="268" name="Rectangle: Rounded Corners 267">
                <a:extLst>
                  <a:ext uri="{FF2B5EF4-FFF2-40B4-BE49-F238E27FC236}">
                    <a16:creationId xmlns:a16="http://schemas.microsoft.com/office/drawing/2014/main" id="{B6CDF980-AF9D-4F85-8D60-B3A32559FCF2}"/>
                  </a:ext>
                </a:extLst>
              </p:cNvPr>
              <p:cNvSpPr/>
              <p:nvPr/>
            </p:nvSpPr>
            <p:spPr>
              <a:xfrm>
                <a:off x="4899156" y="6815802"/>
                <a:ext cx="1681258" cy="1373116"/>
              </a:xfrm>
              <a:prstGeom prst="roundRect">
                <a:avLst>
                  <a:gd name="adj" fmla="val 8997"/>
                </a:avLst>
              </a:prstGeom>
              <a:solidFill>
                <a:srgbClr val="DDF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6" name="Group 255">
                <a:extLst>
                  <a:ext uri="{FF2B5EF4-FFF2-40B4-BE49-F238E27FC236}">
                    <a16:creationId xmlns:a16="http://schemas.microsoft.com/office/drawing/2014/main" id="{3479956A-5167-4670-95D2-501933BF68D1}"/>
                  </a:ext>
                </a:extLst>
              </p:cNvPr>
              <p:cNvGrpSpPr/>
              <p:nvPr/>
            </p:nvGrpSpPr>
            <p:grpSpPr>
              <a:xfrm>
                <a:off x="4883087" y="6933518"/>
                <a:ext cx="1713397" cy="1137685"/>
                <a:chOff x="4883087" y="6907162"/>
                <a:chExt cx="1713397" cy="1137685"/>
              </a:xfrm>
            </p:grpSpPr>
            <p:sp>
              <p:nvSpPr>
                <p:cNvPr id="250" name="TextBox 249">
                  <a:extLst>
                    <a:ext uri="{FF2B5EF4-FFF2-40B4-BE49-F238E27FC236}">
                      <a16:creationId xmlns:a16="http://schemas.microsoft.com/office/drawing/2014/main" id="{57CE0BDC-E2CD-447F-889A-EBC87C007284}"/>
                    </a:ext>
                  </a:extLst>
                </p:cNvPr>
                <p:cNvSpPr txBox="1"/>
                <p:nvPr/>
              </p:nvSpPr>
              <p:spPr>
                <a:xfrm>
                  <a:off x="4993762" y="7150027"/>
                  <a:ext cx="1492047" cy="276999"/>
                </a:xfrm>
                <a:prstGeom prst="rect">
                  <a:avLst/>
                </a:prstGeom>
                <a:noFill/>
              </p:spPr>
              <p:txBody>
                <a:bodyPr wrap="square" lIns="0" tIns="0" rIns="0" bIns="0" rtlCol="0">
                  <a:spAutoFit/>
                </a:bodyPr>
                <a:lstStyle/>
                <a:p>
                  <a:pPr algn="ctr"/>
                  <a:r>
                    <a:rPr lang="en-US" b="1" dirty="0"/>
                    <a:t>User </a:t>
                  </a:r>
                  <a:r>
                    <a:rPr lang="en-US" sz="1400" dirty="0"/>
                    <a:t>delay cost</a:t>
                  </a:r>
                </a:p>
              </p:txBody>
            </p:sp>
            <p:sp>
              <p:nvSpPr>
                <p:cNvPr id="251" name="Rectangle: Rounded Corners 250">
                  <a:extLst>
                    <a:ext uri="{FF2B5EF4-FFF2-40B4-BE49-F238E27FC236}">
                      <a16:creationId xmlns:a16="http://schemas.microsoft.com/office/drawing/2014/main" id="{D2A14E14-704B-4E6C-BD16-BF13DB3ABEF0}"/>
                    </a:ext>
                  </a:extLst>
                </p:cNvPr>
                <p:cNvSpPr/>
                <p:nvPr/>
              </p:nvSpPr>
              <p:spPr>
                <a:xfrm>
                  <a:off x="4883087" y="7608397"/>
                  <a:ext cx="1713397"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Cumulative for the week</a:t>
                  </a:r>
                </a:p>
                <a:p>
                  <a:pPr algn="ctr"/>
                  <a:r>
                    <a:rPr lang="en-US" sz="2400" b="1" dirty="0">
                      <a:solidFill>
                        <a:srgbClr val="00B050"/>
                      </a:solidFill>
                    </a:rPr>
                    <a:t>$22,330</a:t>
                  </a:r>
                  <a:endParaRPr lang="en-US" sz="2400" dirty="0">
                    <a:solidFill>
                      <a:srgbClr val="00B050"/>
                    </a:solidFill>
                  </a:endParaRPr>
                </a:p>
              </p:txBody>
            </p:sp>
            <p:cxnSp>
              <p:nvCxnSpPr>
                <p:cNvPr id="252" name="Straight Connector 251">
                  <a:extLst>
                    <a:ext uri="{FF2B5EF4-FFF2-40B4-BE49-F238E27FC236}">
                      <a16:creationId xmlns:a16="http://schemas.microsoft.com/office/drawing/2014/main" id="{ACE91B1E-77DC-45D4-9C2F-966B795278F5}"/>
                    </a:ext>
                  </a:extLst>
                </p:cNvPr>
                <p:cNvCxnSpPr>
                  <a:cxnSpLocks/>
                </p:cNvCxnSpPr>
                <p:nvPr/>
              </p:nvCxnSpPr>
              <p:spPr>
                <a:xfrm>
                  <a:off x="5033684" y="7455684"/>
                  <a:ext cx="141220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FC103F9F-7374-43D6-984B-5B0063A6F02F}"/>
                    </a:ext>
                  </a:extLst>
                </p:cNvPr>
                <p:cNvGrpSpPr/>
                <p:nvPr/>
              </p:nvGrpSpPr>
              <p:grpSpPr>
                <a:xfrm>
                  <a:off x="5408269" y="6907162"/>
                  <a:ext cx="663033" cy="276999"/>
                  <a:chOff x="5636621" y="7824732"/>
                  <a:chExt cx="663033" cy="276999"/>
                </a:xfrm>
              </p:grpSpPr>
              <p:pic>
                <p:nvPicPr>
                  <p:cNvPr id="263" name="Graphic 262" descr="Dollar">
                    <a:extLst>
                      <a:ext uri="{FF2B5EF4-FFF2-40B4-BE49-F238E27FC236}">
                        <a16:creationId xmlns:a16="http://schemas.microsoft.com/office/drawing/2014/main" id="{84C280CA-B81A-4F23-99AA-9D3B2A7A5AA1}"/>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636621" y="7824732"/>
                    <a:ext cx="276999" cy="276999"/>
                  </a:xfrm>
                  <a:prstGeom prst="rect">
                    <a:avLst/>
                  </a:prstGeom>
                </p:spPr>
              </p:pic>
              <p:pic>
                <p:nvPicPr>
                  <p:cNvPr id="265" name="Graphic 264" descr="Dollar">
                    <a:extLst>
                      <a:ext uri="{FF2B5EF4-FFF2-40B4-BE49-F238E27FC236}">
                        <a16:creationId xmlns:a16="http://schemas.microsoft.com/office/drawing/2014/main" id="{35B989EA-461D-4923-AA2F-5D3F399F113A}"/>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29638" y="7824732"/>
                    <a:ext cx="276999" cy="276999"/>
                  </a:xfrm>
                  <a:prstGeom prst="rect">
                    <a:avLst/>
                  </a:prstGeom>
                </p:spPr>
              </p:pic>
              <p:pic>
                <p:nvPicPr>
                  <p:cNvPr id="266" name="Graphic 265" descr="Dollar">
                    <a:extLst>
                      <a:ext uri="{FF2B5EF4-FFF2-40B4-BE49-F238E27FC236}">
                        <a16:creationId xmlns:a16="http://schemas.microsoft.com/office/drawing/2014/main" id="{6BF0AF30-9322-4E95-B3DE-D841F8DAC46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22655" y="7824732"/>
                    <a:ext cx="276999" cy="276999"/>
                  </a:xfrm>
                  <a:prstGeom prst="rect">
                    <a:avLst/>
                  </a:prstGeom>
                </p:spPr>
              </p:pic>
            </p:grpSp>
          </p:grpSp>
        </p:grpSp>
        <p:pic>
          <p:nvPicPr>
            <p:cNvPr id="134" name="Picture 133">
              <a:extLst>
                <a:ext uri="{FF2B5EF4-FFF2-40B4-BE49-F238E27FC236}">
                  <a16:creationId xmlns:a16="http://schemas.microsoft.com/office/drawing/2014/main" id="{FFE69C7A-E750-4388-A500-DB78A0603DF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30713" y="8736139"/>
              <a:ext cx="602946" cy="382823"/>
            </a:xfrm>
            <a:prstGeom prst="rect">
              <a:avLst/>
            </a:prstGeom>
            <a:ln>
              <a:noFill/>
            </a:ln>
            <a:effectLst/>
          </p:spPr>
        </p:pic>
        <p:sp>
          <p:nvSpPr>
            <p:cNvPr id="7" name="Rectangle 6">
              <a:extLst>
                <a:ext uri="{FF2B5EF4-FFF2-40B4-BE49-F238E27FC236}">
                  <a16:creationId xmlns:a16="http://schemas.microsoft.com/office/drawing/2014/main" id="{C68F017D-AE9C-40FC-830E-4C3BAF3619BD}"/>
                </a:ext>
              </a:extLst>
            </p:cNvPr>
            <p:cNvSpPr/>
            <p:nvPr/>
          </p:nvSpPr>
          <p:spPr>
            <a:xfrm>
              <a:off x="2857" y="8901154"/>
              <a:ext cx="6215921" cy="10286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extBox 229">
              <a:extLst>
                <a:ext uri="{FF2B5EF4-FFF2-40B4-BE49-F238E27FC236}">
                  <a16:creationId xmlns:a16="http://schemas.microsoft.com/office/drawing/2014/main" id="{4879CA07-4739-448C-89C0-89A1BD105DD8}"/>
                </a:ext>
              </a:extLst>
            </p:cNvPr>
            <p:cNvSpPr txBox="1"/>
            <p:nvPr/>
          </p:nvSpPr>
          <p:spPr>
            <a:xfrm>
              <a:off x="2775020" y="7189806"/>
              <a:ext cx="1492047" cy="276999"/>
            </a:xfrm>
            <a:prstGeom prst="rect">
              <a:avLst/>
            </a:prstGeom>
            <a:noFill/>
          </p:spPr>
          <p:txBody>
            <a:bodyPr wrap="square" lIns="0" tIns="0" rIns="0" bIns="0" rtlCol="0">
              <a:spAutoFit/>
            </a:bodyPr>
            <a:lstStyle/>
            <a:p>
              <a:pPr algn="ctr"/>
              <a:r>
                <a:rPr lang="en-US" b="1" dirty="0"/>
                <a:t>Max </a:t>
              </a:r>
              <a:r>
                <a:rPr lang="en-US" sz="1400" dirty="0"/>
                <a:t>queue length</a:t>
              </a:r>
            </a:p>
          </p:txBody>
        </p:sp>
        <p:cxnSp>
          <p:nvCxnSpPr>
            <p:cNvPr id="232" name="Straight Connector 231">
              <a:extLst>
                <a:ext uri="{FF2B5EF4-FFF2-40B4-BE49-F238E27FC236}">
                  <a16:creationId xmlns:a16="http://schemas.microsoft.com/office/drawing/2014/main" id="{151E5C41-B844-439C-8479-43D01F9E200A}"/>
                </a:ext>
              </a:extLst>
            </p:cNvPr>
            <p:cNvCxnSpPr>
              <a:cxnSpLocks/>
            </p:cNvCxnSpPr>
            <p:nvPr/>
          </p:nvCxnSpPr>
          <p:spPr>
            <a:xfrm>
              <a:off x="2496752" y="7466805"/>
              <a:ext cx="204858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1E53CE4-7B17-4480-9574-0D307FAE1D78}"/>
                </a:ext>
              </a:extLst>
            </p:cNvPr>
            <p:cNvGrpSpPr/>
            <p:nvPr/>
          </p:nvGrpSpPr>
          <p:grpSpPr>
            <a:xfrm>
              <a:off x="2402245" y="7507409"/>
              <a:ext cx="2237596" cy="437925"/>
              <a:chOff x="2494965" y="8119135"/>
              <a:chExt cx="2237596" cy="437925"/>
            </a:xfrm>
          </p:grpSpPr>
          <p:sp>
            <p:nvSpPr>
              <p:cNvPr id="231" name="Rectangle: Rounded Corners 230">
                <a:extLst>
                  <a:ext uri="{FF2B5EF4-FFF2-40B4-BE49-F238E27FC236}">
                    <a16:creationId xmlns:a16="http://schemas.microsoft.com/office/drawing/2014/main" id="{56F524B7-84C5-495B-B1CE-CEC303886E9D}"/>
                  </a:ext>
                </a:extLst>
              </p:cNvPr>
              <p:cNvSpPr/>
              <p:nvPr/>
            </p:nvSpPr>
            <p:spPr>
              <a:xfrm>
                <a:off x="2494965" y="8119135"/>
                <a:ext cx="637430"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To date</a:t>
                </a:r>
              </a:p>
              <a:p>
                <a:pPr algn="ctr"/>
                <a:r>
                  <a:rPr lang="en-US" sz="2000" b="1" dirty="0">
                    <a:solidFill>
                      <a:srgbClr val="000000"/>
                    </a:solidFill>
                  </a:rPr>
                  <a:t>5</a:t>
                </a:r>
                <a:r>
                  <a:rPr lang="en-US" sz="1600" b="1" dirty="0">
                    <a:solidFill>
                      <a:srgbClr val="000000"/>
                    </a:solidFill>
                  </a:rPr>
                  <a:t>mi</a:t>
                </a:r>
              </a:p>
            </p:txBody>
          </p:sp>
          <p:cxnSp>
            <p:nvCxnSpPr>
              <p:cNvPr id="233" name="Straight Connector 232">
                <a:extLst>
                  <a:ext uri="{FF2B5EF4-FFF2-40B4-BE49-F238E27FC236}">
                    <a16:creationId xmlns:a16="http://schemas.microsoft.com/office/drawing/2014/main" id="{9981AE8B-CE28-4A68-9BE2-1851EAE586C5}"/>
                  </a:ext>
                </a:extLst>
              </p:cNvPr>
              <p:cNvCxnSpPr/>
              <p:nvPr/>
            </p:nvCxnSpPr>
            <p:spPr>
              <a:xfrm>
                <a:off x="3160647" y="8131633"/>
                <a:ext cx="0" cy="425427"/>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5" name="Rectangle: Rounded Corners 234">
                <a:extLst>
                  <a:ext uri="{FF2B5EF4-FFF2-40B4-BE49-F238E27FC236}">
                    <a16:creationId xmlns:a16="http://schemas.microsoft.com/office/drawing/2014/main" id="{66595B91-224F-4E0C-9A24-302337FFB14B}"/>
                  </a:ext>
                </a:extLst>
              </p:cNvPr>
              <p:cNvSpPr/>
              <p:nvPr/>
            </p:nvSpPr>
            <p:spPr>
              <a:xfrm>
                <a:off x="3057721" y="8119135"/>
                <a:ext cx="831777"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Last week</a:t>
                </a:r>
              </a:p>
              <a:p>
                <a:pPr algn="ctr"/>
                <a:r>
                  <a:rPr lang="en-US" sz="2000" b="1" dirty="0">
                    <a:solidFill>
                      <a:srgbClr val="00B050"/>
                    </a:solidFill>
                  </a:rPr>
                  <a:t>2.7</a:t>
                </a:r>
                <a:r>
                  <a:rPr lang="en-US" sz="1600" b="1" dirty="0">
                    <a:solidFill>
                      <a:srgbClr val="00B050"/>
                    </a:solidFill>
                  </a:rPr>
                  <a:t>mi</a:t>
                </a:r>
                <a:endParaRPr lang="en-US" sz="1600" dirty="0">
                  <a:solidFill>
                    <a:srgbClr val="00B050"/>
                  </a:solidFill>
                </a:endParaRPr>
              </a:p>
            </p:txBody>
          </p:sp>
          <p:sp>
            <p:nvSpPr>
              <p:cNvPr id="229" name="Arrow: Down 228">
                <a:extLst>
                  <a:ext uri="{FF2B5EF4-FFF2-40B4-BE49-F238E27FC236}">
                    <a16:creationId xmlns:a16="http://schemas.microsoft.com/office/drawing/2014/main" id="{CF7E1C50-8E8A-45A7-B456-EA27E8BFA898}"/>
                  </a:ext>
                </a:extLst>
              </p:cNvPr>
              <p:cNvSpPr/>
              <p:nvPr/>
            </p:nvSpPr>
            <p:spPr>
              <a:xfrm rot="10800000">
                <a:off x="4498134" y="8145358"/>
                <a:ext cx="234427" cy="384005"/>
              </a:xfrm>
              <a:prstGeom prst="downArrow">
                <a:avLst/>
              </a:prstGeom>
              <a:solidFill>
                <a:srgbClr val="FF5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0000"/>
                  </a:solidFill>
                </a:endParaRPr>
              </a:p>
            </p:txBody>
          </p:sp>
          <p:sp>
            <p:nvSpPr>
              <p:cNvPr id="138" name="Rectangle: Rounded Corners 137">
                <a:extLst>
                  <a:ext uri="{FF2B5EF4-FFF2-40B4-BE49-F238E27FC236}">
                    <a16:creationId xmlns:a16="http://schemas.microsoft.com/office/drawing/2014/main" id="{AA6A6303-EE9D-42D0-8B82-8B7A315970CC}"/>
                  </a:ext>
                </a:extLst>
              </p:cNvPr>
              <p:cNvSpPr/>
              <p:nvPr/>
            </p:nvSpPr>
            <p:spPr>
              <a:xfrm>
                <a:off x="3722964" y="8119135"/>
                <a:ext cx="831777"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rPr>
                  <a:t>This week</a:t>
                </a:r>
              </a:p>
              <a:p>
                <a:pPr algn="ctr"/>
                <a:r>
                  <a:rPr lang="en-US" sz="2000" b="1" dirty="0">
                    <a:solidFill>
                      <a:srgbClr val="FF4719"/>
                    </a:solidFill>
                  </a:rPr>
                  <a:t>3.4</a:t>
                </a:r>
                <a:r>
                  <a:rPr lang="en-US" sz="1600" b="1" dirty="0">
                    <a:solidFill>
                      <a:srgbClr val="FF4719"/>
                    </a:solidFill>
                  </a:rPr>
                  <a:t>mi</a:t>
                </a:r>
                <a:endParaRPr lang="en-US" sz="1600" dirty="0">
                  <a:solidFill>
                    <a:srgbClr val="FF4719"/>
                  </a:solidFill>
                </a:endParaRPr>
              </a:p>
            </p:txBody>
          </p:sp>
          <p:cxnSp>
            <p:nvCxnSpPr>
              <p:cNvPr id="143" name="Straight Connector 142">
                <a:extLst>
                  <a:ext uri="{FF2B5EF4-FFF2-40B4-BE49-F238E27FC236}">
                    <a16:creationId xmlns:a16="http://schemas.microsoft.com/office/drawing/2014/main" id="{79428FCE-0D9C-414E-B5AB-08ED9ED04727}"/>
                  </a:ext>
                </a:extLst>
              </p:cNvPr>
              <p:cNvCxnSpPr/>
              <p:nvPr/>
            </p:nvCxnSpPr>
            <p:spPr>
              <a:xfrm>
                <a:off x="3803272" y="8131633"/>
                <a:ext cx="0" cy="42542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6" name="Rectangle 185">
              <a:extLst>
                <a:ext uri="{FF2B5EF4-FFF2-40B4-BE49-F238E27FC236}">
                  <a16:creationId xmlns:a16="http://schemas.microsoft.com/office/drawing/2014/main" id="{4584663B-A46C-482D-9FAD-4BFEBFF77875}"/>
                </a:ext>
              </a:extLst>
            </p:cNvPr>
            <p:cNvSpPr/>
            <p:nvPr/>
          </p:nvSpPr>
          <p:spPr>
            <a:xfrm>
              <a:off x="4923113" y="1609501"/>
              <a:ext cx="1964923" cy="234545"/>
            </a:xfrm>
            <a:prstGeom prst="rect">
              <a:avLst/>
            </a:prstGeom>
            <a:solidFill>
              <a:srgbClr val="000000">
                <a:alpha val="80000"/>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r"/>
              <a:r>
                <a:rPr lang="en-US" sz="1200" b="1" dirty="0">
                  <a:solidFill>
                    <a:schemeClr val="accent4">
                      <a:lumMod val="60000"/>
                      <a:lumOff val="40000"/>
                    </a:schemeClr>
                  </a:solidFill>
                </a:rPr>
                <a:t>Week 3</a:t>
              </a:r>
              <a:r>
                <a:rPr lang="en-US" sz="1200" dirty="0">
                  <a:solidFill>
                    <a:schemeClr val="accent4">
                      <a:lumMod val="60000"/>
                      <a:lumOff val="40000"/>
                    </a:schemeClr>
                  </a:solidFill>
                </a:rPr>
                <a:t>   </a:t>
              </a:r>
              <a:r>
                <a:rPr lang="en-US" sz="1100" dirty="0">
                  <a:solidFill>
                    <a:schemeClr val="accent4">
                      <a:lumMod val="60000"/>
                      <a:lumOff val="40000"/>
                    </a:schemeClr>
                  </a:solidFill>
                  <a:latin typeface="+mj-lt"/>
                </a:rPr>
                <a:t>05/05/19 – 05/11/19</a:t>
              </a:r>
            </a:p>
          </p:txBody>
        </p:sp>
        <p:sp>
          <p:nvSpPr>
            <p:cNvPr id="17" name="TextBox 16"/>
            <p:cNvSpPr txBox="1"/>
            <p:nvPr/>
          </p:nvSpPr>
          <p:spPr>
            <a:xfrm>
              <a:off x="4405413" y="583276"/>
              <a:ext cx="2432006" cy="276999"/>
            </a:xfrm>
            <a:prstGeom prst="rect">
              <a:avLst/>
            </a:prstGeom>
            <a:noFill/>
          </p:spPr>
          <p:txBody>
            <a:bodyPr wrap="square" rtlCol="0">
              <a:spAutoFit/>
            </a:bodyPr>
            <a:lstStyle/>
            <a:p>
              <a:pPr algn="r"/>
              <a:r>
                <a:rPr lang="en-US" sz="1200" b="1" dirty="0">
                  <a:solidFill>
                    <a:schemeClr val="accent4">
                      <a:lumMod val="60000"/>
                      <a:lumOff val="40000"/>
                    </a:schemeClr>
                  </a:solidFill>
                  <a:latin typeface="+mj-lt"/>
                </a:rPr>
                <a:t>Started: Apr 16, 2019 </a:t>
              </a:r>
              <a:r>
                <a:rPr lang="en-US" sz="1000" dirty="0">
                  <a:solidFill>
                    <a:schemeClr val="accent4">
                      <a:lumMod val="60000"/>
                      <a:lumOff val="40000"/>
                    </a:schemeClr>
                  </a:solidFill>
                  <a:latin typeface="+mj-lt"/>
                </a:rPr>
                <a:t>Tuesday</a:t>
              </a:r>
              <a:r>
                <a:rPr lang="en-US" sz="1200" dirty="0">
                  <a:solidFill>
                    <a:schemeClr val="accent4">
                      <a:lumMod val="60000"/>
                      <a:lumOff val="40000"/>
                    </a:schemeClr>
                  </a:solidFill>
                  <a:latin typeface="+mj-lt"/>
                </a:rPr>
                <a:t> </a:t>
              </a:r>
              <a:r>
                <a:rPr lang="en-US" sz="1000" dirty="0">
                  <a:solidFill>
                    <a:schemeClr val="accent4">
                      <a:lumMod val="60000"/>
                      <a:lumOff val="40000"/>
                    </a:schemeClr>
                  </a:solidFill>
                  <a:latin typeface="+mj-lt"/>
                </a:rPr>
                <a:t>9:43 AM</a:t>
              </a:r>
            </a:p>
          </p:txBody>
        </p:sp>
        <p:grpSp>
          <p:nvGrpSpPr>
            <p:cNvPr id="271" name="Group 270">
              <a:extLst>
                <a:ext uri="{FF2B5EF4-FFF2-40B4-BE49-F238E27FC236}">
                  <a16:creationId xmlns:a16="http://schemas.microsoft.com/office/drawing/2014/main" id="{C359C60A-8D72-417E-B735-7FAF9DBE5A68}"/>
                </a:ext>
              </a:extLst>
            </p:cNvPr>
            <p:cNvGrpSpPr/>
            <p:nvPr/>
          </p:nvGrpSpPr>
          <p:grpSpPr>
            <a:xfrm>
              <a:off x="2310681" y="2313042"/>
              <a:ext cx="1719899" cy="1630318"/>
              <a:chOff x="2020317" y="2307118"/>
              <a:chExt cx="1719899" cy="1630318"/>
            </a:xfrm>
          </p:grpSpPr>
          <p:sp>
            <p:nvSpPr>
              <p:cNvPr id="237" name="TextBox 236"/>
              <p:cNvSpPr txBox="1"/>
              <p:nvPr/>
            </p:nvSpPr>
            <p:spPr>
              <a:xfrm>
                <a:off x="2025002" y="2307118"/>
                <a:ext cx="1715214" cy="369332"/>
              </a:xfrm>
              <a:prstGeom prst="rect">
                <a:avLst/>
              </a:prstGeom>
              <a:noFill/>
            </p:spPr>
            <p:txBody>
              <a:bodyPr wrap="square" rtlCol="0">
                <a:spAutoFit/>
              </a:bodyPr>
              <a:lstStyle/>
              <a:p>
                <a:r>
                  <a:rPr lang="en-US" sz="1000" dirty="0">
                    <a:solidFill>
                      <a:schemeClr val="bg2">
                        <a:lumMod val="50000"/>
                      </a:schemeClr>
                    </a:solidFill>
                    <a:latin typeface="+mj-lt"/>
                  </a:rPr>
                  <a:t>Devices</a:t>
                </a:r>
              </a:p>
              <a:p>
                <a:r>
                  <a:rPr lang="en-US" sz="800" dirty="0">
                    <a:solidFill>
                      <a:schemeClr val="bg2">
                        <a:lumMod val="50000"/>
                      </a:schemeClr>
                    </a:solidFill>
                    <a:latin typeface="+mj-lt"/>
                  </a:rPr>
                  <a:t>(7.3mi upstream/5.6mi downstream)</a:t>
                </a:r>
              </a:p>
            </p:txBody>
          </p:sp>
          <p:sp>
            <p:nvSpPr>
              <p:cNvPr id="238" name="TextBox 237"/>
              <p:cNvSpPr txBox="1"/>
              <p:nvPr/>
            </p:nvSpPr>
            <p:spPr>
              <a:xfrm>
                <a:off x="2025158" y="2635872"/>
                <a:ext cx="1586678" cy="415498"/>
              </a:xfrm>
              <a:prstGeom prst="rect">
                <a:avLst/>
              </a:prstGeom>
              <a:noFill/>
            </p:spPr>
            <p:txBody>
              <a:bodyPr wrap="square" rtlCol="0">
                <a:spAutoFit/>
              </a:bodyPr>
              <a:lstStyle/>
              <a:p>
                <a:r>
                  <a:rPr lang="en-US" sz="1050" b="1" dirty="0"/>
                  <a:t>8 DMS </a:t>
                </a:r>
                <a:r>
                  <a:rPr lang="en-US" sz="1050" dirty="0"/>
                  <a:t>(4 NB/4 SB)</a:t>
                </a:r>
              </a:p>
              <a:p>
                <a:r>
                  <a:rPr lang="en-US" sz="1050" b="1" dirty="0"/>
                  <a:t>4 CCTV </a:t>
                </a:r>
                <a:r>
                  <a:rPr lang="en-US" sz="1050" dirty="0"/>
                  <a:t>(3 NB/1 SB)</a:t>
                </a:r>
              </a:p>
            </p:txBody>
          </p:sp>
          <p:sp>
            <p:nvSpPr>
              <p:cNvPr id="245" name="TextBox 244"/>
              <p:cNvSpPr txBox="1"/>
              <p:nvPr/>
            </p:nvSpPr>
            <p:spPr>
              <a:xfrm>
                <a:off x="2025001" y="2985724"/>
                <a:ext cx="1290491" cy="253916"/>
              </a:xfrm>
              <a:prstGeom prst="rect">
                <a:avLst/>
              </a:prstGeom>
              <a:noFill/>
            </p:spPr>
            <p:txBody>
              <a:bodyPr wrap="square" rtlCol="0">
                <a:spAutoFit/>
              </a:bodyPr>
              <a:lstStyle/>
              <a:p>
                <a:r>
                  <a:rPr lang="en-US" sz="1000" dirty="0">
                    <a:solidFill>
                      <a:schemeClr val="bg2">
                        <a:lumMod val="50000"/>
                      </a:schemeClr>
                    </a:solidFill>
                    <a:latin typeface="+mj-lt"/>
                  </a:rPr>
                  <a:t>Operation</a:t>
                </a:r>
              </a:p>
            </p:txBody>
          </p:sp>
          <p:sp>
            <p:nvSpPr>
              <p:cNvPr id="246" name="TextBox 245"/>
              <p:cNvSpPr txBox="1"/>
              <p:nvPr/>
            </p:nvSpPr>
            <p:spPr>
              <a:xfrm>
                <a:off x="2025158" y="3152823"/>
                <a:ext cx="1715057" cy="415498"/>
              </a:xfrm>
              <a:prstGeom prst="rect">
                <a:avLst/>
              </a:prstGeom>
              <a:noFill/>
            </p:spPr>
            <p:txBody>
              <a:bodyPr wrap="square" rtlCol="0">
                <a:spAutoFit/>
              </a:bodyPr>
              <a:lstStyle/>
              <a:p>
                <a:r>
                  <a:rPr lang="en-US" sz="1050" b="1" dirty="0"/>
                  <a:t>NB bore closed;  2-way traffic through SB bore</a:t>
                </a:r>
              </a:p>
            </p:txBody>
          </p:sp>
          <p:sp>
            <p:nvSpPr>
              <p:cNvPr id="248" name="TextBox 247"/>
              <p:cNvSpPr txBox="1"/>
              <p:nvPr/>
            </p:nvSpPr>
            <p:spPr>
              <a:xfrm>
                <a:off x="2020317" y="3516421"/>
                <a:ext cx="1290491" cy="253916"/>
              </a:xfrm>
              <a:prstGeom prst="rect">
                <a:avLst/>
              </a:prstGeom>
              <a:noFill/>
            </p:spPr>
            <p:txBody>
              <a:bodyPr wrap="square" rtlCol="0">
                <a:spAutoFit/>
              </a:bodyPr>
              <a:lstStyle/>
              <a:p>
                <a:r>
                  <a:rPr lang="en-US" sz="1000" dirty="0">
                    <a:solidFill>
                      <a:schemeClr val="bg2">
                        <a:lumMod val="50000"/>
                      </a:schemeClr>
                    </a:solidFill>
                    <a:latin typeface="+mj-lt"/>
                  </a:rPr>
                  <a:t>Hours</a:t>
                </a:r>
              </a:p>
            </p:txBody>
          </p:sp>
          <p:sp>
            <p:nvSpPr>
              <p:cNvPr id="249" name="TextBox 248"/>
              <p:cNvSpPr txBox="1"/>
              <p:nvPr/>
            </p:nvSpPr>
            <p:spPr>
              <a:xfrm>
                <a:off x="2020474" y="3683520"/>
                <a:ext cx="1488711" cy="253916"/>
              </a:xfrm>
              <a:prstGeom prst="rect">
                <a:avLst/>
              </a:prstGeom>
              <a:noFill/>
            </p:spPr>
            <p:txBody>
              <a:bodyPr wrap="square" rtlCol="0">
                <a:spAutoFit/>
              </a:bodyPr>
              <a:lstStyle/>
              <a:p>
                <a:r>
                  <a:rPr lang="en-US" sz="1050" b="1" dirty="0"/>
                  <a:t>24/7</a:t>
                </a:r>
                <a:endParaRPr lang="en-US" sz="1050" dirty="0"/>
              </a:p>
            </p:txBody>
          </p:sp>
        </p:grpSp>
        <p:cxnSp>
          <p:nvCxnSpPr>
            <p:cNvPr id="101" name="Straight Connector 100"/>
            <p:cNvCxnSpPr/>
            <p:nvPr/>
          </p:nvCxnSpPr>
          <p:spPr>
            <a:xfrm>
              <a:off x="2310681" y="2414347"/>
              <a:ext cx="0" cy="146864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5303E0FD-BEB9-447B-82A3-AAFBE6348A86}"/>
                </a:ext>
              </a:extLst>
            </p:cNvPr>
            <p:cNvGrpSpPr/>
            <p:nvPr/>
          </p:nvGrpSpPr>
          <p:grpSpPr>
            <a:xfrm>
              <a:off x="2823" y="2323080"/>
              <a:ext cx="2399422" cy="1661937"/>
              <a:chOff x="116056" y="2304210"/>
              <a:chExt cx="2399422" cy="1661937"/>
            </a:xfrm>
          </p:grpSpPr>
          <p:sp>
            <p:nvSpPr>
              <p:cNvPr id="220" name="TextBox 219"/>
              <p:cNvSpPr txBox="1"/>
              <p:nvPr/>
            </p:nvSpPr>
            <p:spPr>
              <a:xfrm>
                <a:off x="116786" y="2304210"/>
                <a:ext cx="1290491" cy="253916"/>
              </a:xfrm>
              <a:prstGeom prst="rect">
                <a:avLst/>
              </a:prstGeom>
              <a:noFill/>
            </p:spPr>
            <p:txBody>
              <a:bodyPr wrap="square" rtlCol="0">
                <a:spAutoFit/>
              </a:bodyPr>
              <a:lstStyle/>
              <a:p>
                <a:r>
                  <a:rPr lang="en-US" sz="1000" dirty="0">
                    <a:solidFill>
                      <a:schemeClr val="bg2">
                        <a:lumMod val="50000"/>
                      </a:schemeClr>
                    </a:solidFill>
                    <a:latin typeface="+mj-lt"/>
                  </a:rPr>
                  <a:t>Improvement Type</a:t>
                </a:r>
              </a:p>
            </p:txBody>
          </p:sp>
          <p:sp>
            <p:nvSpPr>
              <p:cNvPr id="221" name="TextBox 220"/>
              <p:cNvSpPr txBox="1"/>
              <p:nvPr/>
            </p:nvSpPr>
            <p:spPr>
              <a:xfrm>
                <a:off x="116942" y="2471309"/>
                <a:ext cx="2398536" cy="553998"/>
              </a:xfrm>
              <a:prstGeom prst="rect">
                <a:avLst/>
              </a:prstGeom>
              <a:noFill/>
            </p:spPr>
            <p:txBody>
              <a:bodyPr wrap="square" rtlCol="0">
                <a:spAutoFit/>
              </a:bodyPr>
              <a:lstStyle/>
              <a:p>
                <a:pPr>
                  <a:lnSpc>
                    <a:spcPts val="1200"/>
                  </a:lnSpc>
                </a:pPr>
                <a:r>
                  <a:rPr lang="en-US" sz="1050" b="1" dirty="0"/>
                  <a:t>Rehabilitating the Harbor Tunnel including repairs to the tunnel portal, approach ramps &amp; walls, deck and tiles</a:t>
                </a:r>
              </a:p>
            </p:txBody>
          </p:sp>
          <p:sp>
            <p:nvSpPr>
              <p:cNvPr id="234" name="TextBox 233"/>
              <p:cNvSpPr txBox="1"/>
              <p:nvPr/>
            </p:nvSpPr>
            <p:spPr>
              <a:xfrm>
                <a:off x="131635" y="3031487"/>
                <a:ext cx="1290491" cy="253916"/>
              </a:xfrm>
              <a:prstGeom prst="rect">
                <a:avLst/>
              </a:prstGeom>
              <a:noFill/>
            </p:spPr>
            <p:txBody>
              <a:bodyPr wrap="square" rtlCol="0">
                <a:spAutoFit/>
              </a:bodyPr>
              <a:lstStyle/>
              <a:p>
                <a:r>
                  <a:rPr lang="en-US" sz="1000" dirty="0">
                    <a:solidFill>
                      <a:schemeClr val="bg2">
                        <a:lumMod val="50000"/>
                      </a:schemeClr>
                    </a:solidFill>
                    <a:latin typeface="+mj-lt"/>
                  </a:rPr>
                  <a:t>Police Enforcement</a:t>
                </a:r>
              </a:p>
            </p:txBody>
          </p:sp>
          <p:sp>
            <p:nvSpPr>
              <p:cNvPr id="236" name="TextBox 235"/>
              <p:cNvSpPr txBox="1"/>
              <p:nvPr/>
            </p:nvSpPr>
            <p:spPr>
              <a:xfrm>
                <a:off x="131792" y="3198586"/>
                <a:ext cx="1429977" cy="253916"/>
              </a:xfrm>
              <a:prstGeom prst="rect">
                <a:avLst/>
              </a:prstGeom>
              <a:noFill/>
            </p:spPr>
            <p:txBody>
              <a:bodyPr wrap="square" rtlCol="0">
                <a:spAutoFit/>
              </a:bodyPr>
              <a:lstStyle/>
              <a:p>
                <a:r>
                  <a:rPr lang="en-US" sz="1050" b="1" dirty="0"/>
                  <a:t>Yes</a:t>
                </a:r>
              </a:p>
            </p:txBody>
          </p:sp>
          <p:sp>
            <p:nvSpPr>
              <p:cNvPr id="254" name="TextBox 253"/>
              <p:cNvSpPr txBox="1"/>
              <p:nvPr/>
            </p:nvSpPr>
            <p:spPr>
              <a:xfrm>
                <a:off x="116056" y="3409364"/>
                <a:ext cx="1290491" cy="253916"/>
              </a:xfrm>
              <a:prstGeom prst="rect">
                <a:avLst/>
              </a:prstGeom>
              <a:noFill/>
            </p:spPr>
            <p:txBody>
              <a:bodyPr wrap="square" rtlCol="0">
                <a:spAutoFit/>
              </a:bodyPr>
              <a:lstStyle/>
              <a:p>
                <a:r>
                  <a:rPr lang="en-US" sz="1000" dirty="0">
                    <a:solidFill>
                      <a:schemeClr val="bg2">
                        <a:lumMod val="50000"/>
                      </a:schemeClr>
                    </a:solidFill>
                    <a:latin typeface="+mj-lt"/>
                  </a:rPr>
                  <a:t>Lane Status</a:t>
                </a:r>
              </a:p>
            </p:txBody>
          </p:sp>
          <p:pic>
            <p:nvPicPr>
              <p:cNvPr id="109" name="Picture 10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1412" y="3609087"/>
                <a:ext cx="1561429" cy="357060"/>
              </a:xfrm>
              <a:prstGeom prst="rect">
                <a:avLst/>
              </a:prstGeom>
            </p:spPr>
          </p:pic>
        </p:grpSp>
        <p:grpSp>
          <p:nvGrpSpPr>
            <p:cNvPr id="228" name="Group 227">
              <a:extLst>
                <a:ext uri="{FF2B5EF4-FFF2-40B4-BE49-F238E27FC236}">
                  <a16:creationId xmlns:a16="http://schemas.microsoft.com/office/drawing/2014/main" id="{8DB7910A-E02C-4C9A-96F7-39344266A5AA}"/>
                </a:ext>
              </a:extLst>
            </p:cNvPr>
            <p:cNvGrpSpPr/>
            <p:nvPr/>
          </p:nvGrpSpPr>
          <p:grpSpPr>
            <a:xfrm>
              <a:off x="3192717" y="1893660"/>
              <a:ext cx="3687976" cy="383839"/>
              <a:chOff x="3163269" y="1893660"/>
              <a:chExt cx="3687976" cy="383839"/>
            </a:xfrm>
          </p:grpSpPr>
          <p:sp>
            <p:nvSpPr>
              <p:cNvPr id="86" name="TextBox 85"/>
              <p:cNvSpPr txBox="1"/>
              <p:nvPr/>
            </p:nvSpPr>
            <p:spPr>
              <a:xfrm>
                <a:off x="3163269" y="1962469"/>
                <a:ext cx="1082317" cy="246221"/>
              </a:xfrm>
              <a:prstGeom prst="rect">
                <a:avLst/>
              </a:prstGeom>
              <a:noFill/>
            </p:spPr>
            <p:txBody>
              <a:bodyPr wrap="square" rtlCol="0">
                <a:spAutoFit/>
              </a:bodyPr>
              <a:lstStyle/>
              <a:p>
                <a:pPr algn="r"/>
                <a:r>
                  <a:rPr lang="en-US" sz="1000" b="1" dirty="0">
                    <a:latin typeface="+mj-lt"/>
                  </a:rPr>
                  <a:t>Week 3 </a:t>
                </a:r>
                <a:r>
                  <a:rPr lang="en-US" sz="1000" dirty="0">
                    <a:latin typeface="+mj-lt"/>
                  </a:rPr>
                  <a:t>Weather</a:t>
                </a:r>
              </a:p>
            </p:txBody>
          </p:sp>
          <p:grpSp>
            <p:nvGrpSpPr>
              <p:cNvPr id="227" name="Group 226">
                <a:extLst>
                  <a:ext uri="{FF2B5EF4-FFF2-40B4-BE49-F238E27FC236}">
                    <a16:creationId xmlns:a16="http://schemas.microsoft.com/office/drawing/2014/main" id="{DCC1051D-A2EF-4307-B7CD-B67A18B633E6}"/>
                  </a:ext>
                </a:extLst>
              </p:cNvPr>
              <p:cNvGrpSpPr/>
              <p:nvPr/>
            </p:nvGrpSpPr>
            <p:grpSpPr>
              <a:xfrm>
                <a:off x="4240803" y="1893660"/>
                <a:ext cx="2610442" cy="383839"/>
                <a:chOff x="4240803" y="1893660"/>
                <a:chExt cx="2610442" cy="383839"/>
              </a:xfrm>
            </p:grpSpPr>
            <p:grpSp>
              <p:nvGrpSpPr>
                <p:cNvPr id="19" name="Group 18">
                  <a:extLst>
                    <a:ext uri="{FF2B5EF4-FFF2-40B4-BE49-F238E27FC236}">
                      <a16:creationId xmlns:a16="http://schemas.microsoft.com/office/drawing/2014/main" id="{53DB269E-25A2-4344-AA75-777AF5944885}"/>
                    </a:ext>
                  </a:extLst>
                </p:cNvPr>
                <p:cNvGrpSpPr/>
                <p:nvPr/>
              </p:nvGrpSpPr>
              <p:grpSpPr>
                <a:xfrm>
                  <a:off x="4247792" y="1898841"/>
                  <a:ext cx="373363" cy="373476"/>
                  <a:chOff x="4408211" y="1900982"/>
                  <a:chExt cx="373363" cy="373476"/>
                </a:xfrm>
              </p:grpSpPr>
              <p:pic>
                <p:nvPicPr>
                  <p:cNvPr id="28" name="Picture 27"/>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4408211" y="1900982"/>
                    <a:ext cx="373363" cy="246868"/>
                  </a:xfrm>
                  <a:prstGeom prst="rect">
                    <a:avLst/>
                  </a:prstGeom>
                </p:spPr>
              </p:pic>
              <p:sp>
                <p:nvSpPr>
                  <p:cNvPr id="30" name="TextBox 29"/>
                  <p:cNvSpPr txBox="1"/>
                  <p:nvPr/>
                </p:nvSpPr>
                <p:spPr>
                  <a:xfrm>
                    <a:off x="4424460" y="2059014"/>
                    <a:ext cx="340864" cy="215444"/>
                  </a:xfrm>
                  <a:prstGeom prst="rect">
                    <a:avLst/>
                  </a:prstGeom>
                  <a:noFill/>
                </p:spPr>
                <p:txBody>
                  <a:bodyPr wrap="square" rtlCol="0">
                    <a:spAutoFit/>
                  </a:bodyPr>
                  <a:lstStyle/>
                  <a:p>
                    <a:pPr algn="ctr"/>
                    <a:r>
                      <a:rPr lang="en-US" sz="800" dirty="0"/>
                      <a:t>Sun</a:t>
                    </a:r>
                  </a:p>
                </p:txBody>
              </p:sp>
            </p:grpSp>
            <p:grpSp>
              <p:nvGrpSpPr>
                <p:cNvPr id="23" name="Group 22">
                  <a:extLst>
                    <a:ext uri="{FF2B5EF4-FFF2-40B4-BE49-F238E27FC236}">
                      <a16:creationId xmlns:a16="http://schemas.microsoft.com/office/drawing/2014/main" id="{68FEFBE8-25F0-4B93-BF14-08C2D287E0ED}"/>
                    </a:ext>
                  </a:extLst>
                </p:cNvPr>
                <p:cNvGrpSpPr/>
                <p:nvPr/>
              </p:nvGrpSpPr>
              <p:grpSpPr>
                <a:xfrm>
                  <a:off x="4611704" y="1893660"/>
                  <a:ext cx="385280" cy="383839"/>
                  <a:chOff x="4751821" y="1890619"/>
                  <a:chExt cx="385280" cy="383839"/>
                </a:xfrm>
              </p:grpSpPr>
              <p:pic>
                <p:nvPicPr>
                  <p:cNvPr id="21" name="Picture 20"/>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4753051" y="1890619"/>
                    <a:ext cx="382821" cy="253122"/>
                  </a:xfrm>
                  <a:prstGeom prst="rect">
                    <a:avLst/>
                  </a:prstGeom>
                </p:spPr>
              </p:pic>
              <p:sp>
                <p:nvSpPr>
                  <p:cNvPr id="178" name="TextBox 177"/>
                  <p:cNvSpPr txBox="1"/>
                  <p:nvPr/>
                </p:nvSpPr>
                <p:spPr>
                  <a:xfrm>
                    <a:off x="4751821" y="2059014"/>
                    <a:ext cx="385280" cy="215444"/>
                  </a:xfrm>
                  <a:prstGeom prst="rect">
                    <a:avLst/>
                  </a:prstGeom>
                  <a:noFill/>
                </p:spPr>
                <p:txBody>
                  <a:bodyPr wrap="square" rtlCol="0">
                    <a:spAutoFit/>
                  </a:bodyPr>
                  <a:lstStyle/>
                  <a:p>
                    <a:pPr algn="ctr"/>
                    <a:r>
                      <a:rPr lang="en-US" sz="800" dirty="0"/>
                      <a:t>Mon</a:t>
                    </a:r>
                  </a:p>
                </p:txBody>
              </p:sp>
            </p:grpSp>
            <p:grpSp>
              <p:nvGrpSpPr>
                <p:cNvPr id="25" name="Group 24">
                  <a:extLst>
                    <a:ext uri="{FF2B5EF4-FFF2-40B4-BE49-F238E27FC236}">
                      <a16:creationId xmlns:a16="http://schemas.microsoft.com/office/drawing/2014/main" id="{CFE8E9DE-34ED-4F9A-AA64-A42CBF39CE0A}"/>
                    </a:ext>
                  </a:extLst>
                </p:cNvPr>
                <p:cNvGrpSpPr/>
                <p:nvPr/>
              </p:nvGrpSpPr>
              <p:grpSpPr>
                <a:xfrm>
                  <a:off x="4981884" y="1896975"/>
                  <a:ext cx="385280" cy="377208"/>
                  <a:chOff x="5070430" y="1897250"/>
                  <a:chExt cx="385280" cy="377208"/>
                </a:xfrm>
              </p:grpSpPr>
              <p:pic>
                <p:nvPicPr>
                  <p:cNvPr id="179" name="Picture 178"/>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5071660" y="1897250"/>
                    <a:ext cx="382821" cy="253122"/>
                  </a:xfrm>
                  <a:prstGeom prst="rect">
                    <a:avLst/>
                  </a:prstGeom>
                </p:spPr>
              </p:pic>
              <p:sp>
                <p:nvSpPr>
                  <p:cNvPr id="180" name="TextBox 179"/>
                  <p:cNvSpPr txBox="1"/>
                  <p:nvPr/>
                </p:nvSpPr>
                <p:spPr>
                  <a:xfrm>
                    <a:off x="5070430" y="2059014"/>
                    <a:ext cx="385280" cy="215444"/>
                  </a:xfrm>
                  <a:prstGeom prst="rect">
                    <a:avLst/>
                  </a:prstGeom>
                  <a:noFill/>
                </p:spPr>
                <p:txBody>
                  <a:bodyPr wrap="square" rtlCol="0">
                    <a:spAutoFit/>
                  </a:bodyPr>
                  <a:lstStyle/>
                  <a:p>
                    <a:pPr algn="ctr"/>
                    <a:r>
                      <a:rPr lang="en-US" sz="800" dirty="0"/>
                      <a:t>Tue</a:t>
                    </a:r>
                  </a:p>
                </p:txBody>
              </p:sp>
            </p:grpSp>
            <p:grpSp>
              <p:nvGrpSpPr>
                <p:cNvPr id="26" name="Group 25">
                  <a:extLst>
                    <a:ext uri="{FF2B5EF4-FFF2-40B4-BE49-F238E27FC236}">
                      <a16:creationId xmlns:a16="http://schemas.microsoft.com/office/drawing/2014/main" id="{C0CFBFD0-234F-4EB2-9FE7-851429E0E917}"/>
                    </a:ext>
                  </a:extLst>
                </p:cNvPr>
                <p:cNvGrpSpPr/>
                <p:nvPr/>
              </p:nvGrpSpPr>
              <p:grpSpPr>
                <a:xfrm>
                  <a:off x="5342614" y="1896962"/>
                  <a:ext cx="385280" cy="377234"/>
                  <a:chOff x="5427016" y="1897224"/>
                  <a:chExt cx="385280" cy="377234"/>
                </a:xfrm>
              </p:grpSpPr>
              <p:pic>
                <p:nvPicPr>
                  <p:cNvPr id="181" name="Picture 180"/>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5428246" y="1897224"/>
                    <a:ext cx="382821" cy="253122"/>
                  </a:xfrm>
                  <a:prstGeom prst="rect">
                    <a:avLst/>
                  </a:prstGeom>
                </p:spPr>
              </p:pic>
              <p:sp>
                <p:nvSpPr>
                  <p:cNvPr id="182" name="TextBox 181"/>
                  <p:cNvSpPr txBox="1"/>
                  <p:nvPr/>
                </p:nvSpPr>
                <p:spPr>
                  <a:xfrm>
                    <a:off x="5427016" y="2059014"/>
                    <a:ext cx="385280" cy="215444"/>
                  </a:xfrm>
                  <a:prstGeom prst="rect">
                    <a:avLst/>
                  </a:prstGeom>
                  <a:noFill/>
                </p:spPr>
                <p:txBody>
                  <a:bodyPr wrap="square" rtlCol="0">
                    <a:spAutoFit/>
                  </a:bodyPr>
                  <a:lstStyle/>
                  <a:p>
                    <a:pPr algn="ctr"/>
                    <a:r>
                      <a:rPr lang="en-US" sz="800" dirty="0"/>
                      <a:t>Wed</a:t>
                    </a:r>
                  </a:p>
                </p:txBody>
              </p:sp>
            </p:grpSp>
            <p:grpSp>
              <p:nvGrpSpPr>
                <p:cNvPr id="27" name="Group 26">
                  <a:extLst>
                    <a:ext uri="{FF2B5EF4-FFF2-40B4-BE49-F238E27FC236}">
                      <a16:creationId xmlns:a16="http://schemas.microsoft.com/office/drawing/2014/main" id="{0EF5C801-8087-44A8-B775-CF4146A19BF0}"/>
                    </a:ext>
                  </a:extLst>
                </p:cNvPr>
                <p:cNvGrpSpPr/>
                <p:nvPr/>
              </p:nvGrpSpPr>
              <p:grpSpPr>
                <a:xfrm>
                  <a:off x="5716235" y="1895689"/>
                  <a:ext cx="385280" cy="379781"/>
                  <a:chOff x="5816294" y="1894677"/>
                  <a:chExt cx="385280" cy="379781"/>
                </a:xfrm>
              </p:grpSpPr>
              <p:pic>
                <p:nvPicPr>
                  <p:cNvPr id="29" name="Picture 28"/>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5817336" y="1894677"/>
                    <a:ext cx="383197" cy="253371"/>
                  </a:xfrm>
                  <a:prstGeom prst="rect">
                    <a:avLst/>
                  </a:prstGeom>
                </p:spPr>
              </p:pic>
              <p:sp>
                <p:nvSpPr>
                  <p:cNvPr id="184" name="TextBox 183"/>
                  <p:cNvSpPr txBox="1"/>
                  <p:nvPr/>
                </p:nvSpPr>
                <p:spPr>
                  <a:xfrm>
                    <a:off x="5816294" y="2059014"/>
                    <a:ext cx="385280" cy="215444"/>
                  </a:xfrm>
                  <a:prstGeom prst="rect">
                    <a:avLst/>
                  </a:prstGeom>
                  <a:noFill/>
                </p:spPr>
                <p:txBody>
                  <a:bodyPr wrap="square" rtlCol="0">
                    <a:spAutoFit/>
                  </a:bodyPr>
                  <a:lstStyle/>
                  <a:p>
                    <a:pPr algn="ctr"/>
                    <a:r>
                      <a:rPr lang="en-US" sz="800" dirty="0"/>
                      <a:t>Thu</a:t>
                    </a:r>
                  </a:p>
                </p:txBody>
              </p:sp>
            </p:grpSp>
            <p:grpSp>
              <p:nvGrpSpPr>
                <p:cNvPr id="224" name="Group 223">
                  <a:extLst>
                    <a:ext uri="{FF2B5EF4-FFF2-40B4-BE49-F238E27FC236}">
                      <a16:creationId xmlns:a16="http://schemas.microsoft.com/office/drawing/2014/main" id="{4778B142-970D-4FE4-9F1E-EDD2BBA38DFC}"/>
                    </a:ext>
                  </a:extLst>
                </p:cNvPr>
                <p:cNvGrpSpPr/>
                <p:nvPr/>
              </p:nvGrpSpPr>
              <p:grpSpPr>
                <a:xfrm>
                  <a:off x="6079236" y="1895689"/>
                  <a:ext cx="385280" cy="379781"/>
                  <a:chOff x="6153683" y="1894677"/>
                  <a:chExt cx="385280" cy="379781"/>
                </a:xfrm>
              </p:grpSpPr>
              <p:pic>
                <p:nvPicPr>
                  <p:cNvPr id="188" name="Picture 187"/>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6154725" y="1894677"/>
                    <a:ext cx="383197" cy="253371"/>
                  </a:xfrm>
                  <a:prstGeom prst="rect">
                    <a:avLst/>
                  </a:prstGeom>
                </p:spPr>
              </p:pic>
              <p:sp>
                <p:nvSpPr>
                  <p:cNvPr id="189" name="TextBox 188"/>
                  <p:cNvSpPr txBox="1"/>
                  <p:nvPr/>
                </p:nvSpPr>
                <p:spPr>
                  <a:xfrm>
                    <a:off x="6153683" y="2059014"/>
                    <a:ext cx="385280" cy="215444"/>
                  </a:xfrm>
                  <a:prstGeom prst="rect">
                    <a:avLst/>
                  </a:prstGeom>
                  <a:noFill/>
                </p:spPr>
                <p:txBody>
                  <a:bodyPr wrap="square" rtlCol="0">
                    <a:spAutoFit/>
                  </a:bodyPr>
                  <a:lstStyle/>
                  <a:p>
                    <a:pPr algn="ctr"/>
                    <a:r>
                      <a:rPr lang="en-US" sz="800" dirty="0"/>
                      <a:t>Fri</a:t>
                    </a:r>
                  </a:p>
                </p:txBody>
              </p:sp>
            </p:grpSp>
            <p:grpSp>
              <p:nvGrpSpPr>
                <p:cNvPr id="225" name="Group 224">
                  <a:extLst>
                    <a:ext uri="{FF2B5EF4-FFF2-40B4-BE49-F238E27FC236}">
                      <a16:creationId xmlns:a16="http://schemas.microsoft.com/office/drawing/2014/main" id="{703B11D1-2010-4C34-8CBB-C3E5BA995C5F}"/>
                    </a:ext>
                  </a:extLst>
                </p:cNvPr>
                <p:cNvGrpSpPr/>
                <p:nvPr/>
              </p:nvGrpSpPr>
              <p:grpSpPr>
                <a:xfrm>
                  <a:off x="6465965" y="1895689"/>
                  <a:ext cx="385280" cy="379781"/>
                  <a:chOff x="6491072" y="1894677"/>
                  <a:chExt cx="385280" cy="379781"/>
                </a:xfrm>
              </p:grpSpPr>
              <p:pic>
                <p:nvPicPr>
                  <p:cNvPr id="191" name="Picture 190"/>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6492114" y="1894677"/>
                    <a:ext cx="383197" cy="253371"/>
                  </a:xfrm>
                  <a:prstGeom prst="rect">
                    <a:avLst/>
                  </a:prstGeom>
                </p:spPr>
              </p:pic>
              <p:sp>
                <p:nvSpPr>
                  <p:cNvPr id="196" name="TextBox 195"/>
                  <p:cNvSpPr txBox="1"/>
                  <p:nvPr/>
                </p:nvSpPr>
                <p:spPr>
                  <a:xfrm>
                    <a:off x="6491072" y="2059014"/>
                    <a:ext cx="385280" cy="215444"/>
                  </a:xfrm>
                  <a:prstGeom prst="rect">
                    <a:avLst/>
                  </a:prstGeom>
                  <a:noFill/>
                </p:spPr>
                <p:txBody>
                  <a:bodyPr wrap="square" rtlCol="0">
                    <a:spAutoFit/>
                  </a:bodyPr>
                  <a:lstStyle/>
                  <a:p>
                    <a:pPr algn="ctr"/>
                    <a:r>
                      <a:rPr lang="en-US" sz="800" dirty="0"/>
                      <a:t>Sat</a:t>
                    </a:r>
                  </a:p>
                </p:txBody>
              </p:sp>
            </p:grpSp>
            <p:cxnSp>
              <p:nvCxnSpPr>
                <p:cNvPr id="166" name="Straight Connector 165">
                  <a:extLst>
                    <a:ext uri="{FF2B5EF4-FFF2-40B4-BE49-F238E27FC236}">
                      <a16:creationId xmlns:a16="http://schemas.microsoft.com/office/drawing/2014/main" id="{3018B00C-0E74-4357-A518-5121F3B11ECB}"/>
                    </a:ext>
                  </a:extLst>
                </p:cNvPr>
                <p:cNvCxnSpPr/>
                <p:nvPr/>
              </p:nvCxnSpPr>
              <p:spPr>
                <a:xfrm>
                  <a:off x="6449391" y="1966510"/>
                  <a:ext cx="1141" cy="238139"/>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27561062-B188-42F7-9CD6-A9FC74F57EB4}"/>
                    </a:ext>
                  </a:extLst>
                </p:cNvPr>
                <p:cNvGrpSpPr/>
                <p:nvPr/>
              </p:nvGrpSpPr>
              <p:grpSpPr>
                <a:xfrm>
                  <a:off x="4976999" y="1966510"/>
                  <a:ext cx="387259" cy="238139"/>
                  <a:chOff x="4752810" y="1966060"/>
                  <a:chExt cx="387259" cy="238139"/>
                </a:xfrm>
              </p:grpSpPr>
              <p:cxnSp>
                <p:nvCxnSpPr>
                  <p:cNvPr id="171" name="Straight Connector 170">
                    <a:extLst>
                      <a:ext uri="{FF2B5EF4-FFF2-40B4-BE49-F238E27FC236}">
                        <a16:creationId xmlns:a16="http://schemas.microsoft.com/office/drawing/2014/main" id="{154E03BE-12F6-4C87-8EE0-165C9009EB21}"/>
                      </a:ext>
                    </a:extLst>
                  </p:cNvPr>
                  <p:cNvCxnSpPr/>
                  <p:nvPr/>
                </p:nvCxnSpPr>
                <p:spPr>
                  <a:xfrm>
                    <a:off x="4752810" y="1966060"/>
                    <a:ext cx="1141" cy="238139"/>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F5ADB40-1900-4CEB-8A09-76616E0966DF}"/>
                      </a:ext>
                    </a:extLst>
                  </p:cNvPr>
                  <p:cNvCxnSpPr/>
                  <p:nvPr/>
                </p:nvCxnSpPr>
                <p:spPr>
                  <a:xfrm>
                    <a:off x="5140069" y="1973580"/>
                    <a:ext cx="0" cy="223099"/>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BE841401-9F6E-4B79-92BF-05109D5A85AC}"/>
                    </a:ext>
                  </a:extLst>
                </p:cNvPr>
                <p:cNvGrpSpPr/>
                <p:nvPr/>
              </p:nvGrpSpPr>
              <p:grpSpPr>
                <a:xfrm>
                  <a:off x="5713195" y="1966510"/>
                  <a:ext cx="387259" cy="238139"/>
                  <a:chOff x="4752810" y="1966060"/>
                  <a:chExt cx="387259" cy="238139"/>
                </a:xfrm>
              </p:grpSpPr>
              <p:cxnSp>
                <p:nvCxnSpPr>
                  <p:cNvPr id="176" name="Straight Connector 175">
                    <a:extLst>
                      <a:ext uri="{FF2B5EF4-FFF2-40B4-BE49-F238E27FC236}">
                        <a16:creationId xmlns:a16="http://schemas.microsoft.com/office/drawing/2014/main" id="{B114BF4B-CFAC-478E-B569-151A74F8F196}"/>
                      </a:ext>
                    </a:extLst>
                  </p:cNvPr>
                  <p:cNvCxnSpPr/>
                  <p:nvPr/>
                </p:nvCxnSpPr>
                <p:spPr>
                  <a:xfrm>
                    <a:off x="4752810" y="1966060"/>
                    <a:ext cx="1141" cy="238139"/>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D05BEC0-8880-4F7C-855F-14A79DD50F2B}"/>
                      </a:ext>
                    </a:extLst>
                  </p:cNvPr>
                  <p:cNvCxnSpPr/>
                  <p:nvPr/>
                </p:nvCxnSpPr>
                <p:spPr>
                  <a:xfrm>
                    <a:off x="5140069" y="1973580"/>
                    <a:ext cx="0" cy="223099"/>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10ACAD65-C74F-4019-9135-2DFE8FD16041}"/>
                    </a:ext>
                  </a:extLst>
                </p:cNvPr>
                <p:cNvGrpSpPr/>
                <p:nvPr/>
              </p:nvGrpSpPr>
              <p:grpSpPr>
                <a:xfrm>
                  <a:off x="4240803" y="1966510"/>
                  <a:ext cx="387259" cy="238139"/>
                  <a:chOff x="4752810" y="1966060"/>
                  <a:chExt cx="387259" cy="238139"/>
                </a:xfrm>
              </p:grpSpPr>
              <p:cxnSp>
                <p:nvCxnSpPr>
                  <p:cNvPr id="195" name="Straight Connector 194">
                    <a:extLst>
                      <a:ext uri="{FF2B5EF4-FFF2-40B4-BE49-F238E27FC236}">
                        <a16:creationId xmlns:a16="http://schemas.microsoft.com/office/drawing/2014/main" id="{B0276495-4E48-4B61-8203-BF126A6A67E3}"/>
                      </a:ext>
                    </a:extLst>
                  </p:cNvPr>
                  <p:cNvCxnSpPr/>
                  <p:nvPr/>
                </p:nvCxnSpPr>
                <p:spPr>
                  <a:xfrm>
                    <a:off x="4752810" y="1966060"/>
                    <a:ext cx="1141" cy="238139"/>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96C6AA8C-E1EE-4927-A90C-DD75DD503689}"/>
                      </a:ext>
                    </a:extLst>
                  </p:cNvPr>
                  <p:cNvCxnSpPr/>
                  <p:nvPr/>
                </p:nvCxnSpPr>
                <p:spPr>
                  <a:xfrm>
                    <a:off x="5140069" y="1973580"/>
                    <a:ext cx="0" cy="223099"/>
                  </a:xfrm>
                  <a:prstGeom prst="line">
                    <a:avLst/>
                  </a:prstGeom>
                  <a:ln>
                    <a:solidFill>
                      <a:srgbClr val="262628"/>
                    </a:solidFill>
                  </a:ln>
                </p:spPr>
                <p:style>
                  <a:lnRef idx="1">
                    <a:schemeClr val="accent1"/>
                  </a:lnRef>
                  <a:fillRef idx="0">
                    <a:schemeClr val="accent1"/>
                  </a:fillRef>
                  <a:effectRef idx="0">
                    <a:schemeClr val="accent1"/>
                  </a:effectRef>
                  <a:fontRef idx="minor">
                    <a:schemeClr val="tx1"/>
                  </a:fontRef>
                </p:style>
              </p:cxnSp>
            </p:grpSp>
          </p:grpSp>
        </p:grpSp>
        <p:sp>
          <p:nvSpPr>
            <p:cNvPr id="255" name="TextBox 254">
              <a:extLst>
                <a:ext uri="{FF2B5EF4-FFF2-40B4-BE49-F238E27FC236}">
                  <a16:creationId xmlns:a16="http://schemas.microsoft.com/office/drawing/2014/main" id="{46FD9CFE-4178-4502-9A22-9EBF3ED752AE}"/>
                </a:ext>
              </a:extLst>
            </p:cNvPr>
            <p:cNvSpPr txBox="1"/>
            <p:nvPr/>
          </p:nvSpPr>
          <p:spPr>
            <a:xfrm>
              <a:off x="2856" y="8316063"/>
              <a:ext cx="6857998" cy="400110"/>
            </a:xfrm>
            <a:prstGeom prst="rect">
              <a:avLst/>
            </a:prstGeom>
            <a:solidFill>
              <a:schemeClr val="accent1">
                <a:lumMod val="20000"/>
                <a:lumOff val="80000"/>
              </a:schemeClr>
            </a:solidFill>
            <a:ln>
              <a:noFill/>
            </a:ln>
          </p:spPr>
          <p:txBody>
            <a:bodyPr wrap="square" rtlCol="0">
              <a:spAutoFit/>
            </a:bodyPr>
            <a:lstStyle/>
            <a:p>
              <a:r>
                <a:rPr lang="en-US" sz="1000" b="1" u="sng" dirty="0"/>
                <a:t>Notes</a:t>
              </a:r>
              <a:r>
                <a:rPr lang="en-US" sz="1000" b="1" dirty="0"/>
                <a:t>: </a:t>
              </a:r>
              <a:r>
                <a:rPr lang="en-US" sz="1000" dirty="0"/>
                <a:t>Vigorously continue outreach campaign to inform motorists to avoid I-895 and use I-695 and I-95 as alternative routes, and to pay attention to electronic and static signs for up-to-date travel information. </a:t>
              </a:r>
            </a:p>
          </p:txBody>
        </p:sp>
        <p:grpSp>
          <p:nvGrpSpPr>
            <p:cNvPr id="257" name="Group 256">
              <a:extLst>
                <a:ext uri="{FF2B5EF4-FFF2-40B4-BE49-F238E27FC236}">
                  <a16:creationId xmlns:a16="http://schemas.microsoft.com/office/drawing/2014/main" id="{26497254-B937-462E-BE95-2A9D3E3F331D}"/>
                </a:ext>
              </a:extLst>
            </p:cNvPr>
            <p:cNvGrpSpPr/>
            <p:nvPr/>
          </p:nvGrpSpPr>
          <p:grpSpPr>
            <a:xfrm>
              <a:off x="2752905" y="6995419"/>
              <a:ext cx="1536276" cy="276188"/>
              <a:chOff x="2592771" y="6996661"/>
              <a:chExt cx="1536276" cy="276188"/>
            </a:xfrm>
          </p:grpSpPr>
          <p:pic>
            <p:nvPicPr>
              <p:cNvPr id="239" name="Graphic 238" descr="Car">
                <a:extLst>
                  <a:ext uri="{FF2B5EF4-FFF2-40B4-BE49-F238E27FC236}">
                    <a16:creationId xmlns:a16="http://schemas.microsoft.com/office/drawing/2014/main" id="{A032F1E8-0B98-449B-968B-1ABD2AE59092}"/>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907793" y="6996661"/>
                <a:ext cx="276188" cy="276188"/>
              </a:xfrm>
              <a:prstGeom prst="rect">
                <a:avLst/>
              </a:prstGeom>
            </p:spPr>
          </p:pic>
          <p:pic>
            <p:nvPicPr>
              <p:cNvPr id="241" name="Graphic 240" descr="Truck">
                <a:extLst>
                  <a:ext uri="{FF2B5EF4-FFF2-40B4-BE49-F238E27FC236}">
                    <a16:creationId xmlns:a16="http://schemas.microsoft.com/office/drawing/2014/main" id="{4DB4C2AA-A29C-4BA2-A218-C93D710EDA92}"/>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537837" y="6996661"/>
                <a:ext cx="276188" cy="276188"/>
              </a:xfrm>
              <a:prstGeom prst="rect">
                <a:avLst/>
              </a:prstGeom>
            </p:spPr>
          </p:pic>
          <p:pic>
            <p:nvPicPr>
              <p:cNvPr id="242" name="Graphic 241" descr="Car">
                <a:extLst>
                  <a:ext uri="{FF2B5EF4-FFF2-40B4-BE49-F238E27FC236}">
                    <a16:creationId xmlns:a16="http://schemas.microsoft.com/office/drawing/2014/main" id="{C70E075D-67BF-4687-89AB-27E8FE3B709D}"/>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222815" y="6996661"/>
                <a:ext cx="276188" cy="276188"/>
              </a:xfrm>
              <a:prstGeom prst="rect">
                <a:avLst/>
              </a:prstGeom>
            </p:spPr>
          </p:pic>
          <p:pic>
            <p:nvPicPr>
              <p:cNvPr id="243" name="Graphic 242" descr="Car">
                <a:extLst>
                  <a:ext uri="{FF2B5EF4-FFF2-40B4-BE49-F238E27FC236}">
                    <a16:creationId xmlns:a16="http://schemas.microsoft.com/office/drawing/2014/main" id="{1B64EA1F-6D72-4857-BCB0-E6EC0F9DDEB9}"/>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852859" y="6996661"/>
                <a:ext cx="276188" cy="276188"/>
              </a:xfrm>
              <a:prstGeom prst="rect">
                <a:avLst/>
              </a:prstGeom>
            </p:spPr>
          </p:pic>
          <p:pic>
            <p:nvPicPr>
              <p:cNvPr id="216" name="Graphic 215" descr="Truck">
                <a:extLst>
                  <a:ext uri="{FF2B5EF4-FFF2-40B4-BE49-F238E27FC236}">
                    <a16:creationId xmlns:a16="http://schemas.microsoft.com/office/drawing/2014/main" id="{4C33DC39-ACAD-4D21-8B3B-BFC04F4D21B1}"/>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592771" y="6996661"/>
                <a:ext cx="276188" cy="276188"/>
              </a:xfrm>
              <a:prstGeom prst="rect">
                <a:avLst/>
              </a:prstGeom>
            </p:spPr>
          </p:pic>
        </p:grpSp>
        <p:sp>
          <p:nvSpPr>
            <p:cNvPr id="258" name="TextBox 257">
              <a:extLst>
                <a:ext uri="{FF2B5EF4-FFF2-40B4-BE49-F238E27FC236}">
                  <a16:creationId xmlns:a16="http://schemas.microsoft.com/office/drawing/2014/main" id="{C7EE8A4F-8D1E-4D6D-8CE8-A9C4FC81D999}"/>
                </a:ext>
              </a:extLst>
            </p:cNvPr>
            <p:cNvSpPr txBox="1"/>
            <p:nvPr/>
          </p:nvSpPr>
          <p:spPr>
            <a:xfrm>
              <a:off x="1900027" y="4007770"/>
              <a:ext cx="1123525" cy="138499"/>
            </a:xfrm>
            <a:prstGeom prst="rect">
              <a:avLst/>
            </a:prstGeom>
            <a:noFill/>
          </p:spPr>
          <p:txBody>
            <a:bodyPr wrap="square" lIns="0" tIns="0" rIns="0" bIns="0" rtlCol="0">
              <a:spAutoFit/>
            </a:bodyPr>
            <a:lstStyle/>
            <a:p>
              <a:r>
                <a:rPr lang="en-US" sz="900" dirty="0">
                  <a:solidFill>
                    <a:schemeClr val="accent4">
                      <a:lumMod val="60000"/>
                      <a:lumOff val="40000"/>
                    </a:schemeClr>
                  </a:solidFill>
                </a:rPr>
                <a:t>(05/05/19 to 05/11/19)</a:t>
              </a:r>
            </a:p>
          </p:txBody>
        </p:sp>
        <p:sp>
          <p:nvSpPr>
            <p:cNvPr id="260" name="TextBox 259">
              <a:extLst>
                <a:ext uri="{FF2B5EF4-FFF2-40B4-BE49-F238E27FC236}">
                  <a16:creationId xmlns:a16="http://schemas.microsoft.com/office/drawing/2014/main" id="{D86FE191-23EE-47ED-8CB7-093F20D0435E}"/>
                </a:ext>
              </a:extLst>
            </p:cNvPr>
            <p:cNvSpPr txBox="1"/>
            <p:nvPr/>
          </p:nvSpPr>
          <p:spPr>
            <a:xfrm>
              <a:off x="1754397" y="6532865"/>
              <a:ext cx="1269155" cy="138499"/>
            </a:xfrm>
            <a:prstGeom prst="rect">
              <a:avLst/>
            </a:prstGeom>
            <a:noFill/>
          </p:spPr>
          <p:txBody>
            <a:bodyPr wrap="square" lIns="0" tIns="0" rIns="0" bIns="0" rtlCol="0">
              <a:spAutoFit/>
            </a:bodyPr>
            <a:lstStyle/>
            <a:p>
              <a:pPr algn="r"/>
              <a:r>
                <a:rPr lang="en-US" sz="900" dirty="0">
                  <a:solidFill>
                    <a:schemeClr val="accent4">
                      <a:lumMod val="60000"/>
                      <a:lumOff val="40000"/>
                    </a:schemeClr>
                  </a:solidFill>
                </a:rPr>
                <a:t>(For the life of the project)</a:t>
              </a:r>
            </a:p>
          </p:txBody>
        </p:sp>
        <p:sp>
          <p:nvSpPr>
            <p:cNvPr id="197" name="Rounded Rectangle 17">
              <a:extLst>
                <a:ext uri="{FF2B5EF4-FFF2-40B4-BE49-F238E27FC236}">
                  <a16:creationId xmlns:a16="http://schemas.microsoft.com/office/drawing/2014/main" id="{EE8EEEA6-E60F-4877-A2CA-0E3B5F0E5B0C}"/>
                </a:ext>
              </a:extLst>
            </p:cNvPr>
            <p:cNvSpPr/>
            <p:nvPr/>
          </p:nvSpPr>
          <p:spPr>
            <a:xfrm>
              <a:off x="3862096" y="2353484"/>
              <a:ext cx="1454212" cy="1619494"/>
            </a:xfrm>
            <a:prstGeom prst="roundRect">
              <a:avLst>
                <a:gd name="adj" fmla="val 3684"/>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3" name="Straight Connector 252">
              <a:extLst>
                <a:ext uri="{FF2B5EF4-FFF2-40B4-BE49-F238E27FC236}">
                  <a16:creationId xmlns:a16="http://schemas.microsoft.com/office/drawing/2014/main" id="{D642B6DF-E5A6-419A-8581-DBC08311D4E2}"/>
                </a:ext>
              </a:extLst>
            </p:cNvPr>
            <p:cNvCxnSpPr/>
            <p:nvPr/>
          </p:nvCxnSpPr>
          <p:spPr>
            <a:xfrm>
              <a:off x="3972787" y="2424395"/>
              <a:ext cx="0" cy="146864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5E36F6A-9EDB-47ED-A0B2-7AB15A5DDE0E}"/>
                </a:ext>
              </a:extLst>
            </p:cNvPr>
            <p:cNvGrpSpPr/>
            <p:nvPr/>
          </p:nvGrpSpPr>
          <p:grpSpPr>
            <a:xfrm>
              <a:off x="3943957" y="2373527"/>
              <a:ext cx="1290491" cy="1615708"/>
              <a:chOff x="3941100" y="2373527"/>
              <a:chExt cx="1290491" cy="1615708"/>
            </a:xfrm>
          </p:grpSpPr>
          <p:sp>
            <p:nvSpPr>
              <p:cNvPr id="198" name="TextBox 197">
                <a:extLst>
                  <a:ext uri="{FF2B5EF4-FFF2-40B4-BE49-F238E27FC236}">
                    <a16:creationId xmlns:a16="http://schemas.microsoft.com/office/drawing/2014/main" id="{ABA55FAE-11C5-4BA6-B4D2-136DCCB70430}"/>
                  </a:ext>
                </a:extLst>
              </p:cNvPr>
              <p:cNvSpPr txBox="1"/>
              <p:nvPr/>
            </p:nvSpPr>
            <p:spPr>
              <a:xfrm>
                <a:off x="3941100" y="3469809"/>
                <a:ext cx="129049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65000"/>
                        <a:lumOff val="35000"/>
                      </a:prstClr>
                    </a:solidFill>
                    <a:effectLst/>
                    <a:uLnTx/>
                    <a:uFillTx/>
                    <a:latin typeface="Calibri Light" panose="020F0302020204030204"/>
                  </a:rPr>
                  <a:t>Actual Speed</a:t>
                </a:r>
              </a:p>
            </p:txBody>
          </p:sp>
          <p:sp>
            <p:nvSpPr>
              <p:cNvPr id="203" name="TextBox 202">
                <a:extLst>
                  <a:ext uri="{FF2B5EF4-FFF2-40B4-BE49-F238E27FC236}">
                    <a16:creationId xmlns:a16="http://schemas.microsoft.com/office/drawing/2014/main" id="{4D73D47A-5AEE-4E25-A43E-1B03B24E5745}"/>
                  </a:ext>
                </a:extLst>
              </p:cNvPr>
              <p:cNvSpPr txBox="1"/>
              <p:nvPr/>
            </p:nvSpPr>
            <p:spPr>
              <a:xfrm>
                <a:off x="3941100" y="3650681"/>
                <a:ext cx="129049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5050"/>
                    </a:solidFill>
                    <a:effectLst/>
                    <a:uLnTx/>
                    <a:uFillTx/>
                  </a:rPr>
                  <a:t>22 MPH</a:t>
                </a:r>
              </a:p>
            </p:txBody>
          </p:sp>
          <p:sp>
            <p:nvSpPr>
              <p:cNvPr id="204" name="TextBox 203">
                <a:extLst>
                  <a:ext uri="{FF2B5EF4-FFF2-40B4-BE49-F238E27FC236}">
                    <a16:creationId xmlns:a16="http://schemas.microsoft.com/office/drawing/2014/main" id="{1DB9F99A-A55E-4321-93A8-4C932FF84793}"/>
                  </a:ext>
                </a:extLst>
              </p:cNvPr>
              <p:cNvSpPr txBox="1"/>
              <p:nvPr/>
            </p:nvSpPr>
            <p:spPr>
              <a:xfrm>
                <a:off x="3941100" y="2568369"/>
                <a:ext cx="129049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45 MPH</a:t>
                </a:r>
              </a:p>
            </p:txBody>
          </p:sp>
          <p:cxnSp>
            <p:nvCxnSpPr>
              <p:cNvPr id="247" name="Straight Connector 246">
                <a:extLst>
                  <a:ext uri="{FF2B5EF4-FFF2-40B4-BE49-F238E27FC236}">
                    <a16:creationId xmlns:a16="http://schemas.microsoft.com/office/drawing/2014/main" id="{1B4DDCA5-5133-409F-904F-7B36F8F06AA5}"/>
                  </a:ext>
                </a:extLst>
              </p:cNvPr>
              <p:cNvCxnSpPr>
                <a:cxnSpLocks/>
              </p:cNvCxnSpPr>
              <p:nvPr/>
            </p:nvCxnSpPr>
            <p:spPr>
              <a:xfrm>
                <a:off x="4246803" y="2880336"/>
                <a:ext cx="679084" cy="6244"/>
              </a:xfrm>
              <a:prstGeom prst="line">
                <a:avLst/>
              </a:prstGeom>
              <a:solidFill>
                <a:srgbClr val="44546A">
                  <a:lumMod val="50000"/>
                </a:srgbClr>
              </a:solidFill>
              <a:ln w="6350" cap="flat" cmpd="sng" algn="ctr">
                <a:solidFill>
                  <a:srgbClr val="E7E6E6">
                    <a:lumMod val="90000"/>
                  </a:srgbClr>
                </a:solidFill>
                <a:prstDash val="solid"/>
                <a:miter lim="800000"/>
              </a:ln>
              <a:effectLst/>
            </p:spPr>
          </p:cxnSp>
          <p:grpSp>
            <p:nvGrpSpPr>
              <p:cNvPr id="206" name="Group 205">
                <a:extLst>
                  <a:ext uri="{FF2B5EF4-FFF2-40B4-BE49-F238E27FC236}">
                    <a16:creationId xmlns:a16="http://schemas.microsoft.com/office/drawing/2014/main" id="{46BC6A9D-52AD-4597-BF75-516F272C300B}"/>
                  </a:ext>
                </a:extLst>
              </p:cNvPr>
              <p:cNvGrpSpPr/>
              <p:nvPr/>
            </p:nvGrpSpPr>
            <p:grpSpPr>
              <a:xfrm>
                <a:off x="3941100" y="2944325"/>
                <a:ext cx="1290491" cy="485532"/>
                <a:chOff x="3774426" y="2918194"/>
                <a:chExt cx="1290491" cy="485532"/>
              </a:xfrm>
            </p:grpSpPr>
            <p:sp>
              <p:nvSpPr>
                <p:cNvPr id="226" name="TextBox 225">
                  <a:extLst>
                    <a:ext uri="{FF2B5EF4-FFF2-40B4-BE49-F238E27FC236}">
                      <a16:creationId xmlns:a16="http://schemas.microsoft.com/office/drawing/2014/main" id="{131FA752-37E0-44B1-A6FC-FF62A07C0702}"/>
                    </a:ext>
                  </a:extLst>
                </p:cNvPr>
                <p:cNvSpPr txBox="1"/>
                <p:nvPr/>
              </p:nvSpPr>
              <p:spPr>
                <a:xfrm>
                  <a:off x="3774426" y="2918194"/>
                  <a:ext cx="129049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65000"/>
                          <a:lumOff val="35000"/>
                        </a:prstClr>
                      </a:solidFill>
                      <a:effectLst/>
                      <a:uLnTx/>
                      <a:uFillTx/>
                      <a:latin typeface="Calibri Light" panose="020F0302020204030204"/>
                    </a:rPr>
                    <a:t>Posted WZ Speed</a:t>
                  </a:r>
                </a:p>
              </p:txBody>
            </p:sp>
            <p:sp>
              <p:nvSpPr>
                <p:cNvPr id="240" name="TextBox 239">
                  <a:extLst>
                    <a:ext uri="{FF2B5EF4-FFF2-40B4-BE49-F238E27FC236}">
                      <a16:creationId xmlns:a16="http://schemas.microsoft.com/office/drawing/2014/main" id="{ABADA191-8CCF-433A-B895-FE89F83BE273}"/>
                    </a:ext>
                  </a:extLst>
                </p:cNvPr>
                <p:cNvSpPr txBox="1"/>
                <p:nvPr/>
              </p:nvSpPr>
              <p:spPr>
                <a:xfrm>
                  <a:off x="3774426" y="3095949"/>
                  <a:ext cx="129049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9900"/>
                      </a:solidFill>
                      <a:effectLst/>
                      <a:uLnTx/>
                      <a:uFillTx/>
                    </a:rPr>
                    <a:t>25 MPH</a:t>
                  </a:r>
                </a:p>
              </p:txBody>
            </p:sp>
          </p:grpSp>
          <p:sp>
            <p:nvSpPr>
              <p:cNvPr id="222" name="TextBox 221">
                <a:extLst>
                  <a:ext uri="{FF2B5EF4-FFF2-40B4-BE49-F238E27FC236}">
                    <a16:creationId xmlns:a16="http://schemas.microsoft.com/office/drawing/2014/main" id="{9BB5D32E-66E2-46C8-B0C5-C443CDE079E1}"/>
                  </a:ext>
                </a:extLst>
              </p:cNvPr>
              <p:cNvSpPr txBox="1"/>
              <p:nvPr/>
            </p:nvSpPr>
            <p:spPr>
              <a:xfrm>
                <a:off x="3941100" y="2373527"/>
                <a:ext cx="129049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65000"/>
                        <a:lumOff val="35000"/>
                      </a:prstClr>
                    </a:solidFill>
                    <a:effectLst/>
                    <a:uLnTx/>
                    <a:uFillTx/>
                    <a:latin typeface="Calibri Light" panose="020F0302020204030204"/>
                  </a:rPr>
                  <a:t>Posted Speed</a:t>
                </a:r>
              </a:p>
            </p:txBody>
          </p:sp>
          <p:cxnSp>
            <p:nvCxnSpPr>
              <p:cNvPr id="259" name="Straight Connector 258">
                <a:extLst>
                  <a:ext uri="{FF2B5EF4-FFF2-40B4-BE49-F238E27FC236}">
                    <a16:creationId xmlns:a16="http://schemas.microsoft.com/office/drawing/2014/main" id="{19134FCC-A51B-41FE-80F1-786471E493DD}"/>
                  </a:ext>
                </a:extLst>
              </p:cNvPr>
              <p:cNvCxnSpPr>
                <a:cxnSpLocks/>
              </p:cNvCxnSpPr>
              <p:nvPr/>
            </p:nvCxnSpPr>
            <p:spPr>
              <a:xfrm>
                <a:off x="4246803" y="3437832"/>
                <a:ext cx="679084" cy="6244"/>
              </a:xfrm>
              <a:prstGeom prst="line">
                <a:avLst/>
              </a:prstGeom>
              <a:solidFill>
                <a:srgbClr val="44546A">
                  <a:lumMod val="50000"/>
                </a:srgbClr>
              </a:solidFill>
              <a:ln w="6350" cap="flat" cmpd="sng" algn="ctr">
                <a:solidFill>
                  <a:srgbClr val="E7E6E6">
                    <a:lumMod val="90000"/>
                  </a:srgbClr>
                </a:solidFill>
                <a:prstDash val="solid"/>
                <a:miter lim="800000"/>
              </a:ln>
              <a:effectLst/>
            </p:spPr>
          </p:cxnSp>
        </p:grpSp>
        <p:grpSp>
          <p:nvGrpSpPr>
            <p:cNvPr id="24" name="Group 23">
              <a:extLst>
                <a:ext uri="{FF2B5EF4-FFF2-40B4-BE49-F238E27FC236}">
                  <a16:creationId xmlns:a16="http://schemas.microsoft.com/office/drawing/2014/main" id="{957ADACB-9F9D-CDE9-E739-C29C2821E9E2}"/>
                </a:ext>
              </a:extLst>
            </p:cNvPr>
            <p:cNvGrpSpPr/>
            <p:nvPr/>
          </p:nvGrpSpPr>
          <p:grpSpPr>
            <a:xfrm>
              <a:off x="136584" y="24421"/>
              <a:ext cx="1685427" cy="754969"/>
              <a:chOff x="136584" y="62147"/>
              <a:chExt cx="1685427" cy="754969"/>
            </a:xfrm>
          </p:grpSpPr>
          <p:pic>
            <p:nvPicPr>
              <p:cNvPr id="9" name="Picture 8">
                <a:extLst>
                  <a:ext uri="{FF2B5EF4-FFF2-40B4-BE49-F238E27FC236}">
                    <a16:creationId xmlns:a16="http://schemas.microsoft.com/office/drawing/2014/main" id="{C96C5ADD-0CC8-555D-02AE-9B8ED036655D}"/>
                  </a:ext>
                </a:extLst>
              </p:cNvPr>
              <p:cNvPicPr>
                <a:picLocks noChangeAspect="1"/>
              </p:cNvPicPr>
              <p:nvPr/>
            </p:nvPicPr>
            <p:blipFill rotWithShape="1">
              <a:blip r:embed="rId31"/>
              <a:srcRect r="61422"/>
              <a:stretch/>
            </p:blipFill>
            <p:spPr>
              <a:xfrm>
                <a:off x="136584" y="62147"/>
                <a:ext cx="614866" cy="754969"/>
              </a:xfrm>
              <a:prstGeom prst="rect">
                <a:avLst/>
              </a:prstGeom>
              <a:effectLst>
                <a:glow>
                  <a:schemeClr val="bg1">
                    <a:alpha val="60000"/>
                  </a:schemeClr>
                </a:glow>
              </a:effectLst>
            </p:spPr>
          </p:pic>
          <p:sp>
            <p:nvSpPr>
              <p:cNvPr id="18" name="TextBox 17">
                <a:extLst>
                  <a:ext uri="{FF2B5EF4-FFF2-40B4-BE49-F238E27FC236}">
                    <a16:creationId xmlns:a16="http://schemas.microsoft.com/office/drawing/2014/main" id="{3C5BB291-A314-22B5-083C-816148E20D99}"/>
                  </a:ext>
                </a:extLst>
              </p:cNvPr>
              <p:cNvSpPr txBox="1"/>
              <p:nvPr/>
            </p:nvSpPr>
            <p:spPr>
              <a:xfrm>
                <a:off x="672614" y="104924"/>
                <a:ext cx="1149397" cy="669414"/>
              </a:xfrm>
              <a:prstGeom prst="rect">
                <a:avLst/>
              </a:prstGeom>
              <a:noFill/>
            </p:spPr>
            <p:txBody>
              <a:bodyPr wrap="square" rtlCol="0">
                <a:spAutoFit/>
              </a:bodyPr>
              <a:lstStyle/>
              <a:p>
                <a:r>
                  <a:rPr lang="en-US" sz="1250" dirty="0">
                    <a:solidFill>
                      <a:schemeClr val="bg1"/>
                    </a:solidFill>
                  </a:rPr>
                  <a:t>Maryland</a:t>
                </a:r>
              </a:p>
              <a:p>
                <a:r>
                  <a:rPr lang="en-US" sz="1250" dirty="0">
                    <a:solidFill>
                      <a:schemeClr val="bg1"/>
                    </a:solidFill>
                  </a:rPr>
                  <a:t>Transportation</a:t>
                </a:r>
              </a:p>
              <a:p>
                <a:r>
                  <a:rPr lang="en-US" sz="1250" dirty="0">
                    <a:solidFill>
                      <a:schemeClr val="bg1"/>
                    </a:solidFill>
                  </a:rPr>
                  <a:t>Authority</a:t>
                </a:r>
              </a:p>
            </p:txBody>
          </p:sp>
        </p:grpSp>
      </p:grpSp>
    </p:spTree>
    <p:extLst>
      <p:ext uri="{BB962C8B-B14F-4D97-AF65-F5344CB8AC3E}">
        <p14:creationId xmlns:p14="http://schemas.microsoft.com/office/powerpoint/2010/main" val="384514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3414ACFA-33EF-496B-BB91-617EB69586E4}"/>
              </a:ext>
            </a:extLst>
          </p:cNvPr>
          <p:cNvGrpSpPr/>
          <p:nvPr/>
        </p:nvGrpSpPr>
        <p:grpSpPr>
          <a:xfrm>
            <a:off x="-42935" y="106928"/>
            <a:ext cx="6744725" cy="238363"/>
            <a:chOff x="-42935" y="212414"/>
            <a:chExt cx="6744725" cy="238363"/>
          </a:xfrm>
        </p:grpSpPr>
        <p:cxnSp>
          <p:nvCxnSpPr>
            <p:cNvPr id="17" name="Straight Connector 16">
              <a:extLst>
                <a:ext uri="{FF2B5EF4-FFF2-40B4-BE49-F238E27FC236}">
                  <a16:creationId xmlns:a16="http://schemas.microsoft.com/office/drawing/2014/main" id="{92792E84-1409-4035-AB20-5E3AC9F78786}"/>
                </a:ext>
              </a:extLst>
            </p:cNvPr>
            <p:cNvCxnSpPr>
              <a:cxnSpLocks/>
            </p:cNvCxnSpPr>
            <p:nvPr/>
          </p:nvCxnSpPr>
          <p:spPr>
            <a:xfrm>
              <a:off x="0" y="450777"/>
              <a:ext cx="670179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F0A746DB-E64A-4DEA-8A9E-8110623CF127}"/>
                </a:ext>
              </a:extLst>
            </p:cNvPr>
            <p:cNvGrpSpPr/>
            <p:nvPr/>
          </p:nvGrpSpPr>
          <p:grpSpPr>
            <a:xfrm>
              <a:off x="-42935" y="212414"/>
              <a:ext cx="3108005" cy="238363"/>
              <a:chOff x="-42935" y="212414"/>
              <a:chExt cx="3108005" cy="238363"/>
            </a:xfrm>
          </p:grpSpPr>
          <p:sp>
            <p:nvSpPr>
              <p:cNvPr id="16" name="TextBox 15">
                <a:extLst>
                  <a:ext uri="{FF2B5EF4-FFF2-40B4-BE49-F238E27FC236}">
                    <a16:creationId xmlns:a16="http://schemas.microsoft.com/office/drawing/2014/main" id="{C660DD7B-7B44-4861-82B8-61CF00C5DB18}"/>
                  </a:ext>
                </a:extLst>
              </p:cNvPr>
              <p:cNvSpPr txBox="1"/>
              <p:nvPr/>
            </p:nvSpPr>
            <p:spPr>
              <a:xfrm>
                <a:off x="-42935" y="212414"/>
                <a:ext cx="3108005" cy="238363"/>
              </a:xfrm>
              <a:prstGeom prst="roundRect">
                <a:avLst/>
              </a:prstGeom>
              <a:solidFill>
                <a:srgbClr val="262628"/>
              </a:solidFill>
            </p:spPr>
            <p:txBody>
              <a:bodyPr wrap="square" lIns="0" tIns="0" rIns="0" bIns="0" rtlCol="0">
                <a:spAutoFit/>
              </a:bodyPr>
              <a:lstStyle/>
              <a:p>
                <a:r>
                  <a:rPr lang="en-US" sz="1400" b="1" dirty="0">
                    <a:solidFill>
                      <a:schemeClr val="bg1"/>
                    </a:solidFill>
                  </a:rPr>
                  <a:t>    User Delay Cost Detail</a:t>
                </a:r>
              </a:p>
            </p:txBody>
          </p:sp>
          <p:sp>
            <p:nvSpPr>
              <p:cNvPr id="18" name="TextBox 17">
                <a:extLst>
                  <a:ext uri="{FF2B5EF4-FFF2-40B4-BE49-F238E27FC236}">
                    <a16:creationId xmlns:a16="http://schemas.microsoft.com/office/drawing/2014/main" id="{C7EE8A4F-8D1E-4D6D-8CE8-A9C4FC81D999}"/>
                  </a:ext>
                </a:extLst>
              </p:cNvPr>
              <p:cNvSpPr txBox="1"/>
              <p:nvPr/>
            </p:nvSpPr>
            <p:spPr>
              <a:xfrm>
                <a:off x="1897170" y="262346"/>
                <a:ext cx="1123525" cy="138499"/>
              </a:xfrm>
              <a:prstGeom prst="rect">
                <a:avLst/>
              </a:prstGeom>
              <a:noFill/>
            </p:spPr>
            <p:txBody>
              <a:bodyPr wrap="square" lIns="0" tIns="0" rIns="0" bIns="0" rtlCol="0">
                <a:spAutoFit/>
              </a:bodyPr>
              <a:lstStyle/>
              <a:p>
                <a:r>
                  <a:rPr lang="en-US" sz="900" dirty="0">
                    <a:solidFill>
                      <a:srgbClr val="EBAB1F"/>
                    </a:solidFill>
                  </a:rPr>
                  <a:t>(05/05/19 to 05/11/19)</a:t>
                </a:r>
              </a:p>
            </p:txBody>
          </p:sp>
        </p:grpSp>
      </p:grpSp>
      <p:sp>
        <p:nvSpPr>
          <p:cNvPr id="23" name="TextBox 22"/>
          <p:cNvSpPr txBox="1"/>
          <p:nvPr/>
        </p:nvSpPr>
        <p:spPr>
          <a:xfrm>
            <a:off x="0" y="341318"/>
            <a:ext cx="6858000" cy="461665"/>
          </a:xfrm>
          <a:prstGeom prst="rect">
            <a:avLst/>
          </a:prstGeom>
          <a:noFill/>
        </p:spPr>
        <p:txBody>
          <a:bodyPr wrap="square" rtlCol="0">
            <a:spAutoFit/>
          </a:bodyPr>
          <a:lstStyle/>
          <a:p>
            <a:r>
              <a:rPr lang="en-US" sz="1200" dirty="0"/>
              <a:t>These UDC tables summarize delay and cost-related information </a:t>
            </a:r>
            <a:r>
              <a:rPr lang="en-US" sz="1200" b="1" dirty="0"/>
              <a:t>in 4-hr time periods</a:t>
            </a:r>
            <a:r>
              <a:rPr lang="en-US" sz="1200" dirty="0"/>
              <a:t>, at the Baltimore Harbor Tunnel for the week of May 5, 2019 through May 11, 2019.</a:t>
            </a:r>
            <a:endParaRPr lang="en-US" sz="600" dirty="0"/>
          </a:p>
        </p:txBody>
      </p:sp>
      <p:cxnSp>
        <p:nvCxnSpPr>
          <p:cNvPr id="15" name="Straight Connector 14"/>
          <p:cNvCxnSpPr/>
          <p:nvPr/>
        </p:nvCxnSpPr>
        <p:spPr>
          <a:xfrm>
            <a:off x="1796660" y="1451597"/>
            <a:ext cx="474692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07931" y="1313098"/>
            <a:ext cx="2314696" cy="276999"/>
          </a:xfrm>
          <a:prstGeom prst="rect">
            <a:avLst/>
          </a:prstGeom>
          <a:solidFill>
            <a:schemeClr val="bg1"/>
          </a:solidFill>
        </p:spPr>
        <p:txBody>
          <a:bodyPr wrap="square" rtlCol="0">
            <a:spAutoFit/>
          </a:bodyPr>
          <a:lstStyle/>
          <a:p>
            <a:pPr algn="ctr"/>
            <a:r>
              <a:rPr lang="en-US" sz="1200" b="1" dirty="0"/>
              <a:t>Total User Delay Cost ($)</a:t>
            </a:r>
          </a:p>
        </p:txBody>
      </p:sp>
      <p:cxnSp>
        <p:nvCxnSpPr>
          <p:cNvPr id="33" name="Straight Connector 32"/>
          <p:cNvCxnSpPr/>
          <p:nvPr/>
        </p:nvCxnSpPr>
        <p:spPr>
          <a:xfrm>
            <a:off x="1780423" y="3300066"/>
            <a:ext cx="474692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91694" y="3161567"/>
            <a:ext cx="2314696" cy="276999"/>
          </a:xfrm>
          <a:prstGeom prst="rect">
            <a:avLst/>
          </a:prstGeom>
          <a:solidFill>
            <a:schemeClr val="bg1"/>
          </a:solidFill>
        </p:spPr>
        <p:txBody>
          <a:bodyPr wrap="square" rtlCol="0">
            <a:spAutoFit/>
          </a:bodyPr>
          <a:lstStyle/>
          <a:p>
            <a:pPr algn="ctr"/>
            <a:r>
              <a:rPr lang="en-US" sz="1200" b="1" dirty="0"/>
              <a:t>Total Delay (</a:t>
            </a:r>
            <a:r>
              <a:rPr lang="en-US" sz="1200" b="1" dirty="0" err="1"/>
              <a:t>hr</a:t>
            </a:r>
            <a:r>
              <a:rPr lang="en-US" sz="1200" b="1" dirty="0"/>
              <a:t>, min, sec) </a:t>
            </a:r>
          </a:p>
        </p:txBody>
      </p:sp>
      <p:cxnSp>
        <p:nvCxnSpPr>
          <p:cNvPr id="35" name="Straight Connector 34"/>
          <p:cNvCxnSpPr/>
          <p:nvPr/>
        </p:nvCxnSpPr>
        <p:spPr>
          <a:xfrm>
            <a:off x="1796660" y="5175849"/>
            <a:ext cx="474692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007931" y="5037350"/>
            <a:ext cx="2314696" cy="276999"/>
          </a:xfrm>
          <a:prstGeom prst="rect">
            <a:avLst/>
          </a:prstGeom>
          <a:solidFill>
            <a:schemeClr val="bg1"/>
          </a:solidFill>
        </p:spPr>
        <p:txBody>
          <a:bodyPr wrap="square" rtlCol="0">
            <a:spAutoFit/>
          </a:bodyPr>
          <a:lstStyle/>
          <a:p>
            <a:pPr algn="ctr"/>
            <a:r>
              <a:rPr lang="en-US" sz="1200" b="1" dirty="0"/>
              <a:t>Vehicle Miles Traveled (1,000 mi)</a:t>
            </a:r>
          </a:p>
        </p:txBody>
      </p:sp>
      <p:cxnSp>
        <p:nvCxnSpPr>
          <p:cNvPr id="37" name="Straight Connector 36"/>
          <p:cNvCxnSpPr/>
          <p:nvPr/>
        </p:nvCxnSpPr>
        <p:spPr>
          <a:xfrm>
            <a:off x="1796660" y="7015261"/>
            <a:ext cx="474692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007931" y="6876762"/>
            <a:ext cx="2314696" cy="276999"/>
          </a:xfrm>
          <a:prstGeom prst="rect">
            <a:avLst/>
          </a:prstGeom>
          <a:solidFill>
            <a:schemeClr val="bg1"/>
          </a:solidFill>
        </p:spPr>
        <p:txBody>
          <a:bodyPr wrap="square" rtlCol="0">
            <a:spAutoFit/>
          </a:bodyPr>
          <a:lstStyle/>
          <a:p>
            <a:pPr algn="ctr"/>
            <a:r>
              <a:rPr lang="en-US" sz="1200" b="1" dirty="0"/>
              <a:t>Cost per VMT ($)</a:t>
            </a:r>
          </a:p>
        </p:txBody>
      </p:sp>
      <p:pic>
        <p:nvPicPr>
          <p:cNvPr id="71" name="Picture 70">
            <a:extLst>
              <a:ext uri="{FF2B5EF4-FFF2-40B4-BE49-F238E27FC236}">
                <a16:creationId xmlns:a16="http://schemas.microsoft.com/office/drawing/2014/main" id="{8447C50A-9431-4CC5-AB5C-1B54BEC9B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7856" y="8736139"/>
            <a:ext cx="602946" cy="382823"/>
          </a:xfrm>
          <a:prstGeom prst="rect">
            <a:avLst/>
          </a:prstGeom>
          <a:ln>
            <a:noFill/>
          </a:ln>
          <a:effectLst/>
        </p:spPr>
      </p:pic>
      <p:sp>
        <p:nvSpPr>
          <p:cNvPr id="72" name="Rectangle 71">
            <a:extLst>
              <a:ext uri="{FF2B5EF4-FFF2-40B4-BE49-F238E27FC236}">
                <a16:creationId xmlns:a16="http://schemas.microsoft.com/office/drawing/2014/main" id="{EF83C099-156C-47ED-AE33-C39BCC6C52FA}"/>
              </a:ext>
            </a:extLst>
          </p:cNvPr>
          <p:cNvSpPr/>
          <p:nvPr/>
        </p:nvSpPr>
        <p:spPr>
          <a:xfrm>
            <a:off x="0" y="8901154"/>
            <a:ext cx="6215921" cy="10286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07E85907-2E7C-4684-849C-6A9D2B0FE474}"/>
              </a:ext>
            </a:extLst>
          </p:cNvPr>
          <p:cNvGrpSpPr/>
          <p:nvPr/>
        </p:nvGrpSpPr>
        <p:grpSpPr>
          <a:xfrm>
            <a:off x="1676017" y="1614223"/>
            <a:ext cx="4924227" cy="1553386"/>
            <a:chOff x="1708011" y="1614223"/>
            <a:chExt cx="4924227" cy="1553386"/>
          </a:xfrm>
        </p:grpSpPr>
        <p:pic>
          <p:nvPicPr>
            <p:cNvPr id="2" name="Picture 1"/>
            <p:cNvPicPr>
              <a:picLocks noChangeAspect="1"/>
            </p:cNvPicPr>
            <p:nvPr/>
          </p:nvPicPr>
          <p:blipFill rotWithShape="1">
            <a:blip r:embed="rId3"/>
            <a:srcRect l="68214" t="60179" r="447" b="4896"/>
            <a:stretch/>
          </p:blipFill>
          <p:spPr>
            <a:xfrm>
              <a:off x="1708011" y="1614223"/>
              <a:ext cx="4924227" cy="1553386"/>
            </a:xfrm>
            <a:prstGeom prst="rect">
              <a:avLst/>
            </a:prstGeom>
          </p:spPr>
        </p:pic>
        <p:grpSp>
          <p:nvGrpSpPr>
            <p:cNvPr id="14" name="Group 13">
              <a:extLst>
                <a:ext uri="{FF2B5EF4-FFF2-40B4-BE49-F238E27FC236}">
                  <a16:creationId xmlns:a16="http://schemas.microsoft.com/office/drawing/2014/main" id="{CD8A86C0-0B99-4BB1-909A-28BBFBB09C0D}"/>
                </a:ext>
              </a:extLst>
            </p:cNvPr>
            <p:cNvGrpSpPr/>
            <p:nvPr/>
          </p:nvGrpSpPr>
          <p:grpSpPr>
            <a:xfrm>
              <a:off x="1780423" y="1697938"/>
              <a:ext cx="643611" cy="1106265"/>
              <a:chOff x="2433485" y="1421758"/>
              <a:chExt cx="641052" cy="1106265"/>
            </a:xfrm>
          </p:grpSpPr>
          <p:pic>
            <p:nvPicPr>
              <p:cNvPr id="7" name="Picture 6">
                <a:extLst>
                  <a:ext uri="{FF2B5EF4-FFF2-40B4-BE49-F238E27FC236}">
                    <a16:creationId xmlns:a16="http://schemas.microsoft.com/office/drawing/2014/main" id="{0F76E160-7FB2-417E-9D85-BBB8B4C2FDD9}"/>
                  </a:ext>
                </a:extLst>
              </p:cNvPr>
              <p:cNvPicPr>
                <a:picLocks noChangeAspect="1"/>
              </p:cNvPicPr>
              <p:nvPr/>
            </p:nvPicPr>
            <p:blipFill rotWithShape="1">
              <a:blip r:embed="rId4"/>
              <a:srcRect l="77011" t="66540" r="19800" b="14959"/>
              <a:stretch/>
            </p:blipFill>
            <p:spPr>
              <a:xfrm>
                <a:off x="2433485" y="1421758"/>
                <a:ext cx="641052" cy="1106265"/>
              </a:xfrm>
              <a:prstGeom prst="rect">
                <a:avLst/>
              </a:prstGeom>
            </p:spPr>
          </p:pic>
          <p:grpSp>
            <p:nvGrpSpPr>
              <p:cNvPr id="8" name="Group 7">
                <a:extLst>
                  <a:ext uri="{FF2B5EF4-FFF2-40B4-BE49-F238E27FC236}">
                    <a16:creationId xmlns:a16="http://schemas.microsoft.com/office/drawing/2014/main" id="{A1864194-6B8F-4A0F-A38F-1D7F8BBBBBAA}"/>
                  </a:ext>
                </a:extLst>
              </p:cNvPr>
              <p:cNvGrpSpPr/>
              <p:nvPr/>
            </p:nvGrpSpPr>
            <p:grpSpPr>
              <a:xfrm>
                <a:off x="2488799" y="1459022"/>
                <a:ext cx="530424" cy="1031737"/>
                <a:chOff x="1833463" y="1443680"/>
                <a:chExt cx="530424" cy="1031737"/>
              </a:xfrm>
            </p:grpSpPr>
            <p:sp>
              <p:nvSpPr>
                <p:cNvPr id="32" name="Rectangle 31">
                  <a:extLst>
                    <a:ext uri="{FF2B5EF4-FFF2-40B4-BE49-F238E27FC236}">
                      <a16:creationId xmlns:a16="http://schemas.microsoft.com/office/drawing/2014/main" id="{2315FC04-AD6B-44E5-B722-052293534114}"/>
                    </a:ext>
                  </a:extLst>
                </p:cNvPr>
                <p:cNvSpPr/>
                <p:nvPr/>
              </p:nvSpPr>
              <p:spPr>
                <a:xfrm>
                  <a:off x="1838118" y="1443680"/>
                  <a:ext cx="521114" cy="89584"/>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Sun 5/05</a:t>
                  </a:r>
                </a:p>
              </p:txBody>
            </p:sp>
            <p:sp>
              <p:nvSpPr>
                <p:cNvPr id="39" name="Rectangle 38">
                  <a:extLst>
                    <a:ext uri="{FF2B5EF4-FFF2-40B4-BE49-F238E27FC236}">
                      <a16:creationId xmlns:a16="http://schemas.microsoft.com/office/drawing/2014/main" id="{0E91A009-06A5-41A9-AE5A-5BA157BE825B}"/>
                    </a:ext>
                  </a:extLst>
                </p:cNvPr>
                <p:cNvSpPr/>
                <p:nvPr/>
              </p:nvSpPr>
              <p:spPr>
                <a:xfrm>
                  <a:off x="1837115" y="2380905"/>
                  <a:ext cx="523120" cy="94512"/>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Sat 5/11</a:t>
                  </a:r>
                </a:p>
              </p:txBody>
            </p:sp>
            <p:sp>
              <p:nvSpPr>
                <p:cNvPr id="40" name="Rectangle 39">
                  <a:extLst>
                    <a:ext uri="{FF2B5EF4-FFF2-40B4-BE49-F238E27FC236}">
                      <a16:creationId xmlns:a16="http://schemas.microsoft.com/office/drawing/2014/main" id="{7D29EBA2-5728-4F15-B1F6-F1AB07F4A666}"/>
                    </a:ext>
                  </a:extLst>
                </p:cNvPr>
                <p:cNvSpPr/>
                <p:nvPr/>
              </p:nvSpPr>
              <p:spPr>
                <a:xfrm>
                  <a:off x="1837115" y="2065030"/>
                  <a:ext cx="523120"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Thu 5/09</a:t>
                  </a:r>
                </a:p>
              </p:txBody>
            </p:sp>
            <p:sp>
              <p:nvSpPr>
                <p:cNvPr id="41" name="Rectangle 40">
                  <a:extLst>
                    <a:ext uri="{FF2B5EF4-FFF2-40B4-BE49-F238E27FC236}">
                      <a16:creationId xmlns:a16="http://schemas.microsoft.com/office/drawing/2014/main" id="{B1E22C67-278B-4628-A7CB-998FA57AE884}"/>
                    </a:ext>
                  </a:extLst>
                </p:cNvPr>
                <p:cNvSpPr/>
                <p:nvPr/>
              </p:nvSpPr>
              <p:spPr>
                <a:xfrm>
                  <a:off x="1833463" y="2220847"/>
                  <a:ext cx="530424" cy="94538"/>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Fri 5/10</a:t>
                  </a:r>
                </a:p>
              </p:txBody>
            </p:sp>
            <p:sp>
              <p:nvSpPr>
                <p:cNvPr id="42" name="Rectangle 41">
                  <a:extLst>
                    <a:ext uri="{FF2B5EF4-FFF2-40B4-BE49-F238E27FC236}">
                      <a16:creationId xmlns:a16="http://schemas.microsoft.com/office/drawing/2014/main" id="{73E7EEA4-855C-45CA-9F3A-1D9FE97E57A0}"/>
                    </a:ext>
                  </a:extLst>
                </p:cNvPr>
                <p:cNvSpPr/>
                <p:nvPr/>
              </p:nvSpPr>
              <p:spPr>
                <a:xfrm>
                  <a:off x="1840767" y="1909302"/>
                  <a:ext cx="515816"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Wed 5/08</a:t>
                  </a:r>
                </a:p>
              </p:txBody>
            </p:sp>
            <p:sp>
              <p:nvSpPr>
                <p:cNvPr id="43" name="Rectangle 42">
                  <a:extLst>
                    <a:ext uri="{FF2B5EF4-FFF2-40B4-BE49-F238E27FC236}">
                      <a16:creationId xmlns:a16="http://schemas.microsoft.com/office/drawing/2014/main" id="{9F933C23-0686-456D-9683-9C6512C0509E}"/>
                    </a:ext>
                  </a:extLst>
                </p:cNvPr>
                <p:cNvSpPr/>
                <p:nvPr/>
              </p:nvSpPr>
              <p:spPr>
                <a:xfrm>
                  <a:off x="1838118" y="1756690"/>
                  <a:ext cx="521114" cy="8876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Tue 5/07</a:t>
                  </a:r>
                </a:p>
              </p:txBody>
            </p:sp>
            <p:sp>
              <p:nvSpPr>
                <p:cNvPr id="44" name="Rectangle 43">
                  <a:extLst>
                    <a:ext uri="{FF2B5EF4-FFF2-40B4-BE49-F238E27FC236}">
                      <a16:creationId xmlns:a16="http://schemas.microsoft.com/office/drawing/2014/main" id="{BA3AAACE-0792-4C53-A852-B38FCC661398}"/>
                    </a:ext>
                  </a:extLst>
                </p:cNvPr>
                <p:cNvSpPr/>
                <p:nvPr/>
              </p:nvSpPr>
              <p:spPr>
                <a:xfrm>
                  <a:off x="1833463" y="1596988"/>
                  <a:ext cx="530424"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 5/06</a:t>
                  </a:r>
                </a:p>
              </p:txBody>
            </p:sp>
          </p:grpSp>
        </p:grpSp>
      </p:grpSp>
      <p:grpSp>
        <p:nvGrpSpPr>
          <p:cNvPr id="22" name="Group 21">
            <a:extLst>
              <a:ext uri="{FF2B5EF4-FFF2-40B4-BE49-F238E27FC236}">
                <a16:creationId xmlns:a16="http://schemas.microsoft.com/office/drawing/2014/main" id="{064C8D0C-3087-437A-9DEC-C0FFA1C244E1}"/>
              </a:ext>
            </a:extLst>
          </p:cNvPr>
          <p:cNvGrpSpPr/>
          <p:nvPr/>
        </p:nvGrpSpPr>
        <p:grpSpPr>
          <a:xfrm>
            <a:off x="1676017" y="3466362"/>
            <a:ext cx="4960907" cy="1556479"/>
            <a:chOff x="1705616" y="3466362"/>
            <a:chExt cx="4960907" cy="1556479"/>
          </a:xfrm>
        </p:grpSpPr>
        <p:pic>
          <p:nvPicPr>
            <p:cNvPr id="3" name="Picture 2"/>
            <p:cNvPicPr>
              <a:picLocks noChangeAspect="1"/>
            </p:cNvPicPr>
            <p:nvPr/>
          </p:nvPicPr>
          <p:blipFill rotWithShape="1">
            <a:blip r:embed="rId5"/>
            <a:srcRect l="68196" t="60289" r="239" b="4725"/>
            <a:stretch/>
          </p:blipFill>
          <p:spPr>
            <a:xfrm>
              <a:off x="1705616" y="3466362"/>
              <a:ext cx="4960907" cy="1556479"/>
            </a:xfrm>
            <a:prstGeom prst="rect">
              <a:avLst/>
            </a:prstGeom>
          </p:spPr>
        </p:pic>
        <p:grpSp>
          <p:nvGrpSpPr>
            <p:cNvPr id="81" name="Group 80">
              <a:extLst>
                <a:ext uri="{FF2B5EF4-FFF2-40B4-BE49-F238E27FC236}">
                  <a16:creationId xmlns:a16="http://schemas.microsoft.com/office/drawing/2014/main" id="{BBE5999E-075D-426E-86BA-5CB6969E3961}"/>
                </a:ext>
              </a:extLst>
            </p:cNvPr>
            <p:cNvGrpSpPr/>
            <p:nvPr/>
          </p:nvGrpSpPr>
          <p:grpSpPr>
            <a:xfrm>
              <a:off x="1782845" y="3542267"/>
              <a:ext cx="591376" cy="1114521"/>
              <a:chOff x="2433485" y="1421758"/>
              <a:chExt cx="641052" cy="1106265"/>
            </a:xfrm>
          </p:grpSpPr>
          <p:pic>
            <p:nvPicPr>
              <p:cNvPr id="82" name="Picture 81">
                <a:extLst>
                  <a:ext uri="{FF2B5EF4-FFF2-40B4-BE49-F238E27FC236}">
                    <a16:creationId xmlns:a16="http://schemas.microsoft.com/office/drawing/2014/main" id="{B403F455-9FBD-4A64-82D8-9C0389684E16}"/>
                  </a:ext>
                </a:extLst>
              </p:cNvPr>
              <p:cNvPicPr>
                <a:picLocks noChangeAspect="1"/>
              </p:cNvPicPr>
              <p:nvPr/>
            </p:nvPicPr>
            <p:blipFill rotWithShape="1">
              <a:blip r:embed="rId4"/>
              <a:srcRect l="77011" t="66540" r="19800" b="14959"/>
              <a:stretch/>
            </p:blipFill>
            <p:spPr>
              <a:xfrm>
                <a:off x="2433485" y="1421758"/>
                <a:ext cx="641052" cy="1106265"/>
              </a:xfrm>
              <a:prstGeom prst="rect">
                <a:avLst/>
              </a:prstGeom>
            </p:spPr>
          </p:pic>
          <p:grpSp>
            <p:nvGrpSpPr>
              <p:cNvPr id="83" name="Group 82">
                <a:extLst>
                  <a:ext uri="{FF2B5EF4-FFF2-40B4-BE49-F238E27FC236}">
                    <a16:creationId xmlns:a16="http://schemas.microsoft.com/office/drawing/2014/main" id="{C0E0880E-D863-42C9-8B20-7532804696F3}"/>
                  </a:ext>
                </a:extLst>
              </p:cNvPr>
              <p:cNvGrpSpPr/>
              <p:nvPr/>
            </p:nvGrpSpPr>
            <p:grpSpPr>
              <a:xfrm>
                <a:off x="2488799" y="1459022"/>
                <a:ext cx="530424" cy="1031737"/>
                <a:chOff x="1833463" y="1443680"/>
                <a:chExt cx="530424" cy="1031737"/>
              </a:xfrm>
            </p:grpSpPr>
            <p:sp>
              <p:nvSpPr>
                <p:cNvPr id="84" name="Rectangle 83">
                  <a:extLst>
                    <a:ext uri="{FF2B5EF4-FFF2-40B4-BE49-F238E27FC236}">
                      <a16:creationId xmlns:a16="http://schemas.microsoft.com/office/drawing/2014/main" id="{44116171-9CEC-451B-B33F-06E5FE5AB26F}"/>
                    </a:ext>
                  </a:extLst>
                </p:cNvPr>
                <p:cNvSpPr/>
                <p:nvPr/>
              </p:nvSpPr>
              <p:spPr>
                <a:xfrm>
                  <a:off x="1838118" y="1443680"/>
                  <a:ext cx="521114" cy="89584"/>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Sun 5/05</a:t>
                  </a:r>
                </a:p>
              </p:txBody>
            </p:sp>
            <p:sp>
              <p:nvSpPr>
                <p:cNvPr id="85" name="Rectangle 84">
                  <a:extLst>
                    <a:ext uri="{FF2B5EF4-FFF2-40B4-BE49-F238E27FC236}">
                      <a16:creationId xmlns:a16="http://schemas.microsoft.com/office/drawing/2014/main" id="{5AF27657-A6A2-44F4-8823-58C055DB7163}"/>
                    </a:ext>
                  </a:extLst>
                </p:cNvPr>
                <p:cNvSpPr/>
                <p:nvPr/>
              </p:nvSpPr>
              <p:spPr>
                <a:xfrm>
                  <a:off x="1837115" y="2380905"/>
                  <a:ext cx="523120" cy="94512"/>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Sat 5/11</a:t>
                  </a:r>
                </a:p>
              </p:txBody>
            </p:sp>
            <p:sp>
              <p:nvSpPr>
                <p:cNvPr id="86" name="Rectangle 85">
                  <a:extLst>
                    <a:ext uri="{FF2B5EF4-FFF2-40B4-BE49-F238E27FC236}">
                      <a16:creationId xmlns:a16="http://schemas.microsoft.com/office/drawing/2014/main" id="{166F461D-5911-4CAE-BB88-9398277B037E}"/>
                    </a:ext>
                  </a:extLst>
                </p:cNvPr>
                <p:cNvSpPr/>
                <p:nvPr/>
              </p:nvSpPr>
              <p:spPr>
                <a:xfrm>
                  <a:off x="1837115" y="2065030"/>
                  <a:ext cx="523120"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Thu 5/09</a:t>
                  </a:r>
                </a:p>
              </p:txBody>
            </p:sp>
            <p:sp>
              <p:nvSpPr>
                <p:cNvPr id="87" name="Rectangle 86">
                  <a:extLst>
                    <a:ext uri="{FF2B5EF4-FFF2-40B4-BE49-F238E27FC236}">
                      <a16:creationId xmlns:a16="http://schemas.microsoft.com/office/drawing/2014/main" id="{967EE958-DD8F-424C-BD7F-39C4F162F86C}"/>
                    </a:ext>
                  </a:extLst>
                </p:cNvPr>
                <p:cNvSpPr/>
                <p:nvPr/>
              </p:nvSpPr>
              <p:spPr>
                <a:xfrm>
                  <a:off x="1833463" y="2220847"/>
                  <a:ext cx="530424" cy="94538"/>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Fri 5/10</a:t>
                  </a:r>
                </a:p>
              </p:txBody>
            </p:sp>
            <p:sp>
              <p:nvSpPr>
                <p:cNvPr id="88" name="Rectangle 87">
                  <a:extLst>
                    <a:ext uri="{FF2B5EF4-FFF2-40B4-BE49-F238E27FC236}">
                      <a16:creationId xmlns:a16="http://schemas.microsoft.com/office/drawing/2014/main" id="{FB1153AF-05F2-40F7-A8EB-196AA4DFA7D7}"/>
                    </a:ext>
                  </a:extLst>
                </p:cNvPr>
                <p:cNvSpPr/>
                <p:nvPr/>
              </p:nvSpPr>
              <p:spPr>
                <a:xfrm>
                  <a:off x="1840767" y="1909302"/>
                  <a:ext cx="515816"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Wed 5/08</a:t>
                  </a:r>
                </a:p>
              </p:txBody>
            </p:sp>
            <p:sp>
              <p:nvSpPr>
                <p:cNvPr id="89" name="Rectangle 88">
                  <a:extLst>
                    <a:ext uri="{FF2B5EF4-FFF2-40B4-BE49-F238E27FC236}">
                      <a16:creationId xmlns:a16="http://schemas.microsoft.com/office/drawing/2014/main" id="{75EE8962-90F4-481A-AE10-BCC8AEB8441B}"/>
                    </a:ext>
                  </a:extLst>
                </p:cNvPr>
                <p:cNvSpPr/>
                <p:nvPr/>
              </p:nvSpPr>
              <p:spPr>
                <a:xfrm>
                  <a:off x="1838118" y="1756690"/>
                  <a:ext cx="521114" cy="8876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Tue 5/07</a:t>
                  </a:r>
                </a:p>
              </p:txBody>
            </p:sp>
            <p:sp>
              <p:nvSpPr>
                <p:cNvPr id="90" name="Rectangle 89">
                  <a:extLst>
                    <a:ext uri="{FF2B5EF4-FFF2-40B4-BE49-F238E27FC236}">
                      <a16:creationId xmlns:a16="http://schemas.microsoft.com/office/drawing/2014/main" id="{883ACF3C-F386-4B2C-B9C7-4562042639F1}"/>
                    </a:ext>
                  </a:extLst>
                </p:cNvPr>
                <p:cNvSpPr/>
                <p:nvPr/>
              </p:nvSpPr>
              <p:spPr>
                <a:xfrm>
                  <a:off x="1833463" y="1596988"/>
                  <a:ext cx="530424"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 5/06</a:t>
                  </a:r>
                </a:p>
              </p:txBody>
            </p:sp>
          </p:grpSp>
        </p:grpSp>
      </p:grpSp>
      <p:grpSp>
        <p:nvGrpSpPr>
          <p:cNvPr id="19" name="Group 18">
            <a:extLst>
              <a:ext uri="{FF2B5EF4-FFF2-40B4-BE49-F238E27FC236}">
                <a16:creationId xmlns:a16="http://schemas.microsoft.com/office/drawing/2014/main" id="{EA7D7119-2024-4135-9251-AACE015ED992}"/>
              </a:ext>
            </a:extLst>
          </p:cNvPr>
          <p:cNvGrpSpPr/>
          <p:nvPr/>
        </p:nvGrpSpPr>
        <p:grpSpPr>
          <a:xfrm>
            <a:off x="1676017" y="5316748"/>
            <a:ext cx="4913637" cy="1560630"/>
            <a:chOff x="1702086" y="5316748"/>
            <a:chExt cx="4913637" cy="1560630"/>
          </a:xfrm>
        </p:grpSpPr>
        <p:pic>
          <p:nvPicPr>
            <p:cNvPr id="5" name="Picture 4"/>
            <p:cNvPicPr>
              <a:picLocks noChangeAspect="1"/>
            </p:cNvPicPr>
            <p:nvPr/>
          </p:nvPicPr>
          <p:blipFill rotWithShape="1">
            <a:blip r:embed="rId6"/>
            <a:srcRect l="68273" t="60457" r="566" b="4580"/>
            <a:stretch/>
          </p:blipFill>
          <p:spPr>
            <a:xfrm>
              <a:off x="1702086" y="5316748"/>
              <a:ext cx="4913637" cy="1560630"/>
            </a:xfrm>
            <a:prstGeom prst="rect">
              <a:avLst/>
            </a:prstGeom>
          </p:spPr>
        </p:pic>
        <p:grpSp>
          <p:nvGrpSpPr>
            <p:cNvPr id="91" name="Group 90">
              <a:extLst>
                <a:ext uri="{FF2B5EF4-FFF2-40B4-BE49-F238E27FC236}">
                  <a16:creationId xmlns:a16="http://schemas.microsoft.com/office/drawing/2014/main" id="{E87370F8-E854-400C-9FD8-AEFFB320BE32}"/>
                </a:ext>
              </a:extLst>
            </p:cNvPr>
            <p:cNvGrpSpPr/>
            <p:nvPr/>
          </p:nvGrpSpPr>
          <p:grpSpPr>
            <a:xfrm>
              <a:off x="1760963" y="5385254"/>
              <a:ext cx="650083" cy="1116931"/>
              <a:chOff x="2433485" y="1421758"/>
              <a:chExt cx="641052" cy="1106265"/>
            </a:xfrm>
          </p:grpSpPr>
          <p:pic>
            <p:nvPicPr>
              <p:cNvPr id="92" name="Picture 91">
                <a:extLst>
                  <a:ext uri="{FF2B5EF4-FFF2-40B4-BE49-F238E27FC236}">
                    <a16:creationId xmlns:a16="http://schemas.microsoft.com/office/drawing/2014/main" id="{04839A1B-EC40-461B-ACE9-2DD98EB2EEDC}"/>
                  </a:ext>
                </a:extLst>
              </p:cNvPr>
              <p:cNvPicPr>
                <a:picLocks noChangeAspect="1"/>
              </p:cNvPicPr>
              <p:nvPr/>
            </p:nvPicPr>
            <p:blipFill rotWithShape="1">
              <a:blip r:embed="rId4"/>
              <a:srcRect l="77011" t="66540" r="19800" b="14959"/>
              <a:stretch/>
            </p:blipFill>
            <p:spPr>
              <a:xfrm>
                <a:off x="2433485" y="1421758"/>
                <a:ext cx="641052" cy="1106265"/>
              </a:xfrm>
              <a:prstGeom prst="rect">
                <a:avLst/>
              </a:prstGeom>
            </p:spPr>
          </p:pic>
          <p:grpSp>
            <p:nvGrpSpPr>
              <p:cNvPr id="93" name="Group 92">
                <a:extLst>
                  <a:ext uri="{FF2B5EF4-FFF2-40B4-BE49-F238E27FC236}">
                    <a16:creationId xmlns:a16="http://schemas.microsoft.com/office/drawing/2014/main" id="{D2D4C746-E743-46E8-ACC3-757B71AB265F}"/>
                  </a:ext>
                </a:extLst>
              </p:cNvPr>
              <p:cNvGrpSpPr/>
              <p:nvPr/>
            </p:nvGrpSpPr>
            <p:grpSpPr>
              <a:xfrm>
                <a:off x="2488799" y="1459022"/>
                <a:ext cx="530424" cy="1031737"/>
                <a:chOff x="1833463" y="1443680"/>
                <a:chExt cx="530424" cy="1031737"/>
              </a:xfrm>
            </p:grpSpPr>
            <p:sp>
              <p:nvSpPr>
                <p:cNvPr id="94" name="Rectangle 93">
                  <a:extLst>
                    <a:ext uri="{FF2B5EF4-FFF2-40B4-BE49-F238E27FC236}">
                      <a16:creationId xmlns:a16="http://schemas.microsoft.com/office/drawing/2014/main" id="{C6DABC17-F96D-4B50-AC8C-F12FC82F6AAC}"/>
                    </a:ext>
                  </a:extLst>
                </p:cNvPr>
                <p:cNvSpPr/>
                <p:nvPr/>
              </p:nvSpPr>
              <p:spPr>
                <a:xfrm>
                  <a:off x="1838118" y="1443680"/>
                  <a:ext cx="521114" cy="89584"/>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Sun 5/05</a:t>
                  </a:r>
                </a:p>
              </p:txBody>
            </p:sp>
            <p:sp>
              <p:nvSpPr>
                <p:cNvPr id="95" name="Rectangle 94">
                  <a:extLst>
                    <a:ext uri="{FF2B5EF4-FFF2-40B4-BE49-F238E27FC236}">
                      <a16:creationId xmlns:a16="http://schemas.microsoft.com/office/drawing/2014/main" id="{9450FB18-35EE-4551-850C-A052B9F08A77}"/>
                    </a:ext>
                  </a:extLst>
                </p:cNvPr>
                <p:cNvSpPr/>
                <p:nvPr/>
              </p:nvSpPr>
              <p:spPr>
                <a:xfrm>
                  <a:off x="1837115" y="2380905"/>
                  <a:ext cx="523120" cy="94512"/>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Sat 5/11</a:t>
                  </a:r>
                </a:p>
              </p:txBody>
            </p:sp>
            <p:sp>
              <p:nvSpPr>
                <p:cNvPr id="96" name="Rectangle 95">
                  <a:extLst>
                    <a:ext uri="{FF2B5EF4-FFF2-40B4-BE49-F238E27FC236}">
                      <a16:creationId xmlns:a16="http://schemas.microsoft.com/office/drawing/2014/main" id="{A411A5A9-88C1-42BE-9061-F344B10EEFDE}"/>
                    </a:ext>
                  </a:extLst>
                </p:cNvPr>
                <p:cNvSpPr/>
                <p:nvPr/>
              </p:nvSpPr>
              <p:spPr>
                <a:xfrm>
                  <a:off x="1837115" y="2065030"/>
                  <a:ext cx="523120"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Thu 5/09</a:t>
                  </a:r>
                </a:p>
              </p:txBody>
            </p:sp>
            <p:sp>
              <p:nvSpPr>
                <p:cNvPr id="97" name="Rectangle 96">
                  <a:extLst>
                    <a:ext uri="{FF2B5EF4-FFF2-40B4-BE49-F238E27FC236}">
                      <a16:creationId xmlns:a16="http://schemas.microsoft.com/office/drawing/2014/main" id="{8A4BB9ED-F06F-4FFE-BE29-1980DCBAB3CD}"/>
                    </a:ext>
                  </a:extLst>
                </p:cNvPr>
                <p:cNvSpPr/>
                <p:nvPr/>
              </p:nvSpPr>
              <p:spPr>
                <a:xfrm>
                  <a:off x="1833463" y="2220847"/>
                  <a:ext cx="530424" cy="94538"/>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Fri 5/10</a:t>
                  </a:r>
                </a:p>
              </p:txBody>
            </p:sp>
            <p:sp>
              <p:nvSpPr>
                <p:cNvPr id="98" name="Rectangle 97">
                  <a:extLst>
                    <a:ext uri="{FF2B5EF4-FFF2-40B4-BE49-F238E27FC236}">
                      <a16:creationId xmlns:a16="http://schemas.microsoft.com/office/drawing/2014/main" id="{2B7F2CF6-A993-474F-BABE-77A52254A9D1}"/>
                    </a:ext>
                  </a:extLst>
                </p:cNvPr>
                <p:cNvSpPr/>
                <p:nvPr/>
              </p:nvSpPr>
              <p:spPr>
                <a:xfrm>
                  <a:off x="1840767" y="1909302"/>
                  <a:ext cx="515816"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Wed 5/08</a:t>
                  </a:r>
                </a:p>
              </p:txBody>
            </p:sp>
            <p:sp>
              <p:nvSpPr>
                <p:cNvPr id="99" name="Rectangle 98">
                  <a:extLst>
                    <a:ext uri="{FF2B5EF4-FFF2-40B4-BE49-F238E27FC236}">
                      <a16:creationId xmlns:a16="http://schemas.microsoft.com/office/drawing/2014/main" id="{AAF83FB1-52B2-45E8-86BC-1FA4A7CA228B}"/>
                    </a:ext>
                  </a:extLst>
                </p:cNvPr>
                <p:cNvSpPr/>
                <p:nvPr/>
              </p:nvSpPr>
              <p:spPr>
                <a:xfrm>
                  <a:off x="1838118" y="1756690"/>
                  <a:ext cx="521114" cy="8876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Tue 5/07</a:t>
                  </a:r>
                </a:p>
              </p:txBody>
            </p:sp>
            <p:sp>
              <p:nvSpPr>
                <p:cNvPr id="100" name="Rectangle 99">
                  <a:extLst>
                    <a:ext uri="{FF2B5EF4-FFF2-40B4-BE49-F238E27FC236}">
                      <a16:creationId xmlns:a16="http://schemas.microsoft.com/office/drawing/2014/main" id="{229E2786-EBF1-4402-B937-35B2E9CC054C}"/>
                    </a:ext>
                  </a:extLst>
                </p:cNvPr>
                <p:cNvSpPr/>
                <p:nvPr/>
              </p:nvSpPr>
              <p:spPr>
                <a:xfrm>
                  <a:off x="1833463" y="1596988"/>
                  <a:ext cx="530424"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 5/06</a:t>
                  </a:r>
                </a:p>
              </p:txBody>
            </p:sp>
          </p:grpSp>
        </p:grpSp>
      </p:grpSp>
      <p:grpSp>
        <p:nvGrpSpPr>
          <p:cNvPr id="46" name="Group 45">
            <a:extLst>
              <a:ext uri="{FF2B5EF4-FFF2-40B4-BE49-F238E27FC236}">
                <a16:creationId xmlns:a16="http://schemas.microsoft.com/office/drawing/2014/main" id="{B2D5AE80-3E55-4EF3-95DF-D65167149005}"/>
              </a:ext>
            </a:extLst>
          </p:cNvPr>
          <p:cNvGrpSpPr/>
          <p:nvPr/>
        </p:nvGrpSpPr>
        <p:grpSpPr>
          <a:xfrm>
            <a:off x="1676017" y="7161463"/>
            <a:ext cx="4917403" cy="1548380"/>
            <a:chOff x="1698320" y="7165924"/>
            <a:chExt cx="4917403" cy="1548380"/>
          </a:xfrm>
        </p:grpSpPr>
        <p:pic>
          <p:nvPicPr>
            <p:cNvPr id="4" name="Picture 3"/>
            <p:cNvPicPr>
              <a:picLocks noChangeAspect="1"/>
            </p:cNvPicPr>
            <p:nvPr/>
          </p:nvPicPr>
          <p:blipFill rotWithShape="1">
            <a:blip r:embed="rId7"/>
            <a:srcRect l="68127" t="60338" r="566" b="4837"/>
            <a:stretch/>
          </p:blipFill>
          <p:spPr>
            <a:xfrm>
              <a:off x="1698320" y="7165924"/>
              <a:ext cx="4917403" cy="1548380"/>
            </a:xfrm>
            <a:prstGeom prst="rect">
              <a:avLst/>
            </a:prstGeom>
          </p:spPr>
        </p:pic>
        <p:grpSp>
          <p:nvGrpSpPr>
            <p:cNvPr id="101" name="Group 100">
              <a:extLst>
                <a:ext uri="{FF2B5EF4-FFF2-40B4-BE49-F238E27FC236}">
                  <a16:creationId xmlns:a16="http://schemas.microsoft.com/office/drawing/2014/main" id="{DBC3EE3D-93F4-488A-83E3-970601A3E755}"/>
                </a:ext>
              </a:extLst>
            </p:cNvPr>
            <p:cNvGrpSpPr/>
            <p:nvPr/>
          </p:nvGrpSpPr>
          <p:grpSpPr>
            <a:xfrm>
              <a:off x="1782097" y="7242465"/>
              <a:ext cx="725248" cy="1106265"/>
              <a:chOff x="2433485" y="1421758"/>
              <a:chExt cx="641052" cy="1106265"/>
            </a:xfrm>
          </p:grpSpPr>
          <p:pic>
            <p:nvPicPr>
              <p:cNvPr id="102" name="Picture 101">
                <a:extLst>
                  <a:ext uri="{FF2B5EF4-FFF2-40B4-BE49-F238E27FC236}">
                    <a16:creationId xmlns:a16="http://schemas.microsoft.com/office/drawing/2014/main" id="{C6351BDD-18F1-49F1-B899-3DE18157C1BC}"/>
                  </a:ext>
                </a:extLst>
              </p:cNvPr>
              <p:cNvPicPr>
                <a:picLocks noChangeAspect="1"/>
              </p:cNvPicPr>
              <p:nvPr/>
            </p:nvPicPr>
            <p:blipFill rotWithShape="1">
              <a:blip r:embed="rId4"/>
              <a:srcRect l="77011" t="66540" r="19800" b="14959"/>
              <a:stretch/>
            </p:blipFill>
            <p:spPr>
              <a:xfrm>
                <a:off x="2433485" y="1421758"/>
                <a:ext cx="641052" cy="1106265"/>
              </a:xfrm>
              <a:prstGeom prst="rect">
                <a:avLst/>
              </a:prstGeom>
            </p:spPr>
          </p:pic>
          <p:grpSp>
            <p:nvGrpSpPr>
              <p:cNvPr id="103" name="Group 102">
                <a:extLst>
                  <a:ext uri="{FF2B5EF4-FFF2-40B4-BE49-F238E27FC236}">
                    <a16:creationId xmlns:a16="http://schemas.microsoft.com/office/drawing/2014/main" id="{BF351C2C-E7F9-4676-9835-8EAAC8CFAF4A}"/>
                  </a:ext>
                </a:extLst>
              </p:cNvPr>
              <p:cNvGrpSpPr/>
              <p:nvPr/>
            </p:nvGrpSpPr>
            <p:grpSpPr>
              <a:xfrm>
                <a:off x="2488799" y="1459022"/>
                <a:ext cx="530424" cy="1031737"/>
                <a:chOff x="1833463" y="1443680"/>
                <a:chExt cx="530424" cy="1031737"/>
              </a:xfrm>
            </p:grpSpPr>
            <p:sp>
              <p:nvSpPr>
                <p:cNvPr id="104" name="Rectangle 103">
                  <a:extLst>
                    <a:ext uri="{FF2B5EF4-FFF2-40B4-BE49-F238E27FC236}">
                      <a16:creationId xmlns:a16="http://schemas.microsoft.com/office/drawing/2014/main" id="{979EFEDF-8CBA-4CB7-BC6C-2128DE594D47}"/>
                    </a:ext>
                  </a:extLst>
                </p:cNvPr>
                <p:cNvSpPr/>
                <p:nvPr/>
              </p:nvSpPr>
              <p:spPr>
                <a:xfrm>
                  <a:off x="1838118" y="1443680"/>
                  <a:ext cx="521114" cy="89584"/>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Sun 5/05</a:t>
                  </a:r>
                </a:p>
              </p:txBody>
            </p:sp>
            <p:sp>
              <p:nvSpPr>
                <p:cNvPr id="105" name="Rectangle 104">
                  <a:extLst>
                    <a:ext uri="{FF2B5EF4-FFF2-40B4-BE49-F238E27FC236}">
                      <a16:creationId xmlns:a16="http://schemas.microsoft.com/office/drawing/2014/main" id="{C35A34A7-FDF0-49D3-AF21-E8B6EE404472}"/>
                    </a:ext>
                  </a:extLst>
                </p:cNvPr>
                <p:cNvSpPr/>
                <p:nvPr/>
              </p:nvSpPr>
              <p:spPr>
                <a:xfrm>
                  <a:off x="1837115" y="2380905"/>
                  <a:ext cx="523120" cy="94512"/>
                </a:xfrm>
                <a:prstGeom prst="rect">
                  <a:avLst/>
                </a:prstGeom>
                <a:solidFill>
                  <a:srgbClr val="1F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Sat 5/11</a:t>
                  </a:r>
                </a:p>
              </p:txBody>
            </p:sp>
            <p:sp>
              <p:nvSpPr>
                <p:cNvPr id="106" name="Rectangle 105">
                  <a:extLst>
                    <a:ext uri="{FF2B5EF4-FFF2-40B4-BE49-F238E27FC236}">
                      <a16:creationId xmlns:a16="http://schemas.microsoft.com/office/drawing/2014/main" id="{4930ACFE-FC83-4713-AF1F-D839D62EEF8B}"/>
                    </a:ext>
                  </a:extLst>
                </p:cNvPr>
                <p:cNvSpPr/>
                <p:nvPr/>
              </p:nvSpPr>
              <p:spPr>
                <a:xfrm>
                  <a:off x="1837115" y="2065030"/>
                  <a:ext cx="523120"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Thu 5/09</a:t>
                  </a:r>
                </a:p>
              </p:txBody>
            </p:sp>
            <p:sp>
              <p:nvSpPr>
                <p:cNvPr id="107" name="Rectangle 106">
                  <a:extLst>
                    <a:ext uri="{FF2B5EF4-FFF2-40B4-BE49-F238E27FC236}">
                      <a16:creationId xmlns:a16="http://schemas.microsoft.com/office/drawing/2014/main" id="{8A0D3EF5-0B88-48F9-9EC8-4ADEAD00A674}"/>
                    </a:ext>
                  </a:extLst>
                </p:cNvPr>
                <p:cNvSpPr/>
                <p:nvPr/>
              </p:nvSpPr>
              <p:spPr>
                <a:xfrm>
                  <a:off x="1833463" y="2220847"/>
                  <a:ext cx="530424" cy="94538"/>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Fri 5/10</a:t>
                  </a:r>
                </a:p>
              </p:txBody>
            </p:sp>
            <p:sp>
              <p:nvSpPr>
                <p:cNvPr id="108" name="Rectangle 107">
                  <a:extLst>
                    <a:ext uri="{FF2B5EF4-FFF2-40B4-BE49-F238E27FC236}">
                      <a16:creationId xmlns:a16="http://schemas.microsoft.com/office/drawing/2014/main" id="{3761E52A-C5E0-4081-BEA5-608DA3E505D2}"/>
                    </a:ext>
                  </a:extLst>
                </p:cNvPr>
                <p:cNvSpPr/>
                <p:nvPr/>
              </p:nvSpPr>
              <p:spPr>
                <a:xfrm>
                  <a:off x="1840767" y="1909302"/>
                  <a:ext cx="515816"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Wed 5/08</a:t>
                  </a:r>
                </a:p>
              </p:txBody>
            </p:sp>
            <p:sp>
              <p:nvSpPr>
                <p:cNvPr id="109" name="Rectangle 108">
                  <a:extLst>
                    <a:ext uri="{FF2B5EF4-FFF2-40B4-BE49-F238E27FC236}">
                      <a16:creationId xmlns:a16="http://schemas.microsoft.com/office/drawing/2014/main" id="{9040CFC9-A717-4C02-A504-264EB44D7493}"/>
                    </a:ext>
                  </a:extLst>
                </p:cNvPr>
                <p:cNvSpPr/>
                <p:nvPr/>
              </p:nvSpPr>
              <p:spPr>
                <a:xfrm>
                  <a:off x="1838118" y="1756690"/>
                  <a:ext cx="521114" cy="8876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Tue 5/07</a:t>
                  </a:r>
                </a:p>
              </p:txBody>
            </p:sp>
            <p:sp>
              <p:nvSpPr>
                <p:cNvPr id="110" name="Rectangle 109">
                  <a:extLst>
                    <a:ext uri="{FF2B5EF4-FFF2-40B4-BE49-F238E27FC236}">
                      <a16:creationId xmlns:a16="http://schemas.microsoft.com/office/drawing/2014/main" id="{BAB2758E-6E7F-4D79-B2E2-C8BAB7D87E29}"/>
                    </a:ext>
                  </a:extLst>
                </p:cNvPr>
                <p:cNvSpPr/>
                <p:nvPr/>
              </p:nvSpPr>
              <p:spPr>
                <a:xfrm>
                  <a:off x="1833463" y="1596988"/>
                  <a:ext cx="530424" cy="90216"/>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 5/06</a:t>
                  </a:r>
                </a:p>
              </p:txBody>
            </p:sp>
          </p:grpSp>
        </p:grpSp>
      </p:grpSp>
      <p:grpSp>
        <p:nvGrpSpPr>
          <p:cNvPr id="48" name="Group 47">
            <a:extLst>
              <a:ext uri="{FF2B5EF4-FFF2-40B4-BE49-F238E27FC236}">
                <a16:creationId xmlns:a16="http://schemas.microsoft.com/office/drawing/2014/main" id="{89D37945-2310-4489-81BC-2A33AD879E40}"/>
              </a:ext>
            </a:extLst>
          </p:cNvPr>
          <p:cNvGrpSpPr/>
          <p:nvPr/>
        </p:nvGrpSpPr>
        <p:grpSpPr>
          <a:xfrm>
            <a:off x="167308" y="843965"/>
            <a:ext cx="6338747" cy="461665"/>
            <a:chOff x="174392" y="942544"/>
            <a:chExt cx="6338747" cy="461665"/>
          </a:xfrm>
        </p:grpSpPr>
        <p:sp>
          <p:nvSpPr>
            <p:cNvPr id="21" name="Rectangle 20">
              <a:extLst>
                <a:ext uri="{FF2B5EF4-FFF2-40B4-BE49-F238E27FC236}">
                  <a16:creationId xmlns:a16="http://schemas.microsoft.com/office/drawing/2014/main" id="{30370CA0-E0DB-4067-B4E0-CBB5B357B388}"/>
                </a:ext>
              </a:extLst>
            </p:cNvPr>
            <p:cNvSpPr/>
            <p:nvPr/>
          </p:nvSpPr>
          <p:spPr>
            <a:xfrm>
              <a:off x="174392" y="942544"/>
              <a:ext cx="6338747" cy="461665"/>
            </a:xfrm>
            <a:prstGeom prst="rect">
              <a:avLst/>
            </a:prstGeom>
            <a:solidFill>
              <a:schemeClr val="accent1">
                <a:lumMod val="75000"/>
              </a:schemeClr>
            </a:solidFill>
            <a:ln>
              <a:solidFill>
                <a:schemeClr val="bg1"/>
              </a:solidFill>
            </a:ln>
          </p:spPr>
          <p:txBody>
            <a:bodyPr wrap="square">
              <a:spAutoFit/>
            </a:bodyPr>
            <a:lstStyle/>
            <a:p>
              <a:r>
                <a:rPr lang="en-US" sz="1200" dirty="0">
                  <a:solidFill>
                    <a:schemeClr val="bg1"/>
                  </a:solidFill>
                </a:rPr>
                <a:t>       Results indicate the most significant overall impacts in user delay cost and delay during </a:t>
              </a:r>
              <a:r>
                <a:rPr lang="en-US" sz="1200" b="1" dirty="0">
                  <a:solidFill>
                    <a:schemeClr val="bg1"/>
                  </a:solidFill>
                </a:rPr>
                <a:t>Week 3</a:t>
              </a:r>
              <a:r>
                <a:rPr lang="en-US" sz="1200" dirty="0">
                  <a:solidFill>
                    <a:schemeClr val="bg1"/>
                  </a:solidFill>
                </a:rPr>
                <a:t> primarily occurred during the </a:t>
              </a:r>
              <a:r>
                <a:rPr lang="en-US" sz="1200" b="1" dirty="0">
                  <a:solidFill>
                    <a:schemeClr val="bg1"/>
                  </a:solidFill>
                </a:rPr>
                <a:t>12PM – 4PM</a:t>
              </a:r>
              <a:r>
                <a:rPr lang="en-US" sz="1200" dirty="0">
                  <a:solidFill>
                    <a:schemeClr val="bg1"/>
                  </a:solidFill>
                </a:rPr>
                <a:t> period.</a:t>
              </a:r>
            </a:p>
          </p:txBody>
        </p:sp>
        <p:sp>
          <p:nvSpPr>
            <p:cNvPr id="20" name="Rectangle 19">
              <a:extLst>
                <a:ext uri="{FF2B5EF4-FFF2-40B4-BE49-F238E27FC236}">
                  <a16:creationId xmlns:a16="http://schemas.microsoft.com/office/drawing/2014/main" id="{08761911-1400-45D5-B1F6-D5C08166D0B6}"/>
                </a:ext>
              </a:extLst>
            </p:cNvPr>
            <p:cNvSpPr/>
            <p:nvPr/>
          </p:nvSpPr>
          <p:spPr>
            <a:xfrm>
              <a:off x="174392" y="942544"/>
              <a:ext cx="284085" cy="273113"/>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ea typeface="Microsoft Himalaya" panose="01010100010101010101" pitchFamily="2" charset="0"/>
                  <a:cs typeface="Times New Roman" panose="02020603050405020304" pitchFamily="18" charset="0"/>
                </a:rPr>
                <a:t>i</a:t>
              </a:r>
              <a:endParaRPr lang="en-US" b="1" dirty="0">
                <a:latin typeface="Times New Roman" panose="02020603050405020304" pitchFamily="18" charset="0"/>
                <a:ea typeface="Microsoft Himalaya" panose="01010100010101010101" pitchFamily="2" charset="0"/>
                <a:cs typeface="Times New Roman" panose="02020603050405020304" pitchFamily="18" charset="0"/>
              </a:endParaRPr>
            </a:p>
          </p:txBody>
        </p:sp>
      </p:grpSp>
      <p:sp>
        <p:nvSpPr>
          <p:cNvPr id="6" name="Rectangle 5">
            <a:extLst>
              <a:ext uri="{FF2B5EF4-FFF2-40B4-BE49-F238E27FC236}">
                <a16:creationId xmlns:a16="http://schemas.microsoft.com/office/drawing/2014/main" id="{BD338962-7219-4B99-8FC8-CE53268DA092}"/>
              </a:ext>
            </a:extLst>
          </p:cNvPr>
          <p:cNvSpPr/>
          <p:nvPr/>
        </p:nvSpPr>
        <p:spPr>
          <a:xfrm>
            <a:off x="4164879" y="1612010"/>
            <a:ext cx="602166" cy="133709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BDDCBBB-C6F5-41C6-811B-FA5540DA9AF4}"/>
              </a:ext>
            </a:extLst>
          </p:cNvPr>
          <p:cNvSpPr/>
          <p:nvPr/>
        </p:nvSpPr>
        <p:spPr>
          <a:xfrm>
            <a:off x="4132835" y="3459746"/>
            <a:ext cx="602166" cy="133709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E7F8E2B-AAC1-43DE-A967-3828CBB5D715}"/>
              </a:ext>
            </a:extLst>
          </p:cNvPr>
          <p:cNvSpPr/>
          <p:nvPr/>
        </p:nvSpPr>
        <p:spPr>
          <a:xfrm>
            <a:off x="4149042" y="5307835"/>
            <a:ext cx="602166" cy="133709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E3E066-E9AA-408B-8FCA-5C1E71C04746}"/>
              </a:ext>
            </a:extLst>
          </p:cNvPr>
          <p:cNvSpPr/>
          <p:nvPr/>
        </p:nvSpPr>
        <p:spPr>
          <a:xfrm>
            <a:off x="4168347" y="7153145"/>
            <a:ext cx="598698" cy="133606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5C4EA5D9-8877-4B5E-B922-CDE22C2E6818}"/>
              </a:ext>
            </a:extLst>
          </p:cNvPr>
          <p:cNvGrpSpPr/>
          <p:nvPr/>
        </p:nvGrpSpPr>
        <p:grpSpPr>
          <a:xfrm>
            <a:off x="45442" y="1762643"/>
            <a:ext cx="1576866" cy="1038168"/>
            <a:chOff x="32088" y="1762643"/>
            <a:chExt cx="1576866" cy="1038168"/>
          </a:xfrm>
        </p:grpSpPr>
        <p:sp>
          <p:nvSpPr>
            <p:cNvPr id="10" name="TextBox 9"/>
            <p:cNvSpPr txBox="1"/>
            <p:nvPr/>
          </p:nvSpPr>
          <p:spPr>
            <a:xfrm>
              <a:off x="98607" y="1762643"/>
              <a:ext cx="1510347" cy="246221"/>
            </a:xfrm>
            <a:prstGeom prst="rect">
              <a:avLst/>
            </a:prstGeom>
            <a:solidFill>
              <a:schemeClr val="accent1">
                <a:lumMod val="75000"/>
              </a:schemeClr>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1000" b="1" dirty="0">
                  <a:solidFill>
                    <a:schemeClr val="bg1"/>
                  </a:solidFill>
                </a:rPr>
                <a:t>Total User Delay Cost</a:t>
              </a:r>
            </a:p>
          </p:txBody>
        </p:sp>
        <p:grpSp>
          <p:nvGrpSpPr>
            <p:cNvPr id="65" name="Group 64">
              <a:extLst>
                <a:ext uri="{FF2B5EF4-FFF2-40B4-BE49-F238E27FC236}">
                  <a16:creationId xmlns:a16="http://schemas.microsoft.com/office/drawing/2014/main" id="{13CDDF8C-F7EE-4945-A3BA-56F682591765}"/>
                </a:ext>
              </a:extLst>
            </p:cNvPr>
            <p:cNvGrpSpPr/>
            <p:nvPr/>
          </p:nvGrpSpPr>
          <p:grpSpPr>
            <a:xfrm>
              <a:off x="32088" y="2061809"/>
              <a:ext cx="1576866" cy="689033"/>
              <a:chOff x="18015" y="2568979"/>
              <a:chExt cx="1576866" cy="689033"/>
            </a:xfrm>
          </p:grpSpPr>
          <p:cxnSp>
            <p:nvCxnSpPr>
              <p:cNvPr id="111" name="Straight Connector 110">
                <a:extLst>
                  <a:ext uri="{FF2B5EF4-FFF2-40B4-BE49-F238E27FC236}">
                    <a16:creationId xmlns:a16="http://schemas.microsoft.com/office/drawing/2014/main" id="{8D55857C-A969-4ABC-9F82-7D513B4EAD7A}"/>
                  </a:ext>
                </a:extLst>
              </p:cNvPr>
              <p:cNvCxnSpPr>
                <a:cxnSpLocks/>
              </p:cNvCxnSpPr>
              <p:nvPr/>
            </p:nvCxnSpPr>
            <p:spPr>
              <a:xfrm>
                <a:off x="188352" y="2793107"/>
                <a:ext cx="13295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9BE046D9-D9DB-4E52-9865-CCC381A7DEFE}"/>
                  </a:ext>
                </a:extLst>
              </p:cNvPr>
              <p:cNvGrpSpPr/>
              <p:nvPr/>
            </p:nvGrpSpPr>
            <p:grpSpPr>
              <a:xfrm>
                <a:off x="18015" y="2821562"/>
                <a:ext cx="1547294" cy="436450"/>
                <a:chOff x="104103" y="2812081"/>
                <a:chExt cx="1547294" cy="436450"/>
              </a:xfrm>
            </p:grpSpPr>
            <p:sp>
              <p:nvSpPr>
                <p:cNvPr id="112" name="Rectangle: Rounded Corners 111">
                  <a:extLst>
                    <a:ext uri="{FF2B5EF4-FFF2-40B4-BE49-F238E27FC236}">
                      <a16:creationId xmlns:a16="http://schemas.microsoft.com/office/drawing/2014/main" id="{F206E98E-0D80-4532-9231-E772C2EFD5CD}"/>
                    </a:ext>
                  </a:extLst>
                </p:cNvPr>
                <p:cNvSpPr/>
                <p:nvPr/>
              </p:nvSpPr>
              <p:spPr>
                <a:xfrm>
                  <a:off x="104103" y="2812081"/>
                  <a:ext cx="775993"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Last week</a:t>
                  </a:r>
                </a:p>
                <a:p>
                  <a:pPr algn="ctr"/>
                  <a:r>
                    <a:rPr lang="en-US" sz="1400" b="1" dirty="0">
                      <a:solidFill>
                        <a:srgbClr val="FF4719"/>
                      </a:solidFill>
                    </a:rPr>
                    <a:t>$6.7K</a:t>
                  </a:r>
                  <a:endParaRPr lang="en-US" sz="1400" dirty="0">
                    <a:solidFill>
                      <a:srgbClr val="FF4719"/>
                    </a:solidFill>
                  </a:endParaRPr>
                </a:p>
              </p:txBody>
            </p:sp>
            <p:sp>
              <p:nvSpPr>
                <p:cNvPr id="113" name="Rectangle: Rounded Corners 112">
                  <a:extLst>
                    <a:ext uri="{FF2B5EF4-FFF2-40B4-BE49-F238E27FC236}">
                      <a16:creationId xmlns:a16="http://schemas.microsoft.com/office/drawing/2014/main" id="{AEA2045D-1D4C-4194-B2A0-4817DED62EC6}"/>
                    </a:ext>
                  </a:extLst>
                </p:cNvPr>
                <p:cNvSpPr/>
                <p:nvPr/>
              </p:nvSpPr>
              <p:spPr>
                <a:xfrm>
                  <a:off x="700965" y="2812081"/>
                  <a:ext cx="828975"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This week</a:t>
                  </a:r>
                </a:p>
                <a:p>
                  <a:pPr algn="ctr"/>
                  <a:r>
                    <a:rPr lang="en-US" sz="1400" b="1" dirty="0">
                      <a:solidFill>
                        <a:srgbClr val="00B050"/>
                      </a:solidFill>
                    </a:rPr>
                    <a:t>$6.6K</a:t>
                  </a:r>
                  <a:endParaRPr lang="en-US" sz="1400" dirty="0">
                    <a:solidFill>
                      <a:srgbClr val="00B050"/>
                    </a:solidFill>
                  </a:endParaRPr>
                </a:p>
              </p:txBody>
            </p:sp>
            <p:cxnSp>
              <p:nvCxnSpPr>
                <p:cNvPr id="114" name="Straight Connector 113">
                  <a:extLst>
                    <a:ext uri="{FF2B5EF4-FFF2-40B4-BE49-F238E27FC236}">
                      <a16:creationId xmlns:a16="http://schemas.microsoft.com/office/drawing/2014/main" id="{2ECF72B7-E88D-4676-97BB-96E4921CD618}"/>
                    </a:ext>
                  </a:extLst>
                </p:cNvPr>
                <p:cNvCxnSpPr>
                  <a:cxnSpLocks/>
                </p:cNvCxnSpPr>
                <p:nvPr/>
              </p:nvCxnSpPr>
              <p:spPr>
                <a:xfrm>
                  <a:off x="805381" y="2842241"/>
                  <a:ext cx="0" cy="35624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5" name="Arrow: Down 114">
                  <a:extLst>
                    <a:ext uri="{FF2B5EF4-FFF2-40B4-BE49-F238E27FC236}">
                      <a16:creationId xmlns:a16="http://schemas.microsoft.com/office/drawing/2014/main" id="{89EB8C82-51EF-4E07-80B0-298FCA2EE9CF}"/>
                    </a:ext>
                  </a:extLst>
                </p:cNvPr>
                <p:cNvSpPr/>
                <p:nvPr/>
              </p:nvSpPr>
              <p:spPr>
                <a:xfrm>
                  <a:off x="1454686" y="2899349"/>
                  <a:ext cx="196711" cy="284923"/>
                </a:xfrm>
                <a:prstGeom prst="downArrow">
                  <a:avLst/>
                </a:prstGeom>
                <a:solidFill>
                  <a:srgbClr val="00B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grpSp>
          <p:sp>
            <p:nvSpPr>
              <p:cNvPr id="116" name="TextBox 115">
                <a:extLst>
                  <a:ext uri="{FF2B5EF4-FFF2-40B4-BE49-F238E27FC236}">
                    <a16:creationId xmlns:a16="http://schemas.microsoft.com/office/drawing/2014/main" id="{0EE7FF36-7CBF-4BDC-ACE4-BD7F5B270982}"/>
                  </a:ext>
                </a:extLst>
              </p:cNvPr>
              <p:cNvSpPr txBox="1"/>
              <p:nvPr/>
            </p:nvSpPr>
            <p:spPr>
              <a:xfrm>
                <a:off x="107824" y="2568979"/>
                <a:ext cx="1487057" cy="153888"/>
              </a:xfrm>
              <a:prstGeom prst="rect">
                <a:avLst/>
              </a:prstGeom>
              <a:noFill/>
            </p:spPr>
            <p:txBody>
              <a:bodyPr wrap="square" lIns="0" tIns="0" rIns="0" bIns="0" rtlCol="0">
                <a:spAutoFit/>
              </a:bodyPr>
              <a:lstStyle/>
              <a:p>
                <a:pPr algn="ctr"/>
                <a:r>
                  <a:rPr lang="en-US" sz="1000" b="1" dirty="0"/>
                  <a:t>12PM – 4 PM Hourly Total</a:t>
                </a:r>
                <a:endParaRPr lang="en-US" sz="1000" dirty="0"/>
              </a:p>
            </p:txBody>
          </p:sp>
        </p:grpSp>
        <p:sp>
          <p:nvSpPr>
            <p:cNvPr id="59" name="Rectangle 58">
              <a:extLst>
                <a:ext uri="{FF2B5EF4-FFF2-40B4-BE49-F238E27FC236}">
                  <a16:creationId xmlns:a16="http://schemas.microsoft.com/office/drawing/2014/main" id="{7F02604D-7B27-4942-ABEF-8E26F5F44880}"/>
                </a:ext>
              </a:extLst>
            </p:cNvPr>
            <p:cNvSpPr/>
            <p:nvPr/>
          </p:nvSpPr>
          <p:spPr>
            <a:xfrm>
              <a:off x="101666" y="1762643"/>
              <a:ext cx="1503601" cy="103816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B56B50A9-8176-4A61-8515-FADB6C584776}"/>
              </a:ext>
            </a:extLst>
          </p:cNvPr>
          <p:cNvGrpSpPr/>
          <p:nvPr/>
        </p:nvGrpSpPr>
        <p:grpSpPr>
          <a:xfrm>
            <a:off x="45442" y="3624935"/>
            <a:ext cx="1576866" cy="1038168"/>
            <a:chOff x="32088" y="1762643"/>
            <a:chExt cx="1576866" cy="1038168"/>
          </a:xfrm>
        </p:grpSpPr>
        <p:sp>
          <p:nvSpPr>
            <p:cNvPr id="128" name="TextBox 127">
              <a:extLst>
                <a:ext uri="{FF2B5EF4-FFF2-40B4-BE49-F238E27FC236}">
                  <a16:creationId xmlns:a16="http://schemas.microsoft.com/office/drawing/2014/main" id="{0B90B7A0-9B4F-4E77-B3B5-44688ACCB51F}"/>
                </a:ext>
              </a:extLst>
            </p:cNvPr>
            <p:cNvSpPr txBox="1"/>
            <p:nvPr/>
          </p:nvSpPr>
          <p:spPr>
            <a:xfrm>
              <a:off x="98607" y="1762643"/>
              <a:ext cx="1510347" cy="246221"/>
            </a:xfrm>
            <a:prstGeom prst="rect">
              <a:avLst/>
            </a:prstGeom>
            <a:solidFill>
              <a:schemeClr val="accent1">
                <a:lumMod val="75000"/>
              </a:schemeClr>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1000" b="1" dirty="0">
                  <a:solidFill>
                    <a:schemeClr val="bg1"/>
                  </a:solidFill>
                </a:rPr>
                <a:t>Total Delay</a:t>
              </a:r>
            </a:p>
          </p:txBody>
        </p:sp>
        <p:grpSp>
          <p:nvGrpSpPr>
            <p:cNvPr id="148" name="Group 147">
              <a:extLst>
                <a:ext uri="{FF2B5EF4-FFF2-40B4-BE49-F238E27FC236}">
                  <a16:creationId xmlns:a16="http://schemas.microsoft.com/office/drawing/2014/main" id="{684CFA69-92BA-49FC-83E9-6C40B9351968}"/>
                </a:ext>
              </a:extLst>
            </p:cNvPr>
            <p:cNvGrpSpPr/>
            <p:nvPr/>
          </p:nvGrpSpPr>
          <p:grpSpPr>
            <a:xfrm>
              <a:off x="32088" y="2061809"/>
              <a:ext cx="1576866" cy="689033"/>
              <a:chOff x="18015" y="2568979"/>
              <a:chExt cx="1576866" cy="689033"/>
            </a:xfrm>
          </p:grpSpPr>
          <p:cxnSp>
            <p:nvCxnSpPr>
              <p:cNvPr id="150" name="Straight Connector 149">
                <a:extLst>
                  <a:ext uri="{FF2B5EF4-FFF2-40B4-BE49-F238E27FC236}">
                    <a16:creationId xmlns:a16="http://schemas.microsoft.com/office/drawing/2014/main" id="{9A79520A-4351-4729-B918-744816F775CD}"/>
                  </a:ext>
                </a:extLst>
              </p:cNvPr>
              <p:cNvCxnSpPr>
                <a:cxnSpLocks/>
              </p:cNvCxnSpPr>
              <p:nvPr/>
            </p:nvCxnSpPr>
            <p:spPr>
              <a:xfrm>
                <a:off x="188352" y="2793107"/>
                <a:ext cx="13295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B577917D-1EE4-42A1-B0A0-5CC309030CD5}"/>
                  </a:ext>
                </a:extLst>
              </p:cNvPr>
              <p:cNvGrpSpPr/>
              <p:nvPr/>
            </p:nvGrpSpPr>
            <p:grpSpPr>
              <a:xfrm>
                <a:off x="18015" y="2821562"/>
                <a:ext cx="1547294" cy="436450"/>
                <a:chOff x="104103" y="2812081"/>
                <a:chExt cx="1547294" cy="436450"/>
              </a:xfrm>
            </p:grpSpPr>
            <p:sp>
              <p:nvSpPr>
                <p:cNvPr id="153" name="Rectangle: Rounded Corners 152">
                  <a:extLst>
                    <a:ext uri="{FF2B5EF4-FFF2-40B4-BE49-F238E27FC236}">
                      <a16:creationId xmlns:a16="http://schemas.microsoft.com/office/drawing/2014/main" id="{906E447A-2448-47A5-96D5-5FD5E8E09387}"/>
                    </a:ext>
                  </a:extLst>
                </p:cNvPr>
                <p:cNvSpPr/>
                <p:nvPr/>
              </p:nvSpPr>
              <p:spPr>
                <a:xfrm>
                  <a:off x="104103" y="2812081"/>
                  <a:ext cx="775993"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Last week</a:t>
                  </a:r>
                </a:p>
                <a:p>
                  <a:pPr algn="ctr"/>
                  <a:r>
                    <a:rPr lang="en-US" sz="1400" b="1" dirty="0">
                      <a:solidFill>
                        <a:srgbClr val="00B050"/>
                      </a:solidFill>
                    </a:rPr>
                    <a:t>286h</a:t>
                  </a:r>
                  <a:endParaRPr lang="en-US" sz="1400" dirty="0">
                    <a:solidFill>
                      <a:srgbClr val="00B050"/>
                    </a:solidFill>
                  </a:endParaRPr>
                </a:p>
              </p:txBody>
            </p:sp>
            <p:sp>
              <p:nvSpPr>
                <p:cNvPr id="154" name="Rectangle: Rounded Corners 153">
                  <a:extLst>
                    <a:ext uri="{FF2B5EF4-FFF2-40B4-BE49-F238E27FC236}">
                      <a16:creationId xmlns:a16="http://schemas.microsoft.com/office/drawing/2014/main" id="{E080247D-0879-4D2E-ADA7-D46D16D6C615}"/>
                    </a:ext>
                  </a:extLst>
                </p:cNvPr>
                <p:cNvSpPr/>
                <p:nvPr/>
              </p:nvSpPr>
              <p:spPr>
                <a:xfrm>
                  <a:off x="700965" y="2812081"/>
                  <a:ext cx="828975"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This week</a:t>
                  </a:r>
                </a:p>
                <a:p>
                  <a:pPr algn="ctr"/>
                  <a:r>
                    <a:rPr lang="en-US" sz="1400" b="1" dirty="0">
                      <a:solidFill>
                        <a:srgbClr val="FF4719"/>
                      </a:solidFill>
                    </a:rPr>
                    <a:t>293h</a:t>
                  </a:r>
                  <a:endParaRPr lang="en-US" sz="1400" dirty="0">
                    <a:solidFill>
                      <a:srgbClr val="FF4719"/>
                    </a:solidFill>
                  </a:endParaRPr>
                </a:p>
              </p:txBody>
            </p:sp>
            <p:cxnSp>
              <p:nvCxnSpPr>
                <p:cNvPr id="155" name="Straight Connector 154">
                  <a:extLst>
                    <a:ext uri="{FF2B5EF4-FFF2-40B4-BE49-F238E27FC236}">
                      <a16:creationId xmlns:a16="http://schemas.microsoft.com/office/drawing/2014/main" id="{FAD65C51-85B1-47BA-8134-63FEF1E51012}"/>
                    </a:ext>
                  </a:extLst>
                </p:cNvPr>
                <p:cNvCxnSpPr>
                  <a:cxnSpLocks/>
                </p:cNvCxnSpPr>
                <p:nvPr/>
              </p:nvCxnSpPr>
              <p:spPr>
                <a:xfrm>
                  <a:off x="805381" y="2842241"/>
                  <a:ext cx="0" cy="35624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6" name="Arrow: Down 155">
                  <a:extLst>
                    <a:ext uri="{FF2B5EF4-FFF2-40B4-BE49-F238E27FC236}">
                      <a16:creationId xmlns:a16="http://schemas.microsoft.com/office/drawing/2014/main" id="{BBE87F78-81EE-490B-A88B-616E28F7070C}"/>
                    </a:ext>
                  </a:extLst>
                </p:cNvPr>
                <p:cNvSpPr/>
                <p:nvPr/>
              </p:nvSpPr>
              <p:spPr>
                <a:xfrm flipV="1">
                  <a:off x="1454686" y="2899349"/>
                  <a:ext cx="196711" cy="284923"/>
                </a:xfrm>
                <a:prstGeom prst="downArrow">
                  <a:avLst/>
                </a:prstGeom>
                <a:solidFill>
                  <a:srgbClr val="FF5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grpSp>
          <p:sp>
            <p:nvSpPr>
              <p:cNvPr id="152" name="TextBox 151">
                <a:extLst>
                  <a:ext uri="{FF2B5EF4-FFF2-40B4-BE49-F238E27FC236}">
                    <a16:creationId xmlns:a16="http://schemas.microsoft.com/office/drawing/2014/main" id="{2A0B7D7F-C8AB-4403-80B0-EE080A9902E6}"/>
                  </a:ext>
                </a:extLst>
              </p:cNvPr>
              <p:cNvSpPr txBox="1"/>
              <p:nvPr/>
            </p:nvSpPr>
            <p:spPr>
              <a:xfrm>
                <a:off x="107824" y="2568979"/>
                <a:ext cx="1487057" cy="153888"/>
              </a:xfrm>
              <a:prstGeom prst="rect">
                <a:avLst/>
              </a:prstGeom>
              <a:noFill/>
            </p:spPr>
            <p:txBody>
              <a:bodyPr wrap="square" lIns="0" tIns="0" rIns="0" bIns="0" rtlCol="0">
                <a:spAutoFit/>
              </a:bodyPr>
              <a:lstStyle/>
              <a:p>
                <a:pPr algn="ctr"/>
                <a:r>
                  <a:rPr lang="en-US" sz="1000" b="1" dirty="0"/>
                  <a:t>12PM – 4 PM Hourly Total</a:t>
                </a:r>
                <a:endParaRPr lang="en-US" sz="1000" dirty="0"/>
              </a:p>
            </p:txBody>
          </p:sp>
        </p:grpSp>
        <p:sp>
          <p:nvSpPr>
            <p:cNvPr id="149" name="Rectangle 148">
              <a:extLst>
                <a:ext uri="{FF2B5EF4-FFF2-40B4-BE49-F238E27FC236}">
                  <a16:creationId xmlns:a16="http://schemas.microsoft.com/office/drawing/2014/main" id="{0A5EDF2C-0005-4BD9-9975-08AD881CC792}"/>
                </a:ext>
              </a:extLst>
            </p:cNvPr>
            <p:cNvSpPr/>
            <p:nvPr/>
          </p:nvSpPr>
          <p:spPr>
            <a:xfrm>
              <a:off x="101666" y="1762643"/>
              <a:ext cx="1503601" cy="103816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FDD34DAE-9DB4-4A79-B637-72EF5B9AA4B8}"/>
              </a:ext>
            </a:extLst>
          </p:cNvPr>
          <p:cNvGrpSpPr/>
          <p:nvPr/>
        </p:nvGrpSpPr>
        <p:grpSpPr>
          <a:xfrm>
            <a:off x="45442" y="5451404"/>
            <a:ext cx="1576866" cy="1038168"/>
            <a:chOff x="32088" y="1762643"/>
            <a:chExt cx="1576866" cy="1038168"/>
          </a:xfrm>
        </p:grpSpPr>
        <p:sp>
          <p:nvSpPr>
            <p:cNvPr id="158" name="TextBox 157">
              <a:extLst>
                <a:ext uri="{FF2B5EF4-FFF2-40B4-BE49-F238E27FC236}">
                  <a16:creationId xmlns:a16="http://schemas.microsoft.com/office/drawing/2014/main" id="{22554C14-F5BC-447A-AE96-5FD039739E11}"/>
                </a:ext>
              </a:extLst>
            </p:cNvPr>
            <p:cNvSpPr txBox="1"/>
            <p:nvPr/>
          </p:nvSpPr>
          <p:spPr>
            <a:xfrm>
              <a:off x="98607" y="1762643"/>
              <a:ext cx="1510347" cy="246221"/>
            </a:xfrm>
            <a:prstGeom prst="rect">
              <a:avLst/>
            </a:prstGeom>
            <a:solidFill>
              <a:schemeClr val="accent1">
                <a:lumMod val="75000"/>
              </a:schemeClr>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1000" b="1" dirty="0">
                  <a:solidFill>
                    <a:schemeClr val="bg1"/>
                  </a:solidFill>
                </a:rPr>
                <a:t>Vehicle Miles Traveled</a:t>
              </a:r>
            </a:p>
          </p:txBody>
        </p:sp>
        <p:grpSp>
          <p:nvGrpSpPr>
            <p:cNvPr id="159" name="Group 158">
              <a:extLst>
                <a:ext uri="{FF2B5EF4-FFF2-40B4-BE49-F238E27FC236}">
                  <a16:creationId xmlns:a16="http://schemas.microsoft.com/office/drawing/2014/main" id="{0271A5F8-BF62-4E6F-9000-BA59E8F4F2C8}"/>
                </a:ext>
              </a:extLst>
            </p:cNvPr>
            <p:cNvGrpSpPr/>
            <p:nvPr/>
          </p:nvGrpSpPr>
          <p:grpSpPr>
            <a:xfrm>
              <a:off x="32088" y="2061809"/>
              <a:ext cx="1576866" cy="689033"/>
              <a:chOff x="18015" y="2568979"/>
              <a:chExt cx="1576866" cy="689033"/>
            </a:xfrm>
          </p:grpSpPr>
          <p:cxnSp>
            <p:nvCxnSpPr>
              <p:cNvPr id="161" name="Straight Connector 160">
                <a:extLst>
                  <a:ext uri="{FF2B5EF4-FFF2-40B4-BE49-F238E27FC236}">
                    <a16:creationId xmlns:a16="http://schemas.microsoft.com/office/drawing/2014/main" id="{84DC3586-4365-4F26-B5F8-1E9CCB01576F}"/>
                  </a:ext>
                </a:extLst>
              </p:cNvPr>
              <p:cNvCxnSpPr>
                <a:cxnSpLocks/>
              </p:cNvCxnSpPr>
              <p:nvPr/>
            </p:nvCxnSpPr>
            <p:spPr>
              <a:xfrm>
                <a:off x="188352" y="2793107"/>
                <a:ext cx="13295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7AAE6276-6D34-4897-90A9-1658075473DF}"/>
                  </a:ext>
                </a:extLst>
              </p:cNvPr>
              <p:cNvGrpSpPr/>
              <p:nvPr/>
            </p:nvGrpSpPr>
            <p:grpSpPr>
              <a:xfrm>
                <a:off x="18015" y="2821562"/>
                <a:ext cx="1547294" cy="436450"/>
                <a:chOff x="104103" y="2812081"/>
                <a:chExt cx="1547294" cy="436450"/>
              </a:xfrm>
            </p:grpSpPr>
            <p:sp>
              <p:nvSpPr>
                <p:cNvPr id="164" name="Rectangle: Rounded Corners 163">
                  <a:extLst>
                    <a:ext uri="{FF2B5EF4-FFF2-40B4-BE49-F238E27FC236}">
                      <a16:creationId xmlns:a16="http://schemas.microsoft.com/office/drawing/2014/main" id="{8703B2AF-2ADD-4D7A-B875-41CAD5BE180C}"/>
                    </a:ext>
                  </a:extLst>
                </p:cNvPr>
                <p:cNvSpPr/>
                <p:nvPr/>
              </p:nvSpPr>
              <p:spPr>
                <a:xfrm>
                  <a:off x="104103" y="2812081"/>
                  <a:ext cx="775993"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Last week</a:t>
                  </a:r>
                </a:p>
                <a:p>
                  <a:pPr algn="ctr"/>
                  <a:r>
                    <a:rPr lang="en-US" sz="1400" b="1" dirty="0">
                      <a:solidFill>
                        <a:srgbClr val="FF4719"/>
                      </a:solidFill>
                    </a:rPr>
                    <a:t>53,377</a:t>
                  </a:r>
                  <a:endParaRPr lang="en-US" sz="1400" dirty="0">
                    <a:solidFill>
                      <a:srgbClr val="FF4719"/>
                    </a:solidFill>
                  </a:endParaRPr>
                </a:p>
              </p:txBody>
            </p:sp>
            <p:sp>
              <p:nvSpPr>
                <p:cNvPr id="165" name="Rectangle: Rounded Corners 164">
                  <a:extLst>
                    <a:ext uri="{FF2B5EF4-FFF2-40B4-BE49-F238E27FC236}">
                      <a16:creationId xmlns:a16="http://schemas.microsoft.com/office/drawing/2014/main" id="{B6F87A35-08CB-469D-8829-DB819011A15E}"/>
                    </a:ext>
                  </a:extLst>
                </p:cNvPr>
                <p:cNvSpPr/>
                <p:nvPr/>
              </p:nvSpPr>
              <p:spPr>
                <a:xfrm>
                  <a:off x="700965" y="2812081"/>
                  <a:ext cx="828975"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This week</a:t>
                  </a:r>
                </a:p>
                <a:p>
                  <a:pPr algn="ctr"/>
                  <a:r>
                    <a:rPr lang="en-US" sz="1400" b="1" dirty="0">
                      <a:solidFill>
                        <a:srgbClr val="00B050"/>
                      </a:solidFill>
                    </a:rPr>
                    <a:t>51,283</a:t>
                  </a:r>
                  <a:endParaRPr lang="en-US" sz="1400" dirty="0">
                    <a:solidFill>
                      <a:srgbClr val="00B050"/>
                    </a:solidFill>
                  </a:endParaRPr>
                </a:p>
              </p:txBody>
            </p:sp>
            <p:cxnSp>
              <p:nvCxnSpPr>
                <p:cNvPr id="166" name="Straight Connector 165">
                  <a:extLst>
                    <a:ext uri="{FF2B5EF4-FFF2-40B4-BE49-F238E27FC236}">
                      <a16:creationId xmlns:a16="http://schemas.microsoft.com/office/drawing/2014/main" id="{8F7A1ED7-1153-444B-9DF0-556476D99E8D}"/>
                    </a:ext>
                  </a:extLst>
                </p:cNvPr>
                <p:cNvCxnSpPr>
                  <a:cxnSpLocks/>
                </p:cNvCxnSpPr>
                <p:nvPr/>
              </p:nvCxnSpPr>
              <p:spPr>
                <a:xfrm>
                  <a:off x="805381" y="2842241"/>
                  <a:ext cx="0" cy="35624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7" name="Arrow: Down 166">
                  <a:extLst>
                    <a:ext uri="{FF2B5EF4-FFF2-40B4-BE49-F238E27FC236}">
                      <a16:creationId xmlns:a16="http://schemas.microsoft.com/office/drawing/2014/main" id="{7BD00E51-B54D-4150-A46B-1DDF8DFD723D}"/>
                    </a:ext>
                  </a:extLst>
                </p:cNvPr>
                <p:cNvSpPr/>
                <p:nvPr/>
              </p:nvSpPr>
              <p:spPr>
                <a:xfrm>
                  <a:off x="1454686" y="2899349"/>
                  <a:ext cx="196711" cy="284923"/>
                </a:xfrm>
                <a:prstGeom prst="downArrow">
                  <a:avLst/>
                </a:prstGeom>
                <a:solidFill>
                  <a:srgbClr val="00B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grpSp>
          <p:sp>
            <p:nvSpPr>
              <p:cNvPr id="163" name="TextBox 162">
                <a:extLst>
                  <a:ext uri="{FF2B5EF4-FFF2-40B4-BE49-F238E27FC236}">
                    <a16:creationId xmlns:a16="http://schemas.microsoft.com/office/drawing/2014/main" id="{4C16E27D-8EA6-450C-99A8-04B3171E4FA5}"/>
                  </a:ext>
                </a:extLst>
              </p:cNvPr>
              <p:cNvSpPr txBox="1"/>
              <p:nvPr/>
            </p:nvSpPr>
            <p:spPr>
              <a:xfrm>
                <a:off x="107824" y="2568979"/>
                <a:ext cx="1487057" cy="153888"/>
              </a:xfrm>
              <a:prstGeom prst="rect">
                <a:avLst/>
              </a:prstGeom>
              <a:noFill/>
            </p:spPr>
            <p:txBody>
              <a:bodyPr wrap="square" lIns="0" tIns="0" rIns="0" bIns="0" rtlCol="0">
                <a:spAutoFit/>
              </a:bodyPr>
              <a:lstStyle/>
              <a:p>
                <a:pPr algn="ctr"/>
                <a:r>
                  <a:rPr lang="en-US" sz="1000" b="1" dirty="0"/>
                  <a:t>12PM – 4 PM Hourly Total</a:t>
                </a:r>
                <a:endParaRPr lang="en-US" sz="1000" dirty="0"/>
              </a:p>
            </p:txBody>
          </p:sp>
        </p:grpSp>
        <p:sp>
          <p:nvSpPr>
            <p:cNvPr id="160" name="Rectangle 159">
              <a:extLst>
                <a:ext uri="{FF2B5EF4-FFF2-40B4-BE49-F238E27FC236}">
                  <a16:creationId xmlns:a16="http://schemas.microsoft.com/office/drawing/2014/main" id="{0B08B5F5-9581-4C1D-908F-56700F8058D7}"/>
                </a:ext>
              </a:extLst>
            </p:cNvPr>
            <p:cNvSpPr/>
            <p:nvPr/>
          </p:nvSpPr>
          <p:spPr>
            <a:xfrm>
              <a:off x="101666" y="1762643"/>
              <a:ext cx="1503601" cy="103816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BA1B4DAF-F89D-4ED6-9D46-C706BBC2FDFE}"/>
              </a:ext>
            </a:extLst>
          </p:cNvPr>
          <p:cNvGrpSpPr/>
          <p:nvPr/>
        </p:nvGrpSpPr>
        <p:grpSpPr>
          <a:xfrm>
            <a:off x="45442" y="7279716"/>
            <a:ext cx="1576866" cy="1038168"/>
            <a:chOff x="32088" y="1762643"/>
            <a:chExt cx="1576866" cy="1038168"/>
          </a:xfrm>
        </p:grpSpPr>
        <p:sp>
          <p:nvSpPr>
            <p:cNvPr id="169" name="TextBox 168">
              <a:extLst>
                <a:ext uri="{FF2B5EF4-FFF2-40B4-BE49-F238E27FC236}">
                  <a16:creationId xmlns:a16="http://schemas.microsoft.com/office/drawing/2014/main" id="{2F612CEB-50B7-4E65-82FC-00CB98D06F41}"/>
                </a:ext>
              </a:extLst>
            </p:cNvPr>
            <p:cNvSpPr txBox="1"/>
            <p:nvPr/>
          </p:nvSpPr>
          <p:spPr>
            <a:xfrm>
              <a:off x="98607" y="1762643"/>
              <a:ext cx="1510347" cy="246221"/>
            </a:xfrm>
            <a:prstGeom prst="rect">
              <a:avLst/>
            </a:prstGeom>
            <a:solidFill>
              <a:schemeClr val="accent1">
                <a:lumMod val="75000"/>
              </a:schemeClr>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1000" b="1" dirty="0">
                  <a:solidFill>
                    <a:schemeClr val="bg1"/>
                  </a:solidFill>
                </a:rPr>
                <a:t>Cost per VMT</a:t>
              </a:r>
            </a:p>
          </p:txBody>
        </p:sp>
        <p:grpSp>
          <p:nvGrpSpPr>
            <p:cNvPr id="170" name="Group 169">
              <a:extLst>
                <a:ext uri="{FF2B5EF4-FFF2-40B4-BE49-F238E27FC236}">
                  <a16:creationId xmlns:a16="http://schemas.microsoft.com/office/drawing/2014/main" id="{73DD344A-4FF1-49AC-BD30-DDAB5F686C79}"/>
                </a:ext>
              </a:extLst>
            </p:cNvPr>
            <p:cNvGrpSpPr/>
            <p:nvPr/>
          </p:nvGrpSpPr>
          <p:grpSpPr>
            <a:xfrm>
              <a:off x="32088" y="2061809"/>
              <a:ext cx="1576866" cy="689033"/>
              <a:chOff x="18015" y="2568979"/>
              <a:chExt cx="1576866" cy="689033"/>
            </a:xfrm>
          </p:grpSpPr>
          <p:cxnSp>
            <p:nvCxnSpPr>
              <p:cNvPr id="172" name="Straight Connector 171">
                <a:extLst>
                  <a:ext uri="{FF2B5EF4-FFF2-40B4-BE49-F238E27FC236}">
                    <a16:creationId xmlns:a16="http://schemas.microsoft.com/office/drawing/2014/main" id="{8A1AEF6B-EF10-4542-AA09-FB1F7B239EC4}"/>
                  </a:ext>
                </a:extLst>
              </p:cNvPr>
              <p:cNvCxnSpPr>
                <a:cxnSpLocks/>
              </p:cNvCxnSpPr>
              <p:nvPr/>
            </p:nvCxnSpPr>
            <p:spPr>
              <a:xfrm>
                <a:off x="188352" y="2793107"/>
                <a:ext cx="13295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47C1DEC5-B1E1-4AF9-9076-3C70CE993B65}"/>
                  </a:ext>
                </a:extLst>
              </p:cNvPr>
              <p:cNvGrpSpPr/>
              <p:nvPr/>
            </p:nvGrpSpPr>
            <p:grpSpPr>
              <a:xfrm>
                <a:off x="18015" y="2821562"/>
                <a:ext cx="1547294" cy="436450"/>
                <a:chOff x="104103" y="2812081"/>
                <a:chExt cx="1547294" cy="436450"/>
              </a:xfrm>
            </p:grpSpPr>
            <p:sp>
              <p:nvSpPr>
                <p:cNvPr id="175" name="Rectangle: Rounded Corners 174">
                  <a:extLst>
                    <a:ext uri="{FF2B5EF4-FFF2-40B4-BE49-F238E27FC236}">
                      <a16:creationId xmlns:a16="http://schemas.microsoft.com/office/drawing/2014/main" id="{17D0F270-3163-474B-9EA7-387833529EC6}"/>
                    </a:ext>
                  </a:extLst>
                </p:cNvPr>
                <p:cNvSpPr/>
                <p:nvPr/>
              </p:nvSpPr>
              <p:spPr>
                <a:xfrm>
                  <a:off x="104103" y="2812081"/>
                  <a:ext cx="775993"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Last week</a:t>
                  </a:r>
                </a:p>
                <a:p>
                  <a:pPr algn="ctr"/>
                  <a:r>
                    <a:rPr lang="en-US" sz="1400" b="1" dirty="0">
                      <a:solidFill>
                        <a:srgbClr val="FF4719"/>
                      </a:solidFill>
                    </a:rPr>
                    <a:t>$0.80</a:t>
                  </a:r>
                  <a:endParaRPr lang="en-US" sz="1400" dirty="0">
                    <a:solidFill>
                      <a:srgbClr val="FF4719"/>
                    </a:solidFill>
                  </a:endParaRPr>
                </a:p>
              </p:txBody>
            </p:sp>
            <p:sp>
              <p:nvSpPr>
                <p:cNvPr id="176" name="Rectangle: Rounded Corners 175">
                  <a:extLst>
                    <a:ext uri="{FF2B5EF4-FFF2-40B4-BE49-F238E27FC236}">
                      <a16:creationId xmlns:a16="http://schemas.microsoft.com/office/drawing/2014/main" id="{F754CDCA-1099-422F-9A78-EE3C241317E6}"/>
                    </a:ext>
                  </a:extLst>
                </p:cNvPr>
                <p:cNvSpPr/>
                <p:nvPr/>
              </p:nvSpPr>
              <p:spPr>
                <a:xfrm>
                  <a:off x="700965" y="2812081"/>
                  <a:ext cx="828975" cy="436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rPr>
                    <a:t>This week</a:t>
                  </a:r>
                </a:p>
                <a:p>
                  <a:pPr algn="ctr"/>
                  <a:r>
                    <a:rPr lang="en-US" sz="1400" b="1" dirty="0">
                      <a:solidFill>
                        <a:srgbClr val="00B050"/>
                      </a:solidFill>
                    </a:rPr>
                    <a:t>$0.78</a:t>
                  </a:r>
                  <a:endParaRPr lang="en-US" sz="1400" dirty="0">
                    <a:solidFill>
                      <a:srgbClr val="00B050"/>
                    </a:solidFill>
                  </a:endParaRPr>
                </a:p>
              </p:txBody>
            </p:sp>
            <p:cxnSp>
              <p:nvCxnSpPr>
                <p:cNvPr id="177" name="Straight Connector 176">
                  <a:extLst>
                    <a:ext uri="{FF2B5EF4-FFF2-40B4-BE49-F238E27FC236}">
                      <a16:creationId xmlns:a16="http://schemas.microsoft.com/office/drawing/2014/main" id="{B6DCD184-101C-4BC4-B8DE-19718A48D264}"/>
                    </a:ext>
                  </a:extLst>
                </p:cNvPr>
                <p:cNvCxnSpPr>
                  <a:cxnSpLocks/>
                </p:cNvCxnSpPr>
                <p:nvPr/>
              </p:nvCxnSpPr>
              <p:spPr>
                <a:xfrm>
                  <a:off x="805381" y="2842241"/>
                  <a:ext cx="0" cy="35624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8" name="Arrow: Down 177">
                  <a:extLst>
                    <a:ext uri="{FF2B5EF4-FFF2-40B4-BE49-F238E27FC236}">
                      <a16:creationId xmlns:a16="http://schemas.microsoft.com/office/drawing/2014/main" id="{4BF36253-DC44-485F-AE8A-9DE005BF5F8D}"/>
                    </a:ext>
                  </a:extLst>
                </p:cNvPr>
                <p:cNvSpPr/>
                <p:nvPr/>
              </p:nvSpPr>
              <p:spPr>
                <a:xfrm>
                  <a:off x="1454686" y="2899349"/>
                  <a:ext cx="196711" cy="284923"/>
                </a:xfrm>
                <a:prstGeom prst="downArrow">
                  <a:avLst/>
                </a:prstGeom>
                <a:solidFill>
                  <a:srgbClr val="00B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grpSp>
          <p:sp>
            <p:nvSpPr>
              <p:cNvPr id="174" name="TextBox 173">
                <a:extLst>
                  <a:ext uri="{FF2B5EF4-FFF2-40B4-BE49-F238E27FC236}">
                    <a16:creationId xmlns:a16="http://schemas.microsoft.com/office/drawing/2014/main" id="{AB527969-BA14-48D1-B832-003C9BE6E8BB}"/>
                  </a:ext>
                </a:extLst>
              </p:cNvPr>
              <p:cNvSpPr txBox="1"/>
              <p:nvPr/>
            </p:nvSpPr>
            <p:spPr>
              <a:xfrm>
                <a:off x="107824" y="2568979"/>
                <a:ext cx="1487057" cy="153888"/>
              </a:xfrm>
              <a:prstGeom prst="rect">
                <a:avLst/>
              </a:prstGeom>
              <a:noFill/>
            </p:spPr>
            <p:txBody>
              <a:bodyPr wrap="square" lIns="0" tIns="0" rIns="0" bIns="0" rtlCol="0">
                <a:spAutoFit/>
              </a:bodyPr>
              <a:lstStyle/>
              <a:p>
                <a:pPr algn="ctr"/>
                <a:r>
                  <a:rPr lang="en-US" sz="1000" b="1" dirty="0"/>
                  <a:t>12PM – 4 PM Hourly Avg.</a:t>
                </a:r>
                <a:endParaRPr lang="en-US" sz="1000" dirty="0"/>
              </a:p>
            </p:txBody>
          </p:sp>
        </p:grpSp>
        <p:sp>
          <p:nvSpPr>
            <p:cNvPr id="171" name="Rectangle 170">
              <a:extLst>
                <a:ext uri="{FF2B5EF4-FFF2-40B4-BE49-F238E27FC236}">
                  <a16:creationId xmlns:a16="http://schemas.microsoft.com/office/drawing/2014/main" id="{5B350D09-0115-43F0-ADD7-1E8698ACD498}"/>
                </a:ext>
              </a:extLst>
            </p:cNvPr>
            <p:cNvSpPr/>
            <p:nvPr/>
          </p:nvSpPr>
          <p:spPr>
            <a:xfrm>
              <a:off x="101666" y="1762643"/>
              <a:ext cx="1503601" cy="103816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 name="Rectangle 178">
            <a:extLst>
              <a:ext uri="{FF2B5EF4-FFF2-40B4-BE49-F238E27FC236}">
                <a16:creationId xmlns:a16="http://schemas.microsoft.com/office/drawing/2014/main" id="{839F4783-98EC-4EF5-8282-B63B1018EFD6}"/>
              </a:ext>
            </a:extLst>
          </p:cNvPr>
          <p:cNvSpPr/>
          <p:nvPr/>
        </p:nvSpPr>
        <p:spPr>
          <a:xfrm>
            <a:off x="1752226" y="2960603"/>
            <a:ext cx="3867084" cy="184666"/>
          </a:xfrm>
          <a:prstGeom prst="rect">
            <a:avLst/>
          </a:prstGeom>
        </p:spPr>
        <p:txBody>
          <a:bodyPr wrap="square">
            <a:spAutoFit/>
          </a:bodyPr>
          <a:lstStyle/>
          <a:p>
            <a:r>
              <a:rPr lang="en-US" sz="600" b="1" dirty="0"/>
              <a:t>Delay cost </a:t>
            </a:r>
            <a:r>
              <a:rPr lang="en-US" sz="600" dirty="0"/>
              <a:t>= delay for the hour times the value of a person's time times the vehicle occupancy</a:t>
            </a:r>
          </a:p>
        </p:txBody>
      </p:sp>
      <p:sp>
        <p:nvSpPr>
          <p:cNvPr id="50" name="Rectangle 49">
            <a:extLst>
              <a:ext uri="{FF2B5EF4-FFF2-40B4-BE49-F238E27FC236}">
                <a16:creationId xmlns:a16="http://schemas.microsoft.com/office/drawing/2014/main" id="{D76D0C18-05B6-4C9E-8356-9CCB0287AF33}"/>
              </a:ext>
            </a:extLst>
          </p:cNvPr>
          <p:cNvSpPr/>
          <p:nvPr/>
        </p:nvSpPr>
        <p:spPr>
          <a:xfrm>
            <a:off x="1734894" y="4809971"/>
            <a:ext cx="3429000" cy="184666"/>
          </a:xfrm>
          <a:prstGeom prst="rect">
            <a:avLst/>
          </a:prstGeom>
        </p:spPr>
        <p:txBody>
          <a:bodyPr>
            <a:spAutoFit/>
          </a:bodyPr>
          <a:lstStyle/>
          <a:p>
            <a:r>
              <a:rPr lang="en-US" sz="600" dirty="0"/>
              <a:t>The </a:t>
            </a:r>
            <a:r>
              <a:rPr lang="en-US" sz="600" b="1" dirty="0"/>
              <a:t>extra time </a:t>
            </a:r>
            <a:r>
              <a:rPr lang="en-US" sz="600" dirty="0"/>
              <a:t>spent traveling due to congestion, represented by the total vehicle hours of delay </a:t>
            </a:r>
          </a:p>
        </p:txBody>
      </p:sp>
      <p:sp>
        <p:nvSpPr>
          <p:cNvPr id="52" name="Rectangle 51">
            <a:extLst>
              <a:ext uri="{FF2B5EF4-FFF2-40B4-BE49-F238E27FC236}">
                <a16:creationId xmlns:a16="http://schemas.microsoft.com/office/drawing/2014/main" id="{56D6E3F2-6B85-475F-B579-843729770322}"/>
              </a:ext>
            </a:extLst>
          </p:cNvPr>
          <p:cNvSpPr/>
          <p:nvPr/>
        </p:nvSpPr>
        <p:spPr>
          <a:xfrm>
            <a:off x="1676017" y="6659854"/>
            <a:ext cx="4075201" cy="184666"/>
          </a:xfrm>
          <a:prstGeom prst="rect">
            <a:avLst/>
          </a:prstGeom>
        </p:spPr>
        <p:txBody>
          <a:bodyPr wrap="square">
            <a:spAutoFit/>
          </a:bodyPr>
          <a:lstStyle/>
          <a:p>
            <a:r>
              <a:rPr lang="en-US" sz="600" b="1" dirty="0"/>
              <a:t>VMT</a:t>
            </a:r>
            <a:r>
              <a:rPr lang="en-US" sz="600" dirty="0"/>
              <a:t> = the hourly volume of the segment times the length of the segment</a:t>
            </a:r>
          </a:p>
        </p:txBody>
      </p:sp>
      <p:sp>
        <p:nvSpPr>
          <p:cNvPr id="53" name="Rectangle 52">
            <a:extLst>
              <a:ext uri="{FF2B5EF4-FFF2-40B4-BE49-F238E27FC236}">
                <a16:creationId xmlns:a16="http://schemas.microsoft.com/office/drawing/2014/main" id="{C382FCEA-7C45-41DB-A4F1-357607344795}"/>
              </a:ext>
            </a:extLst>
          </p:cNvPr>
          <p:cNvSpPr/>
          <p:nvPr/>
        </p:nvSpPr>
        <p:spPr>
          <a:xfrm>
            <a:off x="1734894" y="8514767"/>
            <a:ext cx="3429000" cy="184666"/>
          </a:xfrm>
          <a:prstGeom prst="rect">
            <a:avLst/>
          </a:prstGeom>
        </p:spPr>
        <p:txBody>
          <a:bodyPr>
            <a:spAutoFit/>
          </a:bodyPr>
          <a:lstStyle/>
          <a:p>
            <a:r>
              <a:rPr lang="en-US" sz="600" dirty="0"/>
              <a:t>The </a:t>
            </a:r>
            <a:r>
              <a:rPr lang="en-US" sz="600" b="1" dirty="0"/>
              <a:t>costs per VMT </a:t>
            </a:r>
            <a:r>
              <a:rPr lang="en-US" sz="600" dirty="0"/>
              <a:t>represent an average value over the region and analysis period.</a:t>
            </a:r>
          </a:p>
        </p:txBody>
      </p:sp>
    </p:spTree>
    <p:extLst>
      <p:ext uri="{BB962C8B-B14F-4D97-AF65-F5344CB8AC3E}">
        <p14:creationId xmlns:p14="http://schemas.microsoft.com/office/powerpoint/2010/main" val="59574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2AD97FCC-1277-4FC0-97EC-63DDD81BD7F7}"/>
              </a:ext>
            </a:extLst>
          </p:cNvPr>
          <p:cNvSpPr/>
          <p:nvPr/>
        </p:nvSpPr>
        <p:spPr>
          <a:xfrm>
            <a:off x="327015" y="847725"/>
            <a:ext cx="6207090" cy="492443"/>
          </a:xfrm>
          <a:prstGeom prst="rect">
            <a:avLst/>
          </a:prstGeom>
          <a:solidFill>
            <a:schemeClr val="accent1">
              <a:lumMod val="75000"/>
            </a:schemeClr>
          </a:solidFill>
          <a:ln>
            <a:solidFill>
              <a:schemeClr val="bg1"/>
            </a:solidFill>
          </a:ln>
        </p:spPr>
        <p:txBody>
          <a:bodyPr wrap="square">
            <a:spAutoFit/>
          </a:bodyPr>
          <a:lstStyle/>
          <a:p>
            <a:r>
              <a:rPr lang="en-US" sz="1200" dirty="0">
                <a:solidFill>
                  <a:schemeClr val="bg1"/>
                </a:solidFill>
              </a:rPr>
              <a:t>       Results show some apparent shifts in traffic to I-695 (</a:t>
            </a:r>
            <a:r>
              <a:rPr lang="en-US" sz="1200" b="1" dirty="0">
                <a:solidFill>
                  <a:schemeClr val="bg1"/>
                </a:solidFill>
              </a:rPr>
              <a:t>21% speed drop</a:t>
            </a:r>
            <a:r>
              <a:rPr lang="en-US" sz="1200" dirty="0">
                <a:solidFill>
                  <a:schemeClr val="bg1"/>
                </a:solidFill>
              </a:rPr>
              <a:t>) and I-95 (</a:t>
            </a:r>
            <a:r>
              <a:rPr lang="en-US" sz="1200" b="1" dirty="0">
                <a:solidFill>
                  <a:schemeClr val="bg1"/>
                </a:solidFill>
              </a:rPr>
              <a:t>17% drop</a:t>
            </a:r>
            <a:r>
              <a:rPr lang="en-US" sz="1200" dirty="0">
                <a:solidFill>
                  <a:schemeClr val="bg1"/>
                </a:solidFill>
              </a:rPr>
              <a:t>) a </a:t>
            </a:r>
          </a:p>
          <a:p>
            <a:endParaRPr lang="en-US" sz="200" dirty="0">
              <a:solidFill>
                <a:schemeClr val="bg1"/>
              </a:solidFill>
            </a:endParaRPr>
          </a:p>
          <a:p>
            <a:r>
              <a:rPr lang="en-US" sz="1200" dirty="0">
                <a:solidFill>
                  <a:schemeClr val="bg1"/>
                </a:solidFill>
              </a:rPr>
              <a:t>week before, and after the NB bore closure, indicating some success in alternate route use PR.</a:t>
            </a:r>
          </a:p>
        </p:txBody>
      </p:sp>
      <p:pic>
        <p:nvPicPr>
          <p:cNvPr id="6" name="Picture 5">
            <a:extLst>
              <a:ext uri="{FF2B5EF4-FFF2-40B4-BE49-F238E27FC236}">
                <a16:creationId xmlns:a16="http://schemas.microsoft.com/office/drawing/2014/main" id="{822E6D87-4874-4AA6-9FC7-FCAD5DD6FDB6}"/>
              </a:ext>
            </a:extLst>
          </p:cNvPr>
          <p:cNvPicPr>
            <a:picLocks noChangeAspect="1"/>
          </p:cNvPicPr>
          <p:nvPr/>
        </p:nvPicPr>
        <p:blipFill>
          <a:blip r:embed="rId2"/>
          <a:stretch>
            <a:fillRect/>
          </a:stretch>
        </p:blipFill>
        <p:spPr>
          <a:xfrm>
            <a:off x="324860" y="1440717"/>
            <a:ext cx="6215920" cy="3805781"/>
          </a:xfrm>
          <a:prstGeom prst="rect">
            <a:avLst/>
          </a:prstGeom>
        </p:spPr>
      </p:pic>
      <p:sp>
        <p:nvSpPr>
          <p:cNvPr id="23" name="TextBox 22"/>
          <p:cNvSpPr txBox="1"/>
          <p:nvPr/>
        </p:nvSpPr>
        <p:spPr>
          <a:xfrm>
            <a:off x="1" y="350850"/>
            <a:ext cx="6857999" cy="461665"/>
          </a:xfrm>
          <a:prstGeom prst="rect">
            <a:avLst/>
          </a:prstGeom>
          <a:noFill/>
        </p:spPr>
        <p:txBody>
          <a:bodyPr wrap="square" rtlCol="0">
            <a:spAutoFit/>
          </a:bodyPr>
          <a:lstStyle/>
          <a:p>
            <a:r>
              <a:rPr lang="en-US" sz="1200" dirty="0"/>
              <a:t>The table below summarize speed comparisons between I-895 and two alternate routes </a:t>
            </a:r>
            <a:r>
              <a:rPr lang="en-US" sz="1200" b="1" dirty="0"/>
              <a:t>–</a:t>
            </a:r>
            <a:r>
              <a:rPr lang="en-US" sz="1200" dirty="0"/>
              <a:t> I-95 and I-695 </a:t>
            </a:r>
            <a:r>
              <a:rPr lang="en-US" sz="1200" b="1" dirty="0"/>
              <a:t>–</a:t>
            </a:r>
            <a:r>
              <a:rPr lang="en-US" sz="1200" dirty="0"/>
              <a:t> for one year before the bore closure, one week before and </a:t>
            </a:r>
            <a:r>
              <a:rPr lang="en-US" sz="1200" b="1" dirty="0"/>
              <a:t>Week 3</a:t>
            </a:r>
            <a:r>
              <a:rPr lang="en-US" sz="1200" dirty="0"/>
              <a:t> after the closure.</a:t>
            </a:r>
          </a:p>
        </p:txBody>
      </p:sp>
      <p:cxnSp>
        <p:nvCxnSpPr>
          <p:cNvPr id="35" name="Straight Connector 34"/>
          <p:cNvCxnSpPr>
            <a:cxnSpLocks/>
          </p:cNvCxnSpPr>
          <p:nvPr/>
        </p:nvCxnSpPr>
        <p:spPr>
          <a:xfrm>
            <a:off x="329274" y="5514693"/>
            <a:ext cx="621592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8447C50A-9431-4CC5-AB5C-1B54BEC9B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856" y="8736139"/>
            <a:ext cx="602946" cy="382823"/>
          </a:xfrm>
          <a:prstGeom prst="rect">
            <a:avLst/>
          </a:prstGeom>
          <a:ln>
            <a:noFill/>
          </a:ln>
          <a:effectLst/>
        </p:spPr>
      </p:pic>
      <p:sp>
        <p:nvSpPr>
          <p:cNvPr id="72" name="Rectangle 71">
            <a:extLst>
              <a:ext uri="{FF2B5EF4-FFF2-40B4-BE49-F238E27FC236}">
                <a16:creationId xmlns:a16="http://schemas.microsoft.com/office/drawing/2014/main" id="{EF83C099-156C-47ED-AE33-C39BCC6C52FA}"/>
              </a:ext>
            </a:extLst>
          </p:cNvPr>
          <p:cNvSpPr/>
          <p:nvPr/>
        </p:nvSpPr>
        <p:spPr>
          <a:xfrm>
            <a:off x="0" y="8901154"/>
            <a:ext cx="6215921" cy="10286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3" name="Picture 2">
            <a:extLst>
              <a:ext uri="{FF2B5EF4-FFF2-40B4-BE49-F238E27FC236}">
                <a16:creationId xmlns:a16="http://schemas.microsoft.com/office/drawing/2014/main" id="{A39E287C-9514-4312-AC91-91EADF5E6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94" y="6176905"/>
            <a:ext cx="348828" cy="279062"/>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id="{A8CB2F92-3BCD-485C-B53C-F32B4BC56692}"/>
              </a:ext>
            </a:extLst>
          </p:cNvPr>
          <p:cNvSpPr/>
          <p:nvPr/>
        </p:nvSpPr>
        <p:spPr>
          <a:xfrm>
            <a:off x="358916" y="6481557"/>
            <a:ext cx="287783" cy="68219"/>
          </a:xfrm>
          <a:prstGeom prst="roundRect">
            <a:avLst/>
          </a:prstGeom>
          <a:solidFill>
            <a:srgbClr val="581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13502E-4187-4E08-A561-FE4579241B7F}"/>
              </a:ext>
            </a:extLst>
          </p:cNvPr>
          <p:cNvSpPr txBox="1"/>
          <p:nvPr/>
        </p:nvSpPr>
        <p:spPr>
          <a:xfrm>
            <a:off x="229400" y="5237694"/>
            <a:ext cx="6292967" cy="276999"/>
          </a:xfrm>
          <a:prstGeom prst="rect">
            <a:avLst/>
          </a:prstGeom>
          <a:noFill/>
        </p:spPr>
        <p:txBody>
          <a:bodyPr wrap="square" rtlCol="0">
            <a:spAutoFit/>
          </a:bodyPr>
          <a:lstStyle/>
          <a:p>
            <a:r>
              <a:rPr lang="en-US" sz="1200" b="1" dirty="0"/>
              <a:t>Mainline/Alternate Route Screen line - Average Speed Comparisons </a:t>
            </a:r>
            <a:r>
              <a:rPr lang="en-US" sz="1200" b="1" dirty="0">
                <a:solidFill>
                  <a:schemeClr val="accent1">
                    <a:lumMod val="75000"/>
                  </a:schemeClr>
                </a:solidFill>
              </a:rPr>
              <a:t>(</a:t>
            </a:r>
            <a:r>
              <a:rPr lang="en-US" sz="1200" dirty="0">
                <a:solidFill>
                  <a:schemeClr val="accent1">
                    <a:lumMod val="75000"/>
                  </a:schemeClr>
                </a:solidFill>
              </a:rPr>
              <a:t>Northbound Direction</a:t>
            </a:r>
            <a:r>
              <a:rPr lang="en-US" sz="1200" b="1" dirty="0">
                <a:solidFill>
                  <a:schemeClr val="accent1">
                    <a:lumMod val="75000"/>
                  </a:schemeClr>
                </a:solidFill>
              </a:rPr>
              <a:t>)</a:t>
            </a:r>
            <a:r>
              <a:rPr lang="en-US" sz="1200" b="1" dirty="0"/>
              <a:t> </a:t>
            </a:r>
          </a:p>
        </p:txBody>
      </p:sp>
      <p:sp>
        <p:nvSpPr>
          <p:cNvPr id="21" name="TextBox 20">
            <a:extLst>
              <a:ext uri="{FF2B5EF4-FFF2-40B4-BE49-F238E27FC236}">
                <a16:creationId xmlns:a16="http://schemas.microsoft.com/office/drawing/2014/main" id="{FC41E86B-6AD4-4EE4-AF62-57F85E16D284}"/>
              </a:ext>
            </a:extLst>
          </p:cNvPr>
          <p:cNvSpPr txBox="1"/>
          <p:nvPr/>
        </p:nvSpPr>
        <p:spPr>
          <a:xfrm>
            <a:off x="213388" y="5634151"/>
            <a:ext cx="647861" cy="215444"/>
          </a:xfrm>
          <a:prstGeom prst="rect">
            <a:avLst/>
          </a:prstGeom>
          <a:noFill/>
        </p:spPr>
        <p:txBody>
          <a:bodyPr wrap="square" lIns="0" tIns="0" rIns="0" bIns="0" rtlCol="0">
            <a:spAutoFit/>
          </a:bodyPr>
          <a:lstStyle/>
          <a:p>
            <a:pPr algn="ctr"/>
            <a:r>
              <a:rPr lang="en-US" sz="1400" b="1" dirty="0"/>
              <a:t>Route</a:t>
            </a:r>
          </a:p>
        </p:txBody>
      </p:sp>
      <p:sp>
        <p:nvSpPr>
          <p:cNvPr id="82" name="Rectangle 81">
            <a:extLst>
              <a:ext uri="{FF2B5EF4-FFF2-40B4-BE49-F238E27FC236}">
                <a16:creationId xmlns:a16="http://schemas.microsoft.com/office/drawing/2014/main" id="{C9069760-FC14-43BE-A28C-2B578EEB7DC4}"/>
              </a:ext>
            </a:extLst>
          </p:cNvPr>
          <p:cNvSpPr/>
          <p:nvPr/>
        </p:nvSpPr>
        <p:spPr>
          <a:xfrm>
            <a:off x="2281492" y="5584734"/>
            <a:ext cx="1594353" cy="324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29AFB1-D7D1-4BE0-A778-14BC8F124C2D}"/>
              </a:ext>
            </a:extLst>
          </p:cNvPr>
          <p:cNvSpPr txBox="1"/>
          <p:nvPr/>
        </p:nvSpPr>
        <p:spPr>
          <a:xfrm>
            <a:off x="213388" y="6546794"/>
            <a:ext cx="578839" cy="369332"/>
          </a:xfrm>
          <a:prstGeom prst="rect">
            <a:avLst/>
          </a:prstGeom>
          <a:noFill/>
        </p:spPr>
        <p:txBody>
          <a:bodyPr wrap="square" lIns="0" tIns="0" rIns="0" bIns="0" rtlCol="0">
            <a:spAutoFit/>
          </a:bodyPr>
          <a:lstStyle/>
          <a:p>
            <a:pPr algn="ctr"/>
            <a:r>
              <a:rPr lang="en-US" sz="800" dirty="0"/>
              <a:t>@ Baltimore Harbor </a:t>
            </a:r>
          </a:p>
          <a:p>
            <a:pPr algn="ctr"/>
            <a:r>
              <a:rPr lang="en-US" sz="800" dirty="0"/>
              <a:t>Tunnel</a:t>
            </a:r>
          </a:p>
        </p:txBody>
      </p:sp>
      <p:cxnSp>
        <p:nvCxnSpPr>
          <p:cNvPr id="50" name="Straight Connector 49">
            <a:extLst>
              <a:ext uri="{FF2B5EF4-FFF2-40B4-BE49-F238E27FC236}">
                <a16:creationId xmlns:a16="http://schemas.microsoft.com/office/drawing/2014/main" id="{879D2350-5D61-450C-80A1-0544A7CCA840}"/>
              </a:ext>
            </a:extLst>
          </p:cNvPr>
          <p:cNvCxnSpPr>
            <a:cxnSpLocks/>
          </p:cNvCxnSpPr>
          <p:nvPr/>
        </p:nvCxnSpPr>
        <p:spPr>
          <a:xfrm>
            <a:off x="329274" y="7937681"/>
            <a:ext cx="621592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B1503E-232E-4087-8AF3-0FE05ED29972}"/>
              </a:ext>
            </a:extLst>
          </p:cNvPr>
          <p:cNvSpPr txBox="1"/>
          <p:nvPr/>
        </p:nvSpPr>
        <p:spPr>
          <a:xfrm>
            <a:off x="870908" y="5546546"/>
            <a:ext cx="1428527" cy="400110"/>
          </a:xfrm>
          <a:prstGeom prst="rect">
            <a:avLst/>
          </a:prstGeom>
          <a:noFill/>
        </p:spPr>
        <p:txBody>
          <a:bodyPr wrap="square" rtlCol="0">
            <a:spAutoFit/>
          </a:bodyPr>
          <a:lstStyle/>
          <a:p>
            <a:pPr algn="ctr"/>
            <a:r>
              <a:rPr lang="en-US" sz="1200" b="1" dirty="0"/>
              <a:t>Year Before Closing</a:t>
            </a:r>
          </a:p>
          <a:p>
            <a:pPr algn="ctr"/>
            <a:r>
              <a:rPr lang="en-US" sz="800" dirty="0"/>
              <a:t>(</a:t>
            </a:r>
            <a:r>
              <a:rPr lang="en-US" sz="800" dirty="0">
                <a:solidFill>
                  <a:schemeClr val="accent1">
                    <a:lumMod val="75000"/>
                  </a:schemeClr>
                </a:solidFill>
              </a:rPr>
              <a:t>April 5, to April 11, 2018</a:t>
            </a:r>
            <a:r>
              <a:rPr lang="en-US" sz="800" dirty="0"/>
              <a:t>)</a:t>
            </a:r>
          </a:p>
        </p:txBody>
      </p:sp>
      <p:grpSp>
        <p:nvGrpSpPr>
          <p:cNvPr id="12" name="Group 11">
            <a:extLst>
              <a:ext uri="{FF2B5EF4-FFF2-40B4-BE49-F238E27FC236}">
                <a16:creationId xmlns:a16="http://schemas.microsoft.com/office/drawing/2014/main" id="{06B23093-6858-49D8-A4CE-E339E4D7FECA}"/>
              </a:ext>
            </a:extLst>
          </p:cNvPr>
          <p:cNvGrpSpPr/>
          <p:nvPr/>
        </p:nvGrpSpPr>
        <p:grpSpPr>
          <a:xfrm>
            <a:off x="952133" y="6032255"/>
            <a:ext cx="1201163" cy="246221"/>
            <a:chOff x="1231546" y="5969361"/>
            <a:chExt cx="1201163" cy="246221"/>
          </a:xfrm>
        </p:grpSpPr>
        <p:sp>
          <p:nvSpPr>
            <p:cNvPr id="11" name="TextBox 10">
              <a:extLst>
                <a:ext uri="{FF2B5EF4-FFF2-40B4-BE49-F238E27FC236}">
                  <a16:creationId xmlns:a16="http://schemas.microsoft.com/office/drawing/2014/main" id="{DF95F6D6-466F-4427-88B8-578AED955464}"/>
                </a:ext>
              </a:extLst>
            </p:cNvPr>
            <p:cNvSpPr txBox="1"/>
            <p:nvPr/>
          </p:nvSpPr>
          <p:spPr>
            <a:xfrm>
              <a:off x="1231546" y="5969361"/>
              <a:ext cx="633846" cy="246221"/>
            </a:xfrm>
            <a:prstGeom prst="rect">
              <a:avLst/>
            </a:prstGeom>
            <a:noFill/>
          </p:spPr>
          <p:txBody>
            <a:bodyPr wrap="square" rtlCol="0">
              <a:spAutoFit/>
            </a:bodyPr>
            <a:lstStyle/>
            <a:p>
              <a:r>
                <a:rPr lang="en-US" sz="1000" u="sng" dirty="0"/>
                <a:t>8:00am</a:t>
              </a:r>
            </a:p>
          </p:txBody>
        </p:sp>
        <p:sp>
          <p:nvSpPr>
            <p:cNvPr id="33" name="TextBox 32">
              <a:extLst>
                <a:ext uri="{FF2B5EF4-FFF2-40B4-BE49-F238E27FC236}">
                  <a16:creationId xmlns:a16="http://schemas.microsoft.com/office/drawing/2014/main" id="{B868BEA9-B743-4077-9DF6-6E162E0D18B3}"/>
                </a:ext>
              </a:extLst>
            </p:cNvPr>
            <p:cNvSpPr txBox="1"/>
            <p:nvPr/>
          </p:nvSpPr>
          <p:spPr>
            <a:xfrm>
              <a:off x="1798863" y="5969361"/>
              <a:ext cx="633846" cy="246221"/>
            </a:xfrm>
            <a:prstGeom prst="rect">
              <a:avLst/>
            </a:prstGeom>
            <a:noFill/>
          </p:spPr>
          <p:txBody>
            <a:bodyPr wrap="square" rtlCol="0">
              <a:spAutoFit/>
            </a:bodyPr>
            <a:lstStyle/>
            <a:p>
              <a:r>
                <a:rPr lang="en-US" sz="1000" u="sng" dirty="0"/>
                <a:t>5:00pm</a:t>
              </a:r>
            </a:p>
          </p:txBody>
        </p:sp>
      </p:grpSp>
      <p:grpSp>
        <p:nvGrpSpPr>
          <p:cNvPr id="4" name="Group 3">
            <a:extLst>
              <a:ext uri="{FF2B5EF4-FFF2-40B4-BE49-F238E27FC236}">
                <a16:creationId xmlns:a16="http://schemas.microsoft.com/office/drawing/2014/main" id="{3BC17745-4C16-43AC-BC39-FC66493259B9}"/>
              </a:ext>
            </a:extLst>
          </p:cNvPr>
          <p:cNvGrpSpPr/>
          <p:nvPr/>
        </p:nvGrpSpPr>
        <p:grpSpPr>
          <a:xfrm>
            <a:off x="1024953" y="6346511"/>
            <a:ext cx="969854" cy="409806"/>
            <a:chOff x="1300126" y="6282386"/>
            <a:chExt cx="969854" cy="409806"/>
          </a:xfrm>
        </p:grpSpPr>
        <p:sp>
          <p:nvSpPr>
            <p:cNvPr id="2" name="Rectangle 1">
              <a:extLst>
                <a:ext uri="{FF2B5EF4-FFF2-40B4-BE49-F238E27FC236}">
                  <a16:creationId xmlns:a16="http://schemas.microsoft.com/office/drawing/2014/main" id="{DF923D57-E127-492C-A79A-6497B6AA4CAA}"/>
                </a:ext>
              </a:extLst>
            </p:cNvPr>
            <p:cNvSpPr/>
            <p:nvPr/>
          </p:nvSpPr>
          <p:spPr>
            <a:xfrm>
              <a:off x="1300126" y="6282386"/>
              <a:ext cx="409806" cy="409806"/>
            </a:xfrm>
            <a:prstGeom prst="rect">
              <a:avLst/>
            </a:prstGeom>
            <a:solidFill>
              <a:srgbClr val="FFE0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36  </a:t>
              </a:r>
              <a:r>
                <a:rPr lang="en-US" sz="1400" dirty="0">
                  <a:solidFill>
                    <a:schemeClr val="tx1"/>
                  </a:solidFill>
                </a:rPr>
                <a:t>mph</a:t>
              </a:r>
            </a:p>
          </p:txBody>
        </p:sp>
        <p:sp>
          <p:nvSpPr>
            <p:cNvPr id="60" name="Rectangle 59">
              <a:extLst>
                <a:ext uri="{FF2B5EF4-FFF2-40B4-BE49-F238E27FC236}">
                  <a16:creationId xmlns:a16="http://schemas.microsoft.com/office/drawing/2014/main" id="{7087015B-2A6A-4424-9C7D-906009E2913B}"/>
                </a:ext>
              </a:extLst>
            </p:cNvPr>
            <p:cNvSpPr/>
            <p:nvPr/>
          </p:nvSpPr>
          <p:spPr>
            <a:xfrm>
              <a:off x="1860174" y="6282386"/>
              <a:ext cx="409806" cy="409806"/>
            </a:xfrm>
            <a:prstGeom prst="rect">
              <a:avLst/>
            </a:prstGeom>
            <a:solidFill>
              <a:srgbClr val="FF47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18  </a:t>
              </a:r>
              <a:r>
                <a:rPr lang="en-US" sz="1400" dirty="0">
                  <a:solidFill>
                    <a:schemeClr val="tx1"/>
                  </a:solidFill>
                </a:rPr>
                <a:t>mph</a:t>
              </a:r>
            </a:p>
          </p:txBody>
        </p:sp>
      </p:grpSp>
      <p:sp>
        <p:nvSpPr>
          <p:cNvPr id="30" name="TextBox 29">
            <a:extLst>
              <a:ext uri="{FF2B5EF4-FFF2-40B4-BE49-F238E27FC236}">
                <a16:creationId xmlns:a16="http://schemas.microsoft.com/office/drawing/2014/main" id="{B7D93E01-9692-447C-AEAB-407E8629EFAF}"/>
              </a:ext>
            </a:extLst>
          </p:cNvPr>
          <p:cNvSpPr txBox="1"/>
          <p:nvPr/>
        </p:nvSpPr>
        <p:spPr>
          <a:xfrm>
            <a:off x="2283764" y="5546546"/>
            <a:ext cx="1589809" cy="400110"/>
          </a:xfrm>
          <a:prstGeom prst="rect">
            <a:avLst/>
          </a:prstGeom>
          <a:noFill/>
        </p:spPr>
        <p:txBody>
          <a:bodyPr wrap="square" rtlCol="0">
            <a:spAutoFit/>
          </a:bodyPr>
          <a:lstStyle/>
          <a:p>
            <a:pPr algn="ctr"/>
            <a:r>
              <a:rPr lang="en-US" sz="1200" b="1" dirty="0"/>
              <a:t>Week Before Closing</a:t>
            </a:r>
          </a:p>
          <a:p>
            <a:pPr lvl="0" algn="ctr"/>
            <a:r>
              <a:rPr lang="en-US" sz="800" dirty="0">
                <a:solidFill>
                  <a:prstClr val="black"/>
                </a:solidFill>
              </a:rPr>
              <a:t>(</a:t>
            </a:r>
            <a:r>
              <a:rPr lang="en-US" sz="800" dirty="0">
                <a:solidFill>
                  <a:schemeClr val="accent1">
                    <a:lumMod val="75000"/>
                  </a:schemeClr>
                </a:solidFill>
              </a:rPr>
              <a:t>April 5 to April 11, 2019</a:t>
            </a:r>
            <a:r>
              <a:rPr lang="en-US" sz="800" dirty="0">
                <a:solidFill>
                  <a:prstClr val="black"/>
                </a:solidFill>
              </a:rPr>
              <a:t>)</a:t>
            </a:r>
            <a:endParaRPr lang="en-US" sz="1200" b="1" dirty="0"/>
          </a:p>
        </p:txBody>
      </p:sp>
      <p:sp>
        <p:nvSpPr>
          <p:cNvPr id="34" name="TextBox 33">
            <a:extLst>
              <a:ext uri="{FF2B5EF4-FFF2-40B4-BE49-F238E27FC236}">
                <a16:creationId xmlns:a16="http://schemas.microsoft.com/office/drawing/2014/main" id="{26205D10-C7AC-4BB8-83E0-6A70DD604E4F}"/>
              </a:ext>
            </a:extLst>
          </p:cNvPr>
          <p:cNvSpPr txBox="1"/>
          <p:nvPr/>
        </p:nvSpPr>
        <p:spPr>
          <a:xfrm>
            <a:off x="2478087" y="6032255"/>
            <a:ext cx="633846" cy="246221"/>
          </a:xfrm>
          <a:prstGeom prst="rect">
            <a:avLst/>
          </a:prstGeom>
          <a:noFill/>
        </p:spPr>
        <p:txBody>
          <a:bodyPr wrap="square" rtlCol="0">
            <a:spAutoFit/>
          </a:bodyPr>
          <a:lstStyle/>
          <a:p>
            <a:r>
              <a:rPr lang="en-US" sz="1000" u="sng" dirty="0"/>
              <a:t>8:00am</a:t>
            </a:r>
          </a:p>
        </p:txBody>
      </p:sp>
      <p:sp>
        <p:nvSpPr>
          <p:cNvPr id="36" name="TextBox 35">
            <a:extLst>
              <a:ext uri="{FF2B5EF4-FFF2-40B4-BE49-F238E27FC236}">
                <a16:creationId xmlns:a16="http://schemas.microsoft.com/office/drawing/2014/main" id="{E2B8F7F7-2154-4749-A2BC-A6D9FFA6CE98}"/>
              </a:ext>
            </a:extLst>
          </p:cNvPr>
          <p:cNvSpPr txBox="1"/>
          <p:nvPr/>
        </p:nvSpPr>
        <p:spPr>
          <a:xfrm>
            <a:off x="3045404" y="6032255"/>
            <a:ext cx="633846" cy="246221"/>
          </a:xfrm>
          <a:prstGeom prst="rect">
            <a:avLst/>
          </a:prstGeom>
          <a:noFill/>
        </p:spPr>
        <p:txBody>
          <a:bodyPr wrap="square" rtlCol="0">
            <a:spAutoFit/>
          </a:bodyPr>
          <a:lstStyle/>
          <a:p>
            <a:r>
              <a:rPr lang="en-US" sz="1000" u="sng" dirty="0"/>
              <a:t>5:00pm</a:t>
            </a:r>
          </a:p>
        </p:txBody>
      </p:sp>
      <p:sp>
        <p:nvSpPr>
          <p:cNvPr id="61" name="Rectangle 60">
            <a:extLst>
              <a:ext uri="{FF2B5EF4-FFF2-40B4-BE49-F238E27FC236}">
                <a16:creationId xmlns:a16="http://schemas.microsoft.com/office/drawing/2014/main" id="{BFD36644-8D2F-4F7E-AD88-D729216A9B58}"/>
              </a:ext>
            </a:extLst>
          </p:cNvPr>
          <p:cNvSpPr/>
          <p:nvPr/>
        </p:nvSpPr>
        <p:spPr>
          <a:xfrm>
            <a:off x="2590107" y="6346511"/>
            <a:ext cx="409806" cy="409806"/>
          </a:xfrm>
          <a:prstGeom prst="rect">
            <a:avLst/>
          </a:prstGeom>
          <a:solidFill>
            <a:srgbClr val="FFE0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31  </a:t>
            </a:r>
            <a:r>
              <a:rPr lang="en-US" sz="1400" dirty="0">
                <a:solidFill>
                  <a:schemeClr val="tx1"/>
                </a:solidFill>
              </a:rPr>
              <a:t>mph</a:t>
            </a:r>
          </a:p>
        </p:txBody>
      </p:sp>
      <p:sp>
        <p:nvSpPr>
          <p:cNvPr id="62" name="Rectangle 61">
            <a:extLst>
              <a:ext uri="{FF2B5EF4-FFF2-40B4-BE49-F238E27FC236}">
                <a16:creationId xmlns:a16="http://schemas.microsoft.com/office/drawing/2014/main" id="{B5F6F65A-1A52-42CE-B4C7-6F2132F022EA}"/>
              </a:ext>
            </a:extLst>
          </p:cNvPr>
          <p:cNvSpPr/>
          <p:nvPr/>
        </p:nvSpPr>
        <p:spPr>
          <a:xfrm>
            <a:off x="3157424" y="6346511"/>
            <a:ext cx="409806" cy="409806"/>
          </a:xfrm>
          <a:prstGeom prst="rect">
            <a:avLst/>
          </a:prstGeom>
          <a:solidFill>
            <a:srgbClr val="FFA3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20  </a:t>
            </a:r>
            <a:r>
              <a:rPr lang="en-US" sz="1400" dirty="0">
                <a:solidFill>
                  <a:schemeClr val="tx1"/>
                </a:solidFill>
              </a:rPr>
              <a:t>mph</a:t>
            </a:r>
          </a:p>
        </p:txBody>
      </p:sp>
      <p:sp>
        <p:nvSpPr>
          <p:cNvPr id="31" name="TextBox 30">
            <a:extLst>
              <a:ext uri="{FF2B5EF4-FFF2-40B4-BE49-F238E27FC236}">
                <a16:creationId xmlns:a16="http://schemas.microsoft.com/office/drawing/2014/main" id="{01DF1C7C-2CB6-4DCB-9900-67C465F1D8EF}"/>
              </a:ext>
            </a:extLst>
          </p:cNvPr>
          <p:cNvSpPr txBox="1"/>
          <p:nvPr/>
        </p:nvSpPr>
        <p:spPr>
          <a:xfrm>
            <a:off x="3829717" y="5546546"/>
            <a:ext cx="1748912" cy="400110"/>
          </a:xfrm>
          <a:prstGeom prst="rect">
            <a:avLst/>
          </a:prstGeom>
          <a:noFill/>
        </p:spPr>
        <p:txBody>
          <a:bodyPr wrap="square" rtlCol="0">
            <a:spAutoFit/>
          </a:bodyPr>
          <a:lstStyle/>
          <a:p>
            <a:pPr algn="ctr"/>
            <a:r>
              <a:rPr lang="en-US" sz="1200" b="1" dirty="0"/>
              <a:t>Week 3 After Closing</a:t>
            </a:r>
          </a:p>
          <a:p>
            <a:pPr lvl="0" algn="ctr"/>
            <a:r>
              <a:rPr lang="en-US" sz="800" dirty="0">
                <a:solidFill>
                  <a:prstClr val="black"/>
                </a:solidFill>
              </a:rPr>
              <a:t>(</a:t>
            </a:r>
            <a:r>
              <a:rPr lang="en-US" sz="800" dirty="0">
                <a:solidFill>
                  <a:schemeClr val="accent1">
                    <a:lumMod val="75000"/>
                  </a:schemeClr>
                </a:solidFill>
              </a:rPr>
              <a:t>May 5 to May 11, 2019</a:t>
            </a:r>
            <a:r>
              <a:rPr lang="en-US" sz="800" dirty="0">
                <a:solidFill>
                  <a:prstClr val="black"/>
                </a:solidFill>
              </a:rPr>
              <a:t>)</a:t>
            </a:r>
            <a:endParaRPr lang="en-US" sz="1200" b="1" dirty="0"/>
          </a:p>
        </p:txBody>
      </p:sp>
      <p:sp>
        <p:nvSpPr>
          <p:cNvPr id="38" name="TextBox 37">
            <a:extLst>
              <a:ext uri="{FF2B5EF4-FFF2-40B4-BE49-F238E27FC236}">
                <a16:creationId xmlns:a16="http://schemas.microsoft.com/office/drawing/2014/main" id="{2CF70C14-641B-4133-BD7D-01ABF24DC531}"/>
              </a:ext>
            </a:extLst>
          </p:cNvPr>
          <p:cNvSpPr txBox="1"/>
          <p:nvPr/>
        </p:nvSpPr>
        <p:spPr>
          <a:xfrm>
            <a:off x="4086959" y="6032255"/>
            <a:ext cx="633846" cy="246221"/>
          </a:xfrm>
          <a:prstGeom prst="rect">
            <a:avLst/>
          </a:prstGeom>
          <a:noFill/>
        </p:spPr>
        <p:txBody>
          <a:bodyPr wrap="square" rtlCol="0">
            <a:spAutoFit/>
          </a:bodyPr>
          <a:lstStyle/>
          <a:p>
            <a:r>
              <a:rPr lang="en-US" sz="1000" u="sng" dirty="0"/>
              <a:t>8:00am</a:t>
            </a:r>
          </a:p>
        </p:txBody>
      </p:sp>
      <p:sp>
        <p:nvSpPr>
          <p:cNvPr id="39" name="TextBox 38">
            <a:extLst>
              <a:ext uri="{FF2B5EF4-FFF2-40B4-BE49-F238E27FC236}">
                <a16:creationId xmlns:a16="http://schemas.microsoft.com/office/drawing/2014/main" id="{C5FC723A-8BCC-43F4-B651-7FDB8B5D4D2E}"/>
              </a:ext>
            </a:extLst>
          </p:cNvPr>
          <p:cNvSpPr txBox="1"/>
          <p:nvPr/>
        </p:nvSpPr>
        <p:spPr>
          <a:xfrm>
            <a:off x="4654276" y="6032255"/>
            <a:ext cx="633846" cy="246221"/>
          </a:xfrm>
          <a:prstGeom prst="rect">
            <a:avLst/>
          </a:prstGeom>
          <a:noFill/>
        </p:spPr>
        <p:txBody>
          <a:bodyPr wrap="square" rtlCol="0">
            <a:spAutoFit/>
          </a:bodyPr>
          <a:lstStyle/>
          <a:p>
            <a:r>
              <a:rPr lang="en-US" sz="1000" u="sng" dirty="0"/>
              <a:t>5:00pm</a:t>
            </a:r>
          </a:p>
        </p:txBody>
      </p:sp>
      <p:sp>
        <p:nvSpPr>
          <p:cNvPr id="63" name="Rectangle 62">
            <a:extLst>
              <a:ext uri="{FF2B5EF4-FFF2-40B4-BE49-F238E27FC236}">
                <a16:creationId xmlns:a16="http://schemas.microsoft.com/office/drawing/2014/main" id="{9A96C899-2100-436F-83F8-C8F2D4213BED}"/>
              </a:ext>
            </a:extLst>
          </p:cNvPr>
          <p:cNvSpPr/>
          <p:nvPr/>
        </p:nvSpPr>
        <p:spPr>
          <a:xfrm>
            <a:off x="4138177" y="6346511"/>
            <a:ext cx="405447" cy="409806"/>
          </a:xfrm>
          <a:prstGeom prst="rect">
            <a:avLst/>
          </a:prstGeom>
          <a:solidFill>
            <a:srgbClr val="FFA3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29  </a:t>
            </a:r>
            <a:r>
              <a:rPr lang="en-US" sz="1400" dirty="0">
                <a:solidFill>
                  <a:schemeClr val="tx1"/>
                </a:solidFill>
              </a:rPr>
              <a:t>mph</a:t>
            </a:r>
          </a:p>
        </p:txBody>
      </p:sp>
      <p:sp>
        <p:nvSpPr>
          <p:cNvPr id="64" name="Rectangle 63">
            <a:extLst>
              <a:ext uri="{FF2B5EF4-FFF2-40B4-BE49-F238E27FC236}">
                <a16:creationId xmlns:a16="http://schemas.microsoft.com/office/drawing/2014/main" id="{843528B0-EDDE-4BB7-B498-53D5D36C5E9A}"/>
              </a:ext>
            </a:extLst>
          </p:cNvPr>
          <p:cNvSpPr/>
          <p:nvPr/>
        </p:nvSpPr>
        <p:spPr>
          <a:xfrm>
            <a:off x="4732371" y="6346511"/>
            <a:ext cx="405447" cy="409806"/>
          </a:xfrm>
          <a:prstGeom prst="rect">
            <a:avLst/>
          </a:prstGeom>
          <a:solidFill>
            <a:srgbClr val="FF47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18  </a:t>
            </a:r>
            <a:r>
              <a:rPr lang="en-US" sz="1400" dirty="0">
                <a:solidFill>
                  <a:schemeClr val="tx1"/>
                </a:solidFill>
              </a:rPr>
              <a:t>mph</a:t>
            </a:r>
          </a:p>
        </p:txBody>
      </p:sp>
      <p:pic>
        <p:nvPicPr>
          <p:cNvPr id="92" name="Picture 91" descr="A picture containing drawing&#10;&#10;Description automatically generated">
            <a:extLst>
              <a:ext uri="{FF2B5EF4-FFF2-40B4-BE49-F238E27FC236}">
                <a16:creationId xmlns:a16="http://schemas.microsoft.com/office/drawing/2014/main" id="{C210E2B1-5885-46B7-B978-B5F70863368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12740" y="1511551"/>
            <a:ext cx="339258" cy="339258"/>
          </a:xfrm>
          <a:prstGeom prst="rect">
            <a:avLst/>
          </a:prstGeom>
        </p:spPr>
      </p:pic>
      <p:cxnSp>
        <p:nvCxnSpPr>
          <p:cNvPr id="118" name="Straight Connector 117">
            <a:extLst>
              <a:ext uri="{FF2B5EF4-FFF2-40B4-BE49-F238E27FC236}">
                <a16:creationId xmlns:a16="http://schemas.microsoft.com/office/drawing/2014/main" id="{7B07EDE0-A701-4D5C-B888-CA52C2D4BB4A}"/>
              </a:ext>
            </a:extLst>
          </p:cNvPr>
          <p:cNvCxnSpPr>
            <a:cxnSpLocks/>
          </p:cNvCxnSpPr>
          <p:nvPr/>
        </p:nvCxnSpPr>
        <p:spPr>
          <a:xfrm>
            <a:off x="329274" y="7001553"/>
            <a:ext cx="621592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7E2FAF-019E-4CC0-BCCF-D7E6E0770913}"/>
              </a:ext>
            </a:extLst>
          </p:cNvPr>
          <p:cNvCxnSpPr>
            <a:cxnSpLocks/>
          </p:cNvCxnSpPr>
          <p:nvPr/>
        </p:nvCxnSpPr>
        <p:spPr>
          <a:xfrm>
            <a:off x="307422" y="5971401"/>
            <a:ext cx="621592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D97AD9F4-A2D2-49BE-A23A-1E06AF540943}"/>
              </a:ext>
            </a:extLst>
          </p:cNvPr>
          <p:cNvSpPr/>
          <p:nvPr/>
        </p:nvSpPr>
        <p:spPr>
          <a:xfrm>
            <a:off x="5453808" y="6007402"/>
            <a:ext cx="1277732" cy="926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b="1" dirty="0">
                <a:solidFill>
                  <a:schemeClr val="tx1"/>
                </a:solidFill>
              </a:rPr>
              <a:t>Speed drop of 19% in AM PK HR</a:t>
            </a:r>
            <a:r>
              <a:rPr lang="en-US" sz="800" dirty="0">
                <a:solidFill>
                  <a:schemeClr val="tx1"/>
                </a:solidFill>
              </a:rPr>
              <a:t>; PM PK HR speeds relatively stable, even though closure reduced NB  lanes from 2 to 1 (i.e.; 2-way traffic in SB bore).</a:t>
            </a:r>
          </a:p>
        </p:txBody>
      </p:sp>
      <p:pic>
        <p:nvPicPr>
          <p:cNvPr id="93" name="Picture 92" descr="A picture containing light&#10;&#10;Description automatically generated">
            <a:extLst>
              <a:ext uri="{FF2B5EF4-FFF2-40B4-BE49-F238E27FC236}">
                <a16:creationId xmlns:a16="http://schemas.microsoft.com/office/drawing/2014/main" id="{B1FC4F5D-5969-4954-A8A1-E07661DE946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586258" y="5533269"/>
            <a:ext cx="437503" cy="437503"/>
          </a:xfrm>
          <a:prstGeom prst="rect">
            <a:avLst/>
          </a:prstGeom>
          <a:effectLst>
            <a:outerShdw blurRad="50800" dist="38100" dir="5400000" algn="t" rotWithShape="0">
              <a:prstClr val="black">
                <a:alpha val="40000"/>
              </a:prstClr>
            </a:outerShdw>
          </a:effectLst>
        </p:spPr>
      </p:pic>
      <p:sp>
        <p:nvSpPr>
          <p:cNvPr id="102" name="TextBox 101">
            <a:extLst>
              <a:ext uri="{FF2B5EF4-FFF2-40B4-BE49-F238E27FC236}">
                <a16:creationId xmlns:a16="http://schemas.microsoft.com/office/drawing/2014/main" id="{2E0628F8-8089-46B5-91D8-D0349E1BFD12}"/>
              </a:ext>
            </a:extLst>
          </p:cNvPr>
          <p:cNvSpPr txBox="1"/>
          <p:nvPr/>
        </p:nvSpPr>
        <p:spPr>
          <a:xfrm>
            <a:off x="5875519" y="5613521"/>
            <a:ext cx="633846" cy="276999"/>
          </a:xfrm>
          <a:prstGeom prst="rect">
            <a:avLst/>
          </a:prstGeom>
          <a:noFill/>
        </p:spPr>
        <p:txBody>
          <a:bodyPr wrap="square" rtlCol="0">
            <a:spAutoFit/>
          </a:bodyPr>
          <a:lstStyle/>
          <a:p>
            <a:pPr algn="ctr"/>
            <a:r>
              <a:rPr lang="en-US" sz="1200" b="1" dirty="0"/>
              <a:t>Insight</a:t>
            </a:r>
          </a:p>
        </p:txBody>
      </p:sp>
      <p:grpSp>
        <p:nvGrpSpPr>
          <p:cNvPr id="19" name="Group 18">
            <a:extLst>
              <a:ext uri="{FF2B5EF4-FFF2-40B4-BE49-F238E27FC236}">
                <a16:creationId xmlns:a16="http://schemas.microsoft.com/office/drawing/2014/main" id="{3DC296B9-2149-41A9-930A-44503C1BCD69}"/>
              </a:ext>
            </a:extLst>
          </p:cNvPr>
          <p:cNvGrpSpPr/>
          <p:nvPr/>
        </p:nvGrpSpPr>
        <p:grpSpPr>
          <a:xfrm>
            <a:off x="233318" y="7946052"/>
            <a:ext cx="6433210" cy="908963"/>
            <a:chOff x="263752" y="7001071"/>
            <a:chExt cx="6433210" cy="908963"/>
          </a:xfrm>
        </p:grpSpPr>
        <p:pic>
          <p:nvPicPr>
            <p:cNvPr id="111" name="Picture 4">
              <a:extLst>
                <a:ext uri="{FF2B5EF4-FFF2-40B4-BE49-F238E27FC236}">
                  <a16:creationId xmlns:a16="http://schemas.microsoft.com/office/drawing/2014/main" id="{8B80DF93-D79A-44B0-A4B9-8C73FD4078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161" y="7125505"/>
              <a:ext cx="293293" cy="293293"/>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Rounded Corners 114">
              <a:extLst>
                <a:ext uri="{FF2B5EF4-FFF2-40B4-BE49-F238E27FC236}">
                  <a16:creationId xmlns:a16="http://schemas.microsoft.com/office/drawing/2014/main" id="{705232DB-8521-48AE-BB6A-D4962371BB2B}"/>
                </a:ext>
              </a:extLst>
            </p:cNvPr>
            <p:cNvSpPr/>
            <p:nvPr/>
          </p:nvSpPr>
          <p:spPr>
            <a:xfrm>
              <a:off x="358916" y="7443606"/>
              <a:ext cx="287783" cy="68219"/>
            </a:xfrm>
            <a:prstGeom prst="roundRect">
              <a:avLst/>
            </a:prstGeom>
            <a:solidFill>
              <a:srgbClr val="6BE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7B8A2D4-6993-4D70-8FF6-7C7E4A23033F}"/>
                </a:ext>
              </a:extLst>
            </p:cNvPr>
            <p:cNvSpPr txBox="1"/>
            <p:nvPr/>
          </p:nvSpPr>
          <p:spPr>
            <a:xfrm>
              <a:off x="263752" y="7507984"/>
              <a:ext cx="478110" cy="369332"/>
            </a:xfrm>
            <a:prstGeom prst="rect">
              <a:avLst/>
            </a:prstGeom>
            <a:noFill/>
          </p:spPr>
          <p:txBody>
            <a:bodyPr wrap="square" lIns="0" tIns="0" rIns="0" bIns="0" rtlCol="0">
              <a:spAutoFit/>
            </a:bodyPr>
            <a:lstStyle/>
            <a:p>
              <a:pPr algn="ctr"/>
              <a:r>
                <a:rPr lang="en-US" sz="800" dirty="0"/>
                <a:t>@ Fort McHenry </a:t>
              </a:r>
            </a:p>
            <a:p>
              <a:pPr algn="ctr"/>
              <a:r>
                <a:rPr lang="en-US" sz="800" dirty="0"/>
                <a:t>Tunnel</a:t>
              </a:r>
            </a:p>
          </p:txBody>
        </p:sp>
        <p:grpSp>
          <p:nvGrpSpPr>
            <p:cNvPr id="40" name="Group 39">
              <a:extLst>
                <a:ext uri="{FF2B5EF4-FFF2-40B4-BE49-F238E27FC236}">
                  <a16:creationId xmlns:a16="http://schemas.microsoft.com/office/drawing/2014/main" id="{F23B44A8-D050-428C-BB09-3279C7E9B02E}"/>
                </a:ext>
              </a:extLst>
            </p:cNvPr>
            <p:cNvGrpSpPr/>
            <p:nvPr/>
          </p:nvGrpSpPr>
          <p:grpSpPr>
            <a:xfrm>
              <a:off x="952133" y="7001073"/>
              <a:ext cx="1201163" cy="246221"/>
              <a:chOff x="1231546" y="5969361"/>
              <a:chExt cx="1201163" cy="246221"/>
            </a:xfrm>
          </p:grpSpPr>
          <p:sp>
            <p:nvSpPr>
              <p:cNvPr id="41" name="TextBox 40">
                <a:extLst>
                  <a:ext uri="{FF2B5EF4-FFF2-40B4-BE49-F238E27FC236}">
                    <a16:creationId xmlns:a16="http://schemas.microsoft.com/office/drawing/2014/main" id="{6957CD3C-3C17-4B0A-AD6F-3F0FEB178E9D}"/>
                  </a:ext>
                </a:extLst>
              </p:cNvPr>
              <p:cNvSpPr txBox="1"/>
              <p:nvPr/>
            </p:nvSpPr>
            <p:spPr>
              <a:xfrm>
                <a:off x="1231546" y="5969361"/>
                <a:ext cx="633846" cy="246221"/>
              </a:xfrm>
              <a:prstGeom prst="rect">
                <a:avLst/>
              </a:prstGeom>
              <a:noFill/>
            </p:spPr>
            <p:txBody>
              <a:bodyPr wrap="square" rtlCol="0">
                <a:spAutoFit/>
              </a:bodyPr>
              <a:lstStyle/>
              <a:p>
                <a:r>
                  <a:rPr lang="en-US" sz="1000" u="sng" dirty="0"/>
                  <a:t>8:00am</a:t>
                </a:r>
              </a:p>
            </p:txBody>
          </p:sp>
          <p:sp>
            <p:nvSpPr>
              <p:cNvPr id="42" name="TextBox 41">
                <a:extLst>
                  <a:ext uri="{FF2B5EF4-FFF2-40B4-BE49-F238E27FC236}">
                    <a16:creationId xmlns:a16="http://schemas.microsoft.com/office/drawing/2014/main" id="{6006A090-360B-4306-A0F0-76297F5ECA00}"/>
                  </a:ext>
                </a:extLst>
              </p:cNvPr>
              <p:cNvSpPr txBox="1"/>
              <p:nvPr/>
            </p:nvSpPr>
            <p:spPr>
              <a:xfrm>
                <a:off x="1798863" y="5969361"/>
                <a:ext cx="633846" cy="246221"/>
              </a:xfrm>
              <a:prstGeom prst="rect">
                <a:avLst/>
              </a:prstGeom>
              <a:noFill/>
            </p:spPr>
            <p:txBody>
              <a:bodyPr wrap="square" rtlCol="0">
                <a:spAutoFit/>
              </a:bodyPr>
              <a:lstStyle/>
              <a:p>
                <a:r>
                  <a:rPr lang="en-US" sz="1000" u="sng" dirty="0"/>
                  <a:t>5:00pm</a:t>
                </a:r>
              </a:p>
            </p:txBody>
          </p:sp>
        </p:grpSp>
        <p:grpSp>
          <p:nvGrpSpPr>
            <p:cNvPr id="8" name="Group 7">
              <a:extLst>
                <a:ext uri="{FF2B5EF4-FFF2-40B4-BE49-F238E27FC236}">
                  <a16:creationId xmlns:a16="http://schemas.microsoft.com/office/drawing/2014/main" id="{9952581D-9548-4FC9-BD89-89F74A4B56BC}"/>
                </a:ext>
              </a:extLst>
            </p:cNvPr>
            <p:cNvGrpSpPr/>
            <p:nvPr/>
          </p:nvGrpSpPr>
          <p:grpSpPr>
            <a:xfrm>
              <a:off x="1024953" y="7306879"/>
              <a:ext cx="969854" cy="409806"/>
              <a:chOff x="1300126" y="7245927"/>
              <a:chExt cx="969854" cy="409806"/>
            </a:xfrm>
          </p:grpSpPr>
          <p:sp>
            <p:nvSpPr>
              <p:cNvPr id="65" name="Rectangle 64">
                <a:extLst>
                  <a:ext uri="{FF2B5EF4-FFF2-40B4-BE49-F238E27FC236}">
                    <a16:creationId xmlns:a16="http://schemas.microsoft.com/office/drawing/2014/main" id="{410C58ED-E577-4293-A21B-4C27A1AD9ABF}"/>
                  </a:ext>
                </a:extLst>
              </p:cNvPr>
              <p:cNvSpPr/>
              <p:nvPr/>
            </p:nvSpPr>
            <p:spPr>
              <a:xfrm>
                <a:off x="1300126" y="7245927"/>
                <a:ext cx="409806" cy="409806"/>
              </a:xfrm>
              <a:prstGeom prst="rect">
                <a:avLst/>
              </a:prstGeom>
              <a:solidFill>
                <a:srgbClr val="32FA32"/>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59  </a:t>
                </a:r>
                <a:r>
                  <a:rPr lang="en-US" sz="1400" dirty="0">
                    <a:solidFill>
                      <a:schemeClr val="tx1"/>
                    </a:solidFill>
                  </a:rPr>
                  <a:t>mph</a:t>
                </a:r>
              </a:p>
            </p:txBody>
          </p:sp>
          <p:sp>
            <p:nvSpPr>
              <p:cNvPr id="66" name="Rectangle 65">
                <a:extLst>
                  <a:ext uri="{FF2B5EF4-FFF2-40B4-BE49-F238E27FC236}">
                    <a16:creationId xmlns:a16="http://schemas.microsoft.com/office/drawing/2014/main" id="{754E7EC1-F282-4669-B79A-E362076485B9}"/>
                  </a:ext>
                </a:extLst>
              </p:cNvPr>
              <p:cNvSpPr/>
              <p:nvPr/>
            </p:nvSpPr>
            <p:spPr>
              <a:xfrm>
                <a:off x="1860174" y="7245927"/>
                <a:ext cx="409806" cy="409806"/>
              </a:xfrm>
              <a:prstGeom prst="rect">
                <a:avLst/>
              </a:prstGeom>
              <a:solidFill>
                <a:srgbClr val="FFE0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32  </a:t>
                </a:r>
                <a:r>
                  <a:rPr lang="en-US" sz="1400" dirty="0">
                    <a:solidFill>
                      <a:schemeClr val="tx1"/>
                    </a:solidFill>
                  </a:rPr>
                  <a:t>mph</a:t>
                </a:r>
              </a:p>
            </p:txBody>
          </p:sp>
        </p:grpSp>
        <p:sp>
          <p:nvSpPr>
            <p:cNvPr id="44" name="TextBox 43">
              <a:extLst>
                <a:ext uri="{FF2B5EF4-FFF2-40B4-BE49-F238E27FC236}">
                  <a16:creationId xmlns:a16="http://schemas.microsoft.com/office/drawing/2014/main" id="{121436EA-2EE1-462F-AADD-9DD881100749}"/>
                </a:ext>
              </a:extLst>
            </p:cNvPr>
            <p:cNvSpPr txBox="1"/>
            <p:nvPr/>
          </p:nvSpPr>
          <p:spPr>
            <a:xfrm>
              <a:off x="2478087" y="7001072"/>
              <a:ext cx="633846" cy="246221"/>
            </a:xfrm>
            <a:prstGeom prst="rect">
              <a:avLst/>
            </a:prstGeom>
            <a:noFill/>
          </p:spPr>
          <p:txBody>
            <a:bodyPr wrap="square" rtlCol="0">
              <a:spAutoFit/>
            </a:bodyPr>
            <a:lstStyle/>
            <a:p>
              <a:r>
                <a:rPr lang="en-US" sz="1000" u="sng" dirty="0"/>
                <a:t>8:00am</a:t>
              </a:r>
            </a:p>
          </p:txBody>
        </p:sp>
        <p:sp>
          <p:nvSpPr>
            <p:cNvPr id="45" name="TextBox 44">
              <a:extLst>
                <a:ext uri="{FF2B5EF4-FFF2-40B4-BE49-F238E27FC236}">
                  <a16:creationId xmlns:a16="http://schemas.microsoft.com/office/drawing/2014/main" id="{51301436-7E9F-4C06-AF0C-D20D8382986B}"/>
                </a:ext>
              </a:extLst>
            </p:cNvPr>
            <p:cNvSpPr txBox="1"/>
            <p:nvPr/>
          </p:nvSpPr>
          <p:spPr>
            <a:xfrm>
              <a:off x="3045404" y="7001072"/>
              <a:ext cx="633846" cy="246221"/>
            </a:xfrm>
            <a:prstGeom prst="rect">
              <a:avLst/>
            </a:prstGeom>
            <a:noFill/>
          </p:spPr>
          <p:txBody>
            <a:bodyPr wrap="square" rtlCol="0">
              <a:spAutoFit/>
            </a:bodyPr>
            <a:lstStyle/>
            <a:p>
              <a:r>
                <a:rPr lang="en-US" sz="1000" u="sng" dirty="0"/>
                <a:t>5:00pm</a:t>
              </a:r>
            </a:p>
          </p:txBody>
        </p:sp>
        <p:sp>
          <p:nvSpPr>
            <p:cNvPr id="67" name="Rectangle 66">
              <a:extLst>
                <a:ext uri="{FF2B5EF4-FFF2-40B4-BE49-F238E27FC236}">
                  <a16:creationId xmlns:a16="http://schemas.microsoft.com/office/drawing/2014/main" id="{F63A5C84-7ECB-4D9E-A573-0CB508328EFF}"/>
                </a:ext>
              </a:extLst>
            </p:cNvPr>
            <p:cNvSpPr/>
            <p:nvPr/>
          </p:nvSpPr>
          <p:spPr>
            <a:xfrm>
              <a:off x="2590107" y="7306879"/>
              <a:ext cx="409806" cy="409806"/>
            </a:xfrm>
            <a:prstGeom prst="rect">
              <a:avLst/>
            </a:prstGeom>
            <a:solidFill>
              <a:srgbClr val="A5FC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49  </a:t>
              </a:r>
              <a:r>
                <a:rPr lang="en-US" sz="1400" dirty="0">
                  <a:solidFill>
                    <a:schemeClr val="tx1"/>
                  </a:solidFill>
                </a:rPr>
                <a:t>mph</a:t>
              </a:r>
            </a:p>
          </p:txBody>
        </p:sp>
        <p:sp>
          <p:nvSpPr>
            <p:cNvPr id="68" name="Rectangle 67">
              <a:extLst>
                <a:ext uri="{FF2B5EF4-FFF2-40B4-BE49-F238E27FC236}">
                  <a16:creationId xmlns:a16="http://schemas.microsoft.com/office/drawing/2014/main" id="{8E4C9D17-6087-4E6C-B847-585FD30E5401}"/>
                </a:ext>
              </a:extLst>
            </p:cNvPr>
            <p:cNvSpPr/>
            <p:nvPr/>
          </p:nvSpPr>
          <p:spPr>
            <a:xfrm>
              <a:off x="3157424" y="7306879"/>
              <a:ext cx="409806" cy="409806"/>
            </a:xfrm>
            <a:prstGeom prst="rect">
              <a:avLst/>
            </a:prstGeom>
            <a:solidFill>
              <a:srgbClr val="FFE0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35  </a:t>
              </a:r>
              <a:r>
                <a:rPr lang="en-US" sz="1400" dirty="0">
                  <a:solidFill>
                    <a:schemeClr val="tx1"/>
                  </a:solidFill>
                </a:rPr>
                <a:t>mph</a:t>
              </a:r>
            </a:p>
          </p:txBody>
        </p:sp>
        <p:sp>
          <p:nvSpPr>
            <p:cNvPr id="47" name="TextBox 46">
              <a:extLst>
                <a:ext uri="{FF2B5EF4-FFF2-40B4-BE49-F238E27FC236}">
                  <a16:creationId xmlns:a16="http://schemas.microsoft.com/office/drawing/2014/main" id="{DD1881DE-53F6-473C-A3CB-4E6096A1C4E5}"/>
                </a:ext>
              </a:extLst>
            </p:cNvPr>
            <p:cNvSpPr txBox="1"/>
            <p:nvPr/>
          </p:nvSpPr>
          <p:spPr>
            <a:xfrm>
              <a:off x="4086959" y="7001071"/>
              <a:ext cx="633846" cy="246221"/>
            </a:xfrm>
            <a:prstGeom prst="rect">
              <a:avLst/>
            </a:prstGeom>
            <a:noFill/>
          </p:spPr>
          <p:txBody>
            <a:bodyPr wrap="square" rtlCol="0">
              <a:spAutoFit/>
            </a:bodyPr>
            <a:lstStyle/>
            <a:p>
              <a:r>
                <a:rPr lang="en-US" sz="1000" u="sng" dirty="0"/>
                <a:t>8:00am</a:t>
              </a:r>
            </a:p>
          </p:txBody>
        </p:sp>
        <p:sp>
          <p:nvSpPr>
            <p:cNvPr id="48" name="TextBox 47">
              <a:extLst>
                <a:ext uri="{FF2B5EF4-FFF2-40B4-BE49-F238E27FC236}">
                  <a16:creationId xmlns:a16="http://schemas.microsoft.com/office/drawing/2014/main" id="{2C8ECA4D-2861-4F81-8683-A727237F940E}"/>
                </a:ext>
              </a:extLst>
            </p:cNvPr>
            <p:cNvSpPr txBox="1"/>
            <p:nvPr/>
          </p:nvSpPr>
          <p:spPr>
            <a:xfrm>
              <a:off x="4654276" y="7001071"/>
              <a:ext cx="633846" cy="246221"/>
            </a:xfrm>
            <a:prstGeom prst="rect">
              <a:avLst/>
            </a:prstGeom>
            <a:noFill/>
          </p:spPr>
          <p:txBody>
            <a:bodyPr wrap="square" rtlCol="0">
              <a:spAutoFit/>
            </a:bodyPr>
            <a:lstStyle/>
            <a:p>
              <a:r>
                <a:rPr lang="en-US" sz="1000" u="sng" dirty="0"/>
                <a:t>5:00pm</a:t>
              </a:r>
            </a:p>
          </p:txBody>
        </p:sp>
        <p:sp>
          <p:nvSpPr>
            <p:cNvPr id="69" name="Rectangle 68">
              <a:extLst>
                <a:ext uri="{FF2B5EF4-FFF2-40B4-BE49-F238E27FC236}">
                  <a16:creationId xmlns:a16="http://schemas.microsoft.com/office/drawing/2014/main" id="{867D7B6C-EA31-475E-B85D-DA9A4EF286D9}"/>
                </a:ext>
              </a:extLst>
            </p:cNvPr>
            <p:cNvSpPr/>
            <p:nvPr/>
          </p:nvSpPr>
          <p:spPr>
            <a:xfrm>
              <a:off x="4138177" y="7306879"/>
              <a:ext cx="405447" cy="409806"/>
            </a:xfrm>
            <a:prstGeom prst="rect">
              <a:avLst/>
            </a:prstGeom>
            <a:solidFill>
              <a:srgbClr val="A5FC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48  </a:t>
              </a:r>
              <a:r>
                <a:rPr lang="en-US" sz="1400" dirty="0">
                  <a:solidFill>
                    <a:schemeClr val="tx1"/>
                  </a:solidFill>
                </a:rPr>
                <a:t>mph</a:t>
              </a:r>
            </a:p>
          </p:txBody>
        </p:sp>
        <p:sp>
          <p:nvSpPr>
            <p:cNvPr id="70" name="Rectangle 69">
              <a:extLst>
                <a:ext uri="{FF2B5EF4-FFF2-40B4-BE49-F238E27FC236}">
                  <a16:creationId xmlns:a16="http://schemas.microsoft.com/office/drawing/2014/main" id="{F13F6EED-4EEE-44F3-BF3C-49244309F16C}"/>
                </a:ext>
              </a:extLst>
            </p:cNvPr>
            <p:cNvSpPr/>
            <p:nvPr/>
          </p:nvSpPr>
          <p:spPr>
            <a:xfrm>
              <a:off x="4732371" y="7306879"/>
              <a:ext cx="405447" cy="409806"/>
            </a:xfrm>
            <a:prstGeom prst="rect">
              <a:avLst/>
            </a:prstGeom>
            <a:solidFill>
              <a:srgbClr val="FFE0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32  </a:t>
              </a:r>
              <a:r>
                <a:rPr lang="en-US" sz="1400" dirty="0">
                  <a:solidFill>
                    <a:schemeClr val="tx1"/>
                  </a:solidFill>
                </a:rPr>
                <a:t>mph</a:t>
              </a:r>
            </a:p>
          </p:txBody>
        </p:sp>
        <p:sp>
          <p:nvSpPr>
            <p:cNvPr id="106" name="Rectangle 105">
              <a:extLst>
                <a:ext uri="{FF2B5EF4-FFF2-40B4-BE49-F238E27FC236}">
                  <a16:creationId xmlns:a16="http://schemas.microsoft.com/office/drawing/2014/main" id="{C3CEA4CA-9C57-445D-A1B7-42F41B876F4F}"/>
                </a:ext>
              </a:extLst>
            </p:cNvPr>
            <p:cNvSpPr/>
            <p:nvPr/>
          </p:nvSpPr>
          <p:spPr>
            <a:xfrm>
              <a:off x="5453858" y="7097597"/>
              <a:ext cx="1243104" cy="812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b="1" dirty="0">
                  <a:solidFill>
                    <a:schemeClr val="tx1"/>
                  </a:solidFill>
                </a:rPr>
                <a:t>Speed drop of 17% in the AM PK HR</a:t>
              </a:r>
              <a:r>
                <a:rPr lang="en-US" sz="800" dirty="0">
                  <a:solidFill>
                    <a:schemeClr val="tx1"/>
                  </a:solidFill>
                </a:rPr>
                <a:t>, indicating possible traffic shifting form I-895; PM PK HR speeds relatively stable.</a:t>
              </a:r>
            </a:p>
          </p:txBody>
        </p:sp>
      </p:grpSp>
      <p:grpSp>
        <p:nvGrpSpPr>
          <p:cNvPr id="24" name="Group 23">
            <a:extLst>
              <a:ext uri="{FF2B5EF4-FFF2-40B4-BE49-F238E27FC236}">
                <a16:creationId xmlns:a16="http://schemas.microsoft.com/office/drawing/2014/main" id="{B4DF17AE-ACFC-4841-AD11-A156E117A8CC}"/>
              </a:ext>
            </a:extLst>
          </p:cNvPr>
          <p:cNvGrpSpPr/>
          <p:nvPr/>
        </p:nvGrpSpPr>
        <p:grpSpPr>
          <a:xfrm>
            <a:off x="263752" y="7023143"/>
            <a:ext cx="6435870" cy="894898"/>
            <a:chOff x="263752" y="7988996"/>
            <a:chExt cx="6435870" cy="894898"/>
          </a:xfrm>
        </p:grpSpPr>
        <p:pic>
          <p:nvPicPr>
            <p:cNvPr id="112" name="Picture 6">
              <a:extLst>
                <a:ext uri="{FF2B5EF4-FFF2-40B4-BE49-F238E27FC236}">
                  <a16:creationId xmlns:a16="http://schemas.microsoft.com/office/drawing/2014/main" id="{92A7C8A5-4B07-451A-AC20-C69A10092E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394" y="8089346"/>
              <a:ext cx="348828" cy="279062"/>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Rounded Corners 113">
              <a:extLst>
                <a:ext uri="{FF2B5EF4-FFF2-40B4-BE49-F238E27FC236}">
                  <a16:creationId xmlns:a16="http://schemas.microsoft.com/office/drawing/2014/main" id="{FEF145A9-57D0-4092-BFED-4B9599CC2736}"/>
                </a:ext>
              </a:extLst>
            </p:cNvPr>
            <p:cNvSpPr/>
            <p:nvPr/>
          </p:nvSpPr>
          <p:spPr>
            <a:xfrm>
              <a:off x="358916" y="8396577"/>
              <a:ext cx="287783" cy="68219"/>
            </a:xfrm>
            <a:prstGeom prst="roundRect">
              <a:avLst/>
            </a:prstGeom>
            <a:solidFill>
              <a:srgbClr val="FF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3AABE7B-5220-4C28-8CB5-C8693626CD7C}"/>
                </a:ext>
              </a:extLst>
            </p:cNvPr>
            <p:cNvSpPr txBox="1"/>
            <p:nvPr/>
          </p:nvSpPr>
          <p:spPr>
            <a:xfrm>
              <a:off x="263752" y="8461781"/>
              <a:ext cx="478110" cy="369332"/>
            </a:xfrm>
            <a:prstGeom prst="rect">
              <a:avLst/>
            </a:prstGeom>
            <a:noFill/>
          </p:spPr>
          <p:txBody>
            <a:bodyPr wrap="square" lIns="0" tIns="0" rIns="0" bIns="0" rtlCol="0">
              <a:spAutoFit/>
            </a:bodyPr>
            <a:lstStyle/>
            <a:p>
              <a:pPr algn="ctr"/>
              <a:r>
                <a:rPr lang="en-US" sz="800" dirty="0"/>
                <a:t>@ Francis Scott Key Bridge</a:t>
              </a:r>
            </a:p>
          </p:txBody>
        </p:sp>
        <p:grpSp>
          <p:nvGrpSpPr>
            <p:cNvPr id="51" name="Group 50">
              <a:extLst>
                <a:ext uri="{FF2B5EF4-FFF2-40B4-BE49-F238E27FC236}">
                  <a16:creationId xmlns:a16="http://schemas.microsoft.com/office/drawing/2014/main" id="{D03F043F-B8B3-4DF7-92DC-6C7C2CF19406}"/>
                </a:ext>
              </a:extLst>
            </p:cNvPr>
            <p:cNvGrpSpPr/>
            <p:nvPr/>
          </p:nvGrpSpPr>
          <p:grpSpPr>
            <a:xfrm>
              <a:off x="952133" y="8004046"/>
              <a:ext cx="1201163" cy="246221"/>
              <a:chOff x="1231546" y="5969361"/>
              <a:chExt cx="1201163" cy="246221"/>
            </a:xfrm>
          </p:grpSpPr>
          <p:sp>
            <p:nvSpPr>
              <p:cNvPr id="52" name="TextBox 51">
                <a:extLst>
                  <a:ext uri="{FF2B5EF4-FFF2-40B4-BE49-F238E27FC236}">
                    <a16:creationId xmlns:a16="http://schemas.microsoft.com/office/drawing/2014/main" id="{DAFF0E5F-9EBC-447E-9E18-837702E04355}"/>
                  </a:ext>
                </a:extLst>
              </p:cNvPr>
              <p:cNvSpPr txBox="1"/>
              <p:nvPr/>
            </p:nvSpPr>
            <p:spPr>
              <a:xfrm>
                <a:off x="1231546" y="5969361"/>
                <a:ext cx="633846" cy="246221"/>
              </a:xfrm>
              <a:prstGeom prst="rect">
                <a:avLst/>
              </a:prstGeom>
              <a:noFill/>
            </p:spPr>
            <p:txBody>
              <a:bodyPr wrap="square" rtlCol="0">
                <a:spAutoFit/>
              </a:bodyPr>
              <a:lstStyle/>
              <a:p>
                <a:r>
                  <a:rPr lang="en-US" sz="1000" u="sng" dirty="0"/>
                  <a:t>8:00am</a:t>
                </a:r>
              </a:p>
            </p:txBody>
          </p:sp>
          <p:sp>
            <p:nvSpPr>
              <p:cNvPr id="53" name="TextBox 52">
                <a:extLst>
                  <a:ext uri="{FF2B5EF4-FFF2-40B4-BE49-F238E27FC236}">
                    <a16:creationId xmlns:a16="http://schemas.microsoft.com/office/drawing/2014/main" id="{747EBAC8-FAA2-45BA-82AA-348E3AD9D7A9}"/>
                  </a:ext>
                </a:extLst>
              </p:cNvPr>
              <p:cNvSpPr txBox="1"/>
              <p:nvPr/>
            </p:nvSpPr>
            <p:spPr>
              <a:xfrm>
                <a:off x="1798863" y="5969361"/>
                <a:ext cx="633846" cy="246221"/>
              </a:xfrm>
              <a:prstGeom prst="rect">
                <a:avLst/>
              </a:prstGeom>
              <a:noFill/>
            </p:spPr>
            <p:txBody>
              <a:bodyPr wrap="square" rtlCol="0">
                <a:spAutoFit/>
              </a:bodyPr>
              <a:lstStyle/>
              <a:p>
                <a:r>
                  <a:rPr lang="en-US" sz="1000" u="sng" dirty="0"/>
                  <a:t>5:00pm</a:t>
                </a:r>
              </a:p>
            </p:txBody>
          </p:sp>
        </p:grpSp>
        <p:grpSp>
          <p:nvGrpSpPr>
            <p:cNvPr id="14" name="Group 13">
              <a:extLst>
                <a:ext uri="{FF2B5EF4-FFF2-40B4-BE49-F238E27FC236}">
                  <a16:creationId xmlns:a16="http://schemas.microsoft.com/office/drawing/2014/main" id="{4ACA7C02-9307-48F9-992C-1E68C6FDB01A}"/>
                </a:ext>
              </a:extLst>
            </p:cNvPr>
            <p:cNvGrpSpPr/>
            <p:nvPr/>
          </p:nvGrpSpPr>
          <p:grpSpPr>
            <a:xfrm>
              <a:off x="1024953" y="8271603"/>
              <a:ext cx="969854" cy="409806"/>
              <a:chOff x="1240773" y="8271603"/>
              <a:chExt cx="969854" cy="409806"/>
            </a:xfrm>
          </p:grpSpPr>
          <p:sp>
            <p:nvSpPr>
              <p:cNvPr id="73" name="Rectangle 72">
                <a:extLst>
                  <a:ext uri="{FF2B5EF4-FFF2-40B4-BE49-F238E27FC236}">
                    <a16:creationId xmlns:a16="http://schemas.microsoft.com/office/drawing/2014/main" id="{4B3701D1-DF5B-495D-BB91-3FC1312F717E}"/>
                  </a:ext>
                </a:extLst>
              </p:cNvPr>
              <p:cNvSpPr/>
              <p:nvPr/>
            </p:nvSpPr>
            <p:spPr>
              <a:xfrm>
                <a:off x="1240773" y="8271603"/>
                <a:ext cx="409806" cy="409806"/>
              </a:xfrm>
              <a:prstGeom prst="rect">
                <a:avLst/>
              </a:prstGeom>
              <a:solidFill>
                <a:srgbClr val="32FA32"/>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51  </a:t>
                </a:r>
                <a:r>
                  <a:rPr lang="en-US" sz="1400" dirty="0">
                    <a:solidFill>
                      <a:schemeClr val="tx1"/>
                    </a:solidFill>
                  </a:rPr>
                  <a:t>mph</a:t>
                </a:r>
              </a:p>
            </p:txBody>
          </p:sp>
          <p:sp>
            <p:nvSpPr>
              <p:cNvPr id="74" name="Rectangle 73">
                <a:extLst>
                  <a:ext uri="{FF2B5EF4-FFF2-40B4-BE49-F238E27FC236}">
                    <a16:creationId xmlns:a16="http://schemas.microsoft.com/office/drawing/2014/main" id="{E29B9B13-780B-4567-95ED-9519F28B2D3D}"/>
                  </a:ext>
                </a:extLst>
              </p:cNvPr>
              <p:cNvSpPr/>
              <p:nvPr/>
            </p:nvSpPr>
            <p:spPr>
              <a:xfrm>
                <a:off x="1800821" y="8271603"/>
                <a:ext cx="409806" cy="409806"/>
              </a:xfrm>
              <a:prstGeom prst="rect">
                <a:avLst/>
              </a:prstGeom>
              <a:solidFill>
                <a:srgbClr val="32FA32"/>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54  </a:t>
                </a:r>
                <a:r>
                  <a:rPr lang="en-US" sz="1400" dirty="0">
                    <a:solidFill>
                      <a:schemeClr val="tx1"/>
                    </a:solidFill>
                  </a:rPr>
                  <a:t>mph</a:t>
                </a:r>
              </a:p>
            </p:txBody>
          </p:sp>
        </p:grpSp>
        <p:sp>
          <p:nvSpPr>
            <p:cNvPr id="55" name="TextBox 54">
              <a:extLst>
                <a:ext uri="{FF2B5EF4-FFF2-40B4-BE49-F238E27FC236}">
                  <a16:creationId xmlns:a16="http://schemas.microsoft.com/office/drawing/2014/main" id="{773B6F44-3E71-4F2A-962C-5A038BA92EA2}"/>
                </a:ext>
              </a:extLst>
            </p:cNvPr>
            <p:cNvSpPr txBox="1"/>
            <p:nvPr/>
          </p:nvSpPr>
          <p:spPr>
            <a:xfrm>
              <a:off x="2478087" y="7988996"/>
              <a:ext cx="633846" cy="246221"/>
            </a:xfrm>
            <a:prstGeom prst="rect">
              <a:avLst/>
            </a:prstGeom>
            <a:noFill/>
          </p:spPr>
          <p:txBody>
            <a:bodyPr wrap="square" rtlCol="0">
              <a:spAutoFit/>
            </a:bodyPr>
            <a:lstStyle/>
            <a:p>
              <a:r>
                <a:rPr lang="en-US" sz="1000" u="sng" dirty="0"/>
                <a:t>8:00am</a:t>
              </a:r>
            </a:p>
          </p:txBody>
        </p:sp>
        <p:sp>
          <p:nvSpPr>
            <p:cNvPr id="56" name="TextBox 55">
              <a:extLst>
                <a:ext uri="{FF2B5EF4-FFF2-40B4-BE49-F238E27FC236}">
                  <a16:creationId xmlns:a16="http://schemas.microsoft.com/office/drawing/2014/main" id="{F366BDD3-DB37-45D2-A574-D71701D01B93}"/>
                </a:ext>
              </a:extLst>
            </p:cNvPr>
            <p:cNvSpPr txBox="1"/>
            <p:nvPr/>
          </p:nvSpPr>
          <p:spPr>
            <a:xfrm>
              <a:off x="3045404" y="7988996"/>
              <a:ext cx="633846" cy="246221"/>
            </a:xfrm>
            <a:prstGeom prst="rect">
              <a:avLst/>
            </a:prstGeom>
            <a:noFill/>
          </p:spPr>
          <p:txBody>
            <a:bodyPr wrap="square" rtlCol="0">
              <a:spAutoFit/>
            </a:bodyPr>
            <a:lstStyle/>
            <a:p>
              <a:r>
                <a:rPr lang="en-US" sz="1000" u="sng" dirty="0"/>
                <a:t>5:00pm</a:t>
              </a:r>
            </a:p>
          </p:txBody>
        </p:sp>
        <p:sp>
          <p:nvSpPr>
            <p:cNvPr id="75" name="Rectangle 74">
              <a:extLst>
                <a:ext uri="{FF2B5EF4-FFF2-40B4-BE49-F238E27FC236}">
                  <a16:creationId xmlns:a16="http://schemas.microsoft.com/office/drawing/2014/main" id="{2A0753AC-14BA-460A-B5D1-00A956BB7D58}"/>
                </a:ext>
              </a:extLst>
            </p:cNvPr>
            <p:cNvSpPr/>
            <p:nvPr/>
          </p:nvSpPr>
          <p:spPr>
            <a:xfrm>
              <a:off x="2590107" y="8271603"/>
              <a:ext cx="409806" cy="409806"/>
            </a:xfrm>
            <a:prstGeom prst="rect">
              <a:avLst/>
            </a:prstGeom>
            <a:solidFill>
              <a:srgbClr val="32FA32"/>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52  </a:t>
              </a:r>
              <a:r>
                <a:rPr lang="en-US" sz="1400" dirty="0">
                  <a:solidFill>
                    <a:schemeClr val="tx1"/>
                  </a:solidFill>
                </a:rPr>
                <a:t>mph</a:t>
              </a:r>
            </a:p>
          </p:txBody>
        </p:sp>
        <p:sp>
          <p:nvSpPr>
            <p:cNvPr id="76" name="Rectangle 75">
              <a:extLst>
                <a:ext uri="{FF2B5EF4-FFF2-40B4-BE49-F238E27FC236}">
                  <a16:creationId xmlns:a16="http://schemas.microsoft.com/office/drawing/2014/main" id="{7269783D-6D5A-42B5-B1A7-2D4C57FAFDB0}"/>
                </a:ext>
              </a:extLst>
            </p:cNvPr>
            <p:cNvSpPr/>
            <p:nvPr/>
          </p:nvSpPr>
          <p:spPr>
            <a:xfrm>
              <a:off x="3157424" y="8271603"/>
              <a:ext cx="409806" cy="409806"/>
            </a:xfrm>
            <a:prstGeom prst="rect">
              <a:avLst/>
            </a:prstGeom>
            <a:solidFill>
              <a:srgbClr val="A5FC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43  </a:t>
              </a:r>
              <a:r>
                <a:rPr lang="en-US" sz="1400" dirty="0">
                  <a:solidFill>
                    <a:schemeClr val="tx1"/>
                  </a:solidFill>
                </a:rPr>
                <a:t>mph</a:t>
              </a:r>
            </a:p>
          </p:txBody>
        </p:sp>
        <p:sp>
          <p:nvSpPr>
            <p:cNvPr id="58" name="TextBox 57">
              <a:extLst>
                <a:ext uri="{FF2B5EF4-FFF2-40B4-BE49-F238E27FC236}">
                  <a16:creationId xmlns:a16="http://schemas.microsoft.com/office/drawing/2014/main" id="{84795336-83C8-442D-99A6-CE35866C3BA4}"/>
                </a:ext>
              </a:extLst>
            </p:cNvPr>
            <p:cNvSpPr txBox="1"/>
            <p:nvPr/>
          </p:nvSpPr>
          <p:spPr>
            <a:xfrm>
              <a:off x="4086959" y="8004045"/>
              <a:ext cx="633846" cy="246221"/>
            </a:xfrm>
            <a:prstGeom prst="rect">
              <a:avLst/>
            </a:prstGeom>
            <a:noFill/>
          </p:spPr>
          <p:txBody>
            <a:bodyPr wrap="square" rtlCol="0">
              <a:spAutoFit/>
            </a:bodyPr>
            <a:lstStyle/>
            <a:p>
              <a:r>
                <a:rPr lang="en-US" sz="1000" u="sng" dirty="0"/>
                <a:t>8:00am</a:t>
              </a:r>
            </a:p>
          </p:txBody>
        </p:sp>
        <p:sp>
          <p:nvSpPr>
            <p:cNvPr id="59" name="TextBox 58">
              <a:extLst>
                <a:ext uri="{FF2B5EF4-FFF2-40B4-BE49-F238E27FC236}">
                  <a16:creationId xmlns:a16="http://schemas.microsoft.com/office/drawing/2014/main" id="{B1CB4387-D438-4A88-B275-8858F8E86038}"/>
                </a:ext>
              </a:extLst>
            </p:cNvPr>
            <p:cNvSpPr txBox="1"/>
            <p:nvPr/>
          </p:nvSpPr>
          <p:spPr>
            <a:xfrm>
              <a:off x="4654276" y="8004045"/>
              <a:ext cx="633846" cy="246221"/>
            </a:xfrm>
            <a:prstGeom prst="rect">
              <a:avLst/>
            </a:prstGeom>
            <a:noFill/>
          </p:spPr>
          <p:txBody>
            <a:bodyPr wrap="square" rtlCol="0">
              <a:spAutoFit/>
            </a:bodyPr>
            <a:lstStyle/>
            <a:p>
              <a:r>
                <a:rPr lang="en-US" sz="1000" u="sng" dirty="0"/>
                <a:t>5:00pm</a:t>
              </a:r>
            </a:p>
          </p:txBody>
        </p:sp>
        <p:sp>
          <p:nvSpPr>
            <p:cNvPr id="77" name="Rectangle 76">
              <a:extLst>
                <a:ext uri="{FF2B5EF4-FFF2-40B4-BE49-F238E27FC236}">
                  <a16:creationId xmlns:a16="http://schemas.microsoft.com/office/drawing/2014/main" id="{308C6E92-085D-4192-9A8B-B2A84083BC3F}"/>
                </a:ext>
              </a:extLst>
            </p:cNvPr>
            <p:cNvSpPr/>
            <p:nvPr/>
          </p:nvSpPr>
          <p:spPr>
            <a:xfrm>
              <a:off x="4138177" y="8271603"/>
              <a:ext cx="405447" cy="409806"/>
            </a:xfrm>
            <a:prstGeom prst="rect">
              <a:avLst/>
            </a:prstGeom>
            <a:solidFill>
              <a:srgbClr val="32FA32"/>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53 </a:t>
              </a:r>
              <a:r>
                <a:rPr lang="en-US" sz="1400" dirty="0">
                  <a:solidFill>
                    <a:schemeClr val="tx1"/>
                  </a:solidFill>
                </a:rPr>
                <a:t>mph</a:t>
              </a:r>
            </a:p>
          </p:txBody>
        </p:sp>
        <p:sp>
          <p:nvSpPr>
            <p:cNvPr id="78" name="Rectangle 77">
              <a:extLst>
                <a:ext uri="{FF2B5EF4-FFF2-40B4-BE49-F238E27FC236}">
                  <a16:creationId xmlns:a16="http://schemas.microsoft.com/office/drawing/2014/main" id="{EF5AC837-CF95-462C-8887-E136E9CFCA9B}"/>
                </a:ext>
              </a:extLst>
            </p:cNvPr>
            <p:cNvSpPr/>
            <p:nvPr/>
          </p:nvSpPr>
          <p:spPr>
            <a:xfrm>
              <a:off x="4732371" y="8271603"/>
              <a:ext cx="405447" cy="409806"/>
            </a:xfrm>
            <a:prstGeom prst="rect">
              <a:avLst/>
            </a:prstGeom>
            <a:solidFill>
              <a:srgbClr val="A5FC19"/>
            </a:solidFill>
            <a:ln/>
          </p:spPr>
          <p:style>
            <a:lnRef idx="3">
              <a:schemeClr val="lt1"/>
            </a:lnRef>
            <a:fillRef idx="1">
              <a:schemeClr val="accent4"/>
            </a:fillRef>
            <a:effectRef idx="1">
              <a:schemeClr val="accent4"/>
            </a:effectRef>
            <a:fontRef idx="minor">
              <a:schemeClr val="lt1"/>
            </a:fontRef>
          </p:style>
          <p:txBody>
            <a:bodyPr lIns="0" tIns="45720" rIns="0" bIns="0" rtlCol="0" anchor="ctr"/>
            <a:lstStyle/>
            <a:p>
              <a:pPr algn="ctr">
                <a:lnSpc>
                  <a:spcPts val="1200"/>
                </a:lnSpc>
                <a:spcBef>
                  <a:spcPts val="300"/>
                </a:spcBef>
              </a:pPr>
              <a:r>
                <a:rPr lang="en-US" sz="1400" b="1" dirty="0">
                  <a:solidFill>
                    <a:schemeClr val="tx1"/>
                  </a:solidFill>
                </a:rPr>
                <a:t>43  </a:t>
              </a:r>
              <a:r>
                <a:rPr lang="en-US" sz="1400" dirty="0">
                  <a:solidFill>
                    <a:schemeClr val="tx1"/>
                  </a:solidFill>
                </a:rPr>
                <a:t>mph</a:t>
              </a:r>
            </a:p>
          </p:txBody>
        </p:sp>
        <p:sp>
          <p:nvSpPr>
            <p:cNvPr id="107" name="Rectangle 106">
              <a:extLst>
                <a:ext uri="{FF2B5EF4-FFF2-40B4-BE49-F238E27FC236}">
                  <a16:creationId xmlns:a16="http://schemas.microsoft.com/office/drawing/2014/main" id="{BFA096A8-B031-4C2F-80D3-52AD25AAC51A}"/>
                </a:ext>
              </a:extLst>
            </p:cNvPr>
            <p:cNvSpPr/>
            <p:nvPr/>
          </p:nvSpPr>
          <p:spPr>
            <a:xfrm>
              <a:off x="5456518" y="8072303"/>
              <a:ext cx="1243104" cy="811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b="1" dirty="0">
                  <a:solidFill>
                    <a:schemeClr val="tx1"/>
                  </a:solidFill>
                </a:rPr>
                <a:t>Speed drop of 21% in the PM PK HR</a:t>
              </a:r>
              <a:r>
                <a:rPr lang="en-US" sz="800" dirty="0">
                  <a:solidFill>
                    <a:schemeClr val="tx1"/>
                  </a:solidFill>
                </a:rPr>
                <a:t>, indicating possible traffic shifting form I-895; AM PK HR speeds relatively stable. </a:t>
              </a:r>
            </a:p>
          </p:txBody>
        </p:sp>
      </p:grpSp>
      <p:grpSp>
        <p:nvGrpSpPr>
          <p:cNvPr id="108" name="Group 107">
            <a:extLst>
              <a:ext uri="{FF2B5EF4-FFF2-40B4-BE49-F238E27FC236}">
                <a16:creationId xmlns:a16="http://schemas.microsoft.com/office/drawing/2014/main" id="{D7ADFD66-4192-426E-9784-1787D08F7A75}"/>
              </a:ext>
            </a:extLst>
          </p:cNvPr>
          <p:cNvGrpSpPr/>
          <p:nvPr/>
        </p:nvGrpSpPr>
        <p:grpSpPr>
          <a:xfrm>
            <a:off x="-42935" y="106928"/>
            <a:ext cx="6744725" cy="238363"/>
            <a:chOff x="-42935" y="212414"/>
            <a:chExt cx="6744725" cy="238363"/>
          </a:xfrm>
        </p:grpSpPr>
        <p:cxnSp>
          <p:nvCxnSpPr>
            <p:cNvPr id="109" name="Straight Connector 108">
              <a:extLst>
                <a:ext uri="{FF2B5EF4-FFF2-40B4-BE49-F238E27FC236}">
                  <a16:creationId xmlns:a16="http://schemas.microsoft.com/office/drawing/2014/main" id="{0C85E813-A3DB-4FDB-9D85-498ACDF3E0E2}"/>
                </a:ext>
              </a:extLst>
            </p:cNvPr>
            <p:cNvCxnSpPr>
              <a:cxnSpLocks/>
            </p:cNvCxnSpPr>
            <p:nvPr/>
          </p:nvCxnSpPr>
          <p:spPr>
            <a:xfrm>
              <a:off x="0" y="450777"/>
              <a:ext cx="670179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0B3708F-373F-4474-9399-E79C311168EF}"/>
                </a:ext>
              </a:extLst>
            </p:cNvPr>
            <p:cNvSpPr txBox="1"/>
            <p:nvPr/>
          </p:nvSpPr>
          <p:spPr>
            <a:xfrm>
              <a:off x="-42935" y="212414"/>
              <a:ext cx="3108005" cy="238363"/>
            </a:xfrm>
            <a:prstGeom prst="roundRect">
              <a:avLst/>
            </a:prstGeom>
            <a:solidFill>
              <a:srgbClr val="262628"/>
            </a:solidFill>
          </p:spPr>
          <p:txBody>
            <a:bodyPr wrap="square" lIns="0" tIns="0" rIns="0" bIns="0" rtlCol="0">
              <a:spAutoFit/>
            </a:bodyPr>
            <a:lstStyle/>
            <a:p>
              <a:r>
                <a:rPr lang="en-US" sz="1400" b="1" dirty="0">
                  <a:solidFill>
                    <a:schemeClr val="bg1"/>
                  </a:solidFill>
                </a:rPr>
                <a:t>    Alternate Route Speed Comparison</a:t>
              </a:r>
            </a:p>
          </p:txBody>
        </p:sp>
      </p:grpSp>
      <p:sp>
        <p:nvSpPr>
          <p:cNvPr id="87" name="Rectangle 86">
            <a:extLst>
              <a:ext uri="{FF2B5EF4-FFF2-40B4-BE49-F238E27FC236}">
                <a16:creationId xmlns:a16="http://schemas.microsoft.com/office/drawing/2014/main" id="{FE49FE31-8741-4433-A402-A997D06DE337}"/>
              </a:ext>
            </a:extLst>
          </p:cNvPr>
          <p:cNvSpPr/>
          <p:nvPr/>
        </p:nvSpPr>
        <p:spPr>
          <a:xfrm>
            <a:off x="327015" y="845012"/>
            <a:ext cx="278184" cy="285578"/>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ea typeface="Microsoft Himalaya" panose="01010100010101010101" pitchFamily="2" charset="0"/>
                <a:cs typeface="Times New Roman" panose="02020603050405020304" pitchFamily="18" charset="0"/>
              </a:rPr>
              <a:t>i</a:t>
            </a:r>
            <a:endParaRPr lang="en-US" b="1" dirty="0">
              <a:latin typeface="Times New Roman" panose="02020603050405020304" pitchFamily="18" charset="0"/>
              <a:ea typeface="Microsoft Himalaya" panose="01010100010101010101" pitchFamily="2" charset="0"/>
              <a:cs typeface="Times New Roman" panose="02020603050405020304" pitchFamily="18" charset="0"/>
            </a:endParaRPr>
          </a:p>
        </p:txBody>
      </p:sp>
    </p:spTree>
    <p:extLst>
      <p:ext uri="{BB962C8B-B14F-4D97-AF65-F5344CB8AC3E}">
        <p14:creationId xmlns:p14="http://schemas.microsoft.com/office/powerpoint/2010/main" val="70683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 y="350850"/>
            <a:ext cx="6857999" cy="461665"/>
          </a:xfrm>
          <a:prstGeom prst="rect">
            <a:avLst/>
          </a:prstGeom>
          <a:noFill/>
        </p:spPr>
        <p:txBody>
          <a:bodyPr wrap="square" rtlCol="0">
            <a:spAutoFit/>
          </a:bodyPr>
          <a:lstStyle/>
          <a:p>
            <a:r>
              <a:rPr lang="en-US" sz="1200" dirty="0"/>
              <a:t>The graphics below summarize reliability comparisons between I-895 and two alternate routes </a:t>
            </a:r>
            <a:r>
              <a:rPr lang="en-US" sz="1200" b="1" dirty="0"/>
              <a:t>–</a:t>
            </a:r>
            <a:r>
              <a:rPr lang="en-US" sz="1200" dirty="0"/>
              <a:t> I-95 and   I-695 </a:t>
            </a:r>
            <a:r>
              <a:rPr lang="en-US" sz="1200" b="1" dirty="0"/>
              <a:t>–Week 3</a:t>
            </a:r>
            <a:r>
              <a:rPr lang="en-US" sz="1200" dirty="0"/>
              <a:t> after the closure to the week before.</a:t>
            </a:r>
          </a:p>
        </p:txBody>
      </p:sp>
      <p:pic>
        <p:nvPicPr>
          <p:cNvPr id="71" name="Picture 70">
            <a:extLst>
              <a:ext uri="{FF2B5EF4-FFF2-40B4-BE49-F238E27FC236}">
                <a16:creationId xmlns:a16="http://schemas.microsoft.com/office/drawing/2014/main" id="{8447C50A-9431-4CC5-AB5C-1B54BEC9B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7856" y="8736139"/>
            <a:ext cx="602946" cy="382823"/>
          </a:xfrm>
          <a:prstGeom prst="rect">
            <a:avLst/>
          </a:prstGeom>
          <a:ln>
            <a:noFill/>
          </a:ln>
          <a:effectLst/>
        </p:spPr>
      </p:pic>
      <p:sp>
        <p:nvSpPr>
          <p:cNvPr id="72" name="Rectangle 71">
            <a:extLst>
              <a:ext uri="{FF2B5EF4-FFF2-40B4-BE49-F238E27FC236}">
                <a16:creationId xmlns:a16="http://schemas.microsoft.com/office/drawing/2014/main" id="{EF83C099-156C-47ED-AE33-C39BCC6C52FA}"/>
              </a:ext>
            </a:extLst>
          </p:cNvPr>
          <p:cNvSpPr/>
          <p:nvPr/>
        </p:nvSpPr>
        <p:spPr>
          <a:xfrm>
            <a:off x="0" y="8901154"/>
            <a:ext cx="6215921" cy="10286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a:extLst>
              <a:ext uri="{FF2B5EF4-FFF2-40B4-BE49-F238E27FC236}">
                <a16:creationId xmlns:a16="http://schemas.microsoft.com/office/drawing/2014/main" id="{4352C975-B497-4DD7-8FD7-032811F1E681}"/>
              </a:ext>
            </a:extLst>
          </p:cNvPr>
          <p:cNvGrpSpPr/>
          <p:nvPr/>
        </p:nvGrpSpPr>
        <p:grpSpPr>
          <a:xfrm>
            <a:off x="294414" y="809802"/>
            <a:ext cx="6217942" cy="474978"/>
            <a:chOff x="167298" y="930096"/>
            <a:chExt cx="6349830" cy="474978"/>
          </a:xfrm>
        </p:grpSpPr>
        <p:sp>
          <p:nvSpPr>
            <p:cNvPr id="88" name="Rectangle 87">
              <a:extLst>
                <a:ext uri="{FF2B5EF4-FFF2-40B4-BE49-F238E27FC236}">
                  <a16:creationId xmlns:a16="http://schemas.microsoft.com/office/drawing/2014/main" id="{2AD97FCC-1277-4FC0-97EC-63DDD81BD7F7}"/>
                </a:ext>
              </a:extLst>
            </p:cNvPr>
            <p:cNvSpPr/>
            <p:nvPr/>
          </p:nvSpPr>
          <p:spPr>
            <a:xfrm>
              <a:off x="178381" y="943409"/>
              <a:ext cx="6338747" cy="461665"/>
            </a:xfrm>
            <a:prstGeom prst="rect">
              <a:avLst/>
            </a:prstGeom>
            <a:solidFill>
              <a:schemeClr val="accent1">
                <a:lumMod val="75000"/>
              </a:schemeClr>
            </a:solidFill>
            <a:ln>
              <a:solidFill>
                <a:schemeClr val="accent1">
                  <a:lumMod val="75000"/>
                </a:schemeClr>
              </a:solidFill>
            </a:ln>
          </p:spPr>
          <p:txBody>
            <a:bodyPr wrap="square">
              <a:spAutoFit/>
            </a:bodyPr>
            <a:lstStyle/>
            <a:p>
              <a:r>
                <a:rPr lang="en-US" sz="1200" dirty="0">
                  <a:solidFill>
                    <a:schemeClr val="bg1"/>
                  </a:solidFill>
                </a:rPr>
                <a:t>       Results show little change in overall </a:t>
              </a:r>
              <a:r>
                <a:rPr lang="en-US" sz="1200" b="1" dirty="0">
                  <a:solidFill>
                    <a:schemeClr val="bg1"/>
                  </a:solidFill>
                </a:rPr>
                <a:t>Travel Time</a:t>
              </a:r>
              <a:r>
                <a:rPr lang="en-US" sz="1200" dirty="0">
                  <a:solidFill>
                    <a:schemeClr val="bg1"/>
                  </a:solidFill>
                </a:rPr>
                <a:t>, moderate change in </a:t>
              </a:r>
              <a:r>
                <a:rPr lang="en-US" sz="1200" b="1" dirty="0">
                  <a:solidFill>
                    <a:schemeClr val="bg1"/>
                  </a:solidFill>
                </a:rPr>
                <a:t>Buffer Time </a:t>
              </a:r>
              <a:r>
                <a:rPr lang="en-US" sz="1200" dirty="0">
                  <a:solidFill>
                    <a:schemeClr val="bg1"/>
                  </a:solidFill>
                </a:rPr>
                <a:t>and slight change in </a:t>
              </a:r>
              <a:r>
                <a:rPr lang="en-US" sz="1200" b="1" dirty="0">
                  <a:solidFill>
                    <a:schemeClr val="bg1"/>
                  </a:solidFill>
                </a:rPr>
                <a:t>Planning Time </a:t>
              </a:r>
              <a:r>
                <a:rPr lang="en-US" sz="1200" dirty="0">
                  <a:solidFill>
                    <a:schemeClr val="bg1"/>
                  </a:solidFill>
                </a:rPr>
                <a:t>between Week 3 (May 5th-11</a:t>
              </a:r>
              <a:r>
                <a:rPr lang="en-US" sz="1200" baseline="30000" dirty="0">
                  <a:solidFill>
                    <a:schemeClr val="bg1"/>
                  </a:solidFill>
                </a:rPr>
                <a:t>th</a:t>
              </a:r>
              <a:r>
                <a:rPr lang="en-US" sz="1200" dirty="0">
                  <a:solidFill>
                    <a:schemeClr val="bg1"/>
                  </a:solidFill>
                </a:rPr>
                <a:t>) when compared to the previous week.</a:t>
              </a:r>
            </a:p>
          </p:txBody>
        </p:sp>
        <p:sp>
          <p:nvSpPr>
            <p:cNvPr id="87" name="Rectangle 86">
              <a:extLst>
                <a:ext uri="{FF2B5EF4-FFF2-40B4-BE49-F238E27FC236}">
                  <a16:creationId xmlns:a16="http://schemas.microsoft.com/office/drawing/2014/main" id="{FE49FE31-8741-4433-A402-A997D06DE337}"/>
                </a:ext>
              </a:extLst>
            </p:cNvPr>
            <p:cNvSpPr/>
            <p:nvPr/>
          </p:nvSpPr>
          <p:spPr>
            <a:xfrm>
              <a:off x="167298" y="930096"/>
              <a:ext cx="284082" cy="283713"/>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ea typeface="Microsoft Himalaya" panose="01010100010101010101" pitchFamily="2" charset="0"/>
                  <a:cs typeface="Times New Roman" panose="02020603050405020304" pitchFamily="18" charset="0"/>
                </a:rPr>
                <a:t>i</a:t>
              </a:r>
              <a:endParaRPr lang="en-US" b="1" dirty="0">
                <a:latin typeface="Times New Roman" panose="02020603050405020304" pitchFamily="18" charset="0"/>
                <a:ea typeface="Microsoft Himalaya" panose="01010100010101010101" pitchFamily="2" charset="0"/>
                <a:cs typeface="Times New Roman" panose="02020603050405020304" pitchFamily="18" charset="0"/>
              </a:endParaRPr>
            </a:p>
          </p:txBody>
        </p:sp>
      </p:grpSp>
      <p:grpSp>
        <p:nvGrpSpPr>
          <p:cNvPr id="108" name="Group 107">
            <a:extLst>
              <a:ext uri="{FF2B5EF4-FFF2-40B4-BE49-F238E27FC236}">
                <a16:creationId xmlns:a16="http://schemas.microsoft.com/office/drawing/2014/main" id="{D7ADFD66-4192-426E-9784-1787D08F7A75}"/>
              </a:ext>
            </a:extLst>
          </p:cNvPr>
          <p:cNvGrpSpPr/>
          <p:nvPr/>
        </p:nvGrpSpPr>
        <p:grpSpPr>
          <a:xfrm>
            <a:off x="-42935" y="106928"/>
            <a:ext cx="6744725" cy="238363"/>
            <a:chOff x="-42935" y="212414"/>
            <a:chExt cx="6744725" cy="238363"/>
          </a:xfrm>
        </p:grpSpPr>
        <p:cxnSp>
          <p:nvCxnSpPr>
            <p:cNvPr id="109" name="Straight Connector 108">
              <a:extLst>
                <a:ext uri="{FF2B5EF4-FFF2-40B4-BE49-F238E27FC236}">
                  <a16:creationId xmlns:a16="http://schemas.microsoft.com/office/drawing/2014/main" id="{0C85E813-A3DB-4FDB-9D85-498ACDF3E0E2}"/>
                </a:ext>
              </a:extLst>
            </p:cNvPr>
            <p:cNvCxnSpPr>
              <a:cxnSpLocks/>
            </p:cNvCxnSpPr>
            <p:nvPr/>
          </p:nvCxnSpPr>
          <p:spPr>
            <a:xfrm>
              <a:off x="0" y="450777"/>
              <a:ext cx="670179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0B3708F-373F-4474-9399-E79C311168EF}"/>
                </a:ext>
              </a:extLst>
            </p:cNvPr>
            <p:cNvSpPr txBox="1"/>
            <p:nvPr/>
          </p:nvSpPr>
          <p:spPr>
            <a:xfrm>
              <a:off x="-42935" y="212414"/>
              <a:ext cx="3108005" cy="238363"/>
            </a:xfrm>
            <a:prstGeom prst="roundRect">
              <a:avLst/>
            </a:prstGeom>
            <a:solidFill>
              <a:srgbClr val="262628"/>
            </a:solidFill>
          </p:spPr>
          <p:txBody>
            <a:bodyPr wrap="square" lIns="0" tIns="0" rIns="0" bIns="0" rtlCol="0">
              <a:spAutoFit/>
            </a:bodyPr>
            <a:lstStyle/>
            <a:p>
              <a:r>
                <a:rPr lang="en-US" sz="1400" b="1" dirty="0">
                  <a:solidFill>
                    <a:schemeClr val="bg1"/>
                  </a:solidFill>
                </a:rPr>
                <a:t>    Reliability Comparison</a:t>
              </a:r>
            </a:p>
          </p:txBody>
        </p:sp>
      </p:grpSp>
      <p:sp>
        <p:nvSpPr>
          <p:cNvPr id="62" name="TextBox 61">
            <a:extLst>
              <a:ext uri="{FF2B5EF4-FFF2-40B4-BE49-F238E27FC236}">
                <a16:creationId xmlns:a16="http://schemas.microsoft.com/office/drawing/2014/main" id="{DDEE8C41-5CCF-4A3D-A771-6694A84CD271}"/>
              </a:ext>
            </a:extLst>
          </p:cNvPr>
          <p:cNvSpPr txBox="1"/>
          <p:nvPr/>
        </p:nvSpPr>
        <p:spPr>
          <a:xfrm>
            <a:off x="1812745" y="8432513"/>
            <a:ext cx="3657846" cy="461665"/>
          </a:xfrm>
          <a:prstGeom prst="rect">
            <a:avLst/>
          </a:prstGeom>
          <a:noFill/>
        </p:spPr>
        <p:txBody>
          <a:bodyPr wrap="square" rtlCol="0">
            <a:spAutoFit/>
          </a:bodyPr>
          <a:lstStyle/>
          <a:p>
            <a:r>
              <a:rPr lang="en-US" sz="800" b="1" dirty="0">
                <a:solidFill>
                  <a:schemeClr val="accent1">
                    <a:lumMod val="75000"/>
                  </a:schemeClr>
                </a:solidFill>
              </a:rPr>
              <a:t>         Travel Time </a:t>
            </a:r>
            <a:r>
              <a:rPr lang="en-US" sz="800" spc="50" dirty="0"/>
              <a:t>-</a:t>
            </a:r>
            <a:r>
              <a:rPr lang="en-US" sz="800" dirty="0"/>
              <a:t> the </a:t>
            </a:r>
            <a:r>
              <a:rPr lang="en-US" sz="800" b="1" dirty="0"/>
              <a:t>time</a:t>
            </a:r>
            <a:r>
              <a:rPr lang="en-US" sz="800" dirty="0"/>
              <a:t> it takes to drive along a stretch of road</a:t>
            </a:r>
          </a:p>
          <a:p>
            <a:r>
              <a:rPr lang="en-US" sz="800" b="1" spc="50" dirty="0">
                <a:solidFill>
                  <a:schemeClr val="accent1">
                    <a:lumMod val="75000"/>
                  </a:schemeClr>
                </a:solidFill>
              </a:rPr>
              <a:t>    Buffer Time </a:t>
            </a:r>
            <a:r>
              <a:rPr lang="en-US" sz="800" dirty="0"/>
              <a:t>- the </a:t>
            </a:r>
            <a:r>
              <a:rPr lang="en-US" sz="800" b="1" dirty="0"/>
              <a:t>extra time </a:t>
            </a:r>
            <a:r>
              <a:rPr lang="en-US" sz="800" dirty="0"/>
              <a:t>you must add to a trip to ensure an on-time arrival</a:t>
            </a:r>
          </a:p>
          <a:p>
            <a:r>
              <a:rPr lang="en-US" sz="800" b="1" spc="50" dirty="0">
                <a:solidFill>
                  <a:schemeClr val="accent1">
                    <a:lumMod val="75000"/>
                  </a:schemeClr>
                </a:solidFill>
              </a:rPr>
              <a:t>Planning Time </a:t>
            </a:r>
            <a:r>
              <a:rPr lang="en-US" sz="800" dirty="0"/>
              <a:t>- the </a:t>
            </a:r>
            <a:r>
              <a:rPr lang="en-US" sz="800" b="1" dirty="0"/>
              <a:t>total</a:t>
            </a:r>
            <a:r>
              <a:rPr lang="en-US" sz="800" dirty="0"/>
              <a:t> </a:t>
            </a:r>
            <a:r>
              <a:rPr lang="en-US" sz="800" b="1" dirty="0"/>
              <a:t>time</a:t>
            </a:r>
            <a:r>
              <a:rPr lang="en-US" sz="800" dirty="0"/>
              <a:t> you should allow to ensure on-time arrival </a:t>
            </a:r>
          </a:p>
        </p:txBody>
      </p:sp>
      <p:pic>
        <p:nvPicPr>
          <p:cNvPr id="133" name="Picture 2">
            <a:extLst>
              <a:ext uri="{FF2B5EF4-FFF2-40B4-BE49-F238E27FC236}">
                <a16:creationId xmlns:a16="http://schemas.microsoft.com/office/drawing/2014/main" id="{CB1AA66E-AE7B-4BF7-B51E-2A82C706A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26" y="2234100"/>
            <a:ext cx="615553" cy="492442"/>
          </a:xfrm>
          <a:prstGeom prst="rect">
            <a:avLst/>
          </a:prstGeom>
          <a:noFill/>
          <a:extLst>
            <a:ext uri="{909E8E84-426E-40DD-AFC4-6F175D3DCCD1}">
              <a14:hiddenFill xmlns:a14="http://schemas.microsoft.com/office/drawing/2010/main">
                <a:solidFill>
                  <a:srgbClr val="FFFFFF"/>
                </a:solidFill>
              </a14:hiddenFill>
            </a:ext>
          </a:extLst>
        </p:spPr>
      </p:pic>
      <p:sp>
        <p:nvSpPr>
          <p:cNvPr id="287" name="Rectangle: Rounded Corners 286">
            <a:extLst>
              <a:ext uri="{FF2B5EF4-FFF2-40B4-BE49-F238E27FC236}">
                <a16:creationId xmlns:a16="http://schemas.microsoft.com/office/drawing/2014/main" id="{0E0A6BE8-89B8-4AEE-94F4-4C8C0E3B98A7}"/>
              </a:ext>
            </a:extLst>
          </p:cNvPr>
          <p:cNvSpPr/>
          <p:nvPr/>
        </p:nvSpPr>
        <p:spPr>
          <a:xfrm>
            <a:off x="528053" y="2764509"/>
            <a:ext cx="399899" cy="92634"/>
          </a:xfrm>
          <a:prstGeom prst="roundRect">
            <a:avLst/>
          </a:prstGeom>
          <a:solidFill>
            <a:srgbClr val="581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08E1543-DD2F-40ED-8197-73893CDB1714}"/>
              </a:ext>
            </a:extLst>
          </p:cNvPr>
          <p:cNvSpPr txBox="1"/>
          <p:nvPr/>
        </p:nvSpPr>
        <p:spPr>
          <a:xfrm>
            <a:off x="444742" y="2821621"/>
            <a:ext cx="566521" cy="338554"/>
          </a:xfrm>
          <a:prstGeom prst="rect">
            <a:avLst/>
          </a:prstGeom>
          <a:noFill/>
        </p:spPr>
        <p:txBody>
          <a:bodyPr wrap="square" rtlCol="0">
            <a:spAutoFit/>
          </a:bodyPr>
          <a:lstStyle/>
          <a:p>
            <a:pPr algn="ctr"/>
            <a:r>
              <a:rPr lang="en-US" sz="1600" b="1" dirty="0"/>
              <a:t>NB</a:t>
            </a:r>
          </a:p>
        </p:txBody>
      </p:sp>
      <p:grpSp>
        <p:nvGrpSpPr>
          <p:cNvPr id="47" name="Group 46">
            <a:extLst>
              <a:ext uri="{FF2B5EF4-FFF2-40B4-BE49-F238E27FC236}">
                <a16:creationId xmlns:a16="http://schemas.microsoft.com/office/drawing/2014/main" id="{27848B36-12C4-4002-9C80-9F419931EC42}"/>
              </a:ext>
            </a:extLst>
          </p:cNvPr>
          <p:cNvGrpSpPr/>
          <p:nvPr/>
        </p:nvGrpSpPr>
        <p:grpSpPr>
          <a:xfrm>
            <a:off x="1361159" y="1376662"/>
            <a:ext cx="4992904" cy="307777"/>
            <a:chOff x="1299796" y="1376662"/>
            <a:chExt cx="4992904" cy="307777"/>
          </a:xfrm>
        </p:grpSpPr>
        <p:cxnSp>
          <p:nvCxnSpPr>
            <p:cNvPr id="52" name="Straight Connector 51">
              <a:extLst>
                <a:ext uri="{FF2B5EF4-FFF2-40B4-BE49-F238E27FC236}">
                  <a16:creationId xmlns:a16="http://schemas.microsoft.com/office/drawing/2014/main" id="{E9329CD3-868B-4897-AAC9-05C99597F0D1}"/>
                </a:ext>
              </a:extLst>
            </p:cNvPr>
            <p:cNvCxnSpPr>
              <a:cxnSpLocks/>
            </p:cNvCxnSpPr>
            <p:nvPr/>
          </p:nvCxnSpPr>
          <p:spPr>
            <a:xfrm flipH="1">
              <a:off x="1299796" y="1530550"/>
              <a:ext cx="4992904" cy="0"/>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4E141E6-8F2C-406E-B746-C0B273762511}"/>
                </a:ext>
              </a:extLst>
            </p:cNvPr>
            <p:cNvSpPr txBox="1"/>
            <p:nvPr/>
          </p:nvSpPr>
          <p:spPr>
            <a:xfrm>
              <a:off x="2440545" y="1376662"/>
              <a:ext cx="2382306" cy="307777"/>
            </a:xfrm>
            <a:prstGeom prst="rect">
              <a:avLst/>
            </a:prstGeom>
            <a:solidFill>
              <a:schemeClr val="bg1"/>
            </a:solidFill>
          </p:spPr>
          <p:txBody>
            <a:bodyPr wrap="square" rtlCol="0">
              <a:spAutoFit/>
            </a:bodyPr>
            <a:lstStyle/>
            <a:p>
              <a:pPr algn="ctr"/>
              <a:r>
                <a:rPr lang="en-US" sz="1400" b="1" dirty="0"/>
                <a:t>Week 3 </a:t>
              </a:r>
              <a:r>
                <a:rPr lang="en-US" sz="1400" dirty="0"/>
                <a:t>vs the Week Before</a:t>
              </a:r>
            </a:p>
          </p:txBody>
        </p:sp>
      </p:grpSp>
      <p:pic>
        <p:nvPicPr>
          <p:cNvPr id="192" name="Picture 6">
            <a:extLst>
              <a:ext uri="{FF2B5EF4-FFF2-40B4-BE49-F238E27FC236}">
                <a16:creationId xmlns:a16="http://schemas.microsoft.com/office/drawing/2014/main" id="{4AACB535-6ADB-48CE-A7DB-12D73B982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26" y="4680651"/>
            <a:ext cx="615553" cy="492442"/>
          </a:xfrm>
          <a:prstGeom prst="rect">
            <a:avLst/>
          </a:prstGeom>
          <a:noFill/>
          <a:extLst>
            <a:ext uri="{909E8E84-426E-40DD-AFC4-6F175D3DCCD1}">
              <a14:hiddenFill xmlns:a14="http://schemas.microsoft.com/office/drawing/2010/main">
                <a:solidFill>
                  <a:srgbClr val="FFFFFF"/>
                </a:solidFill>
              </a14:hiddenFill>
            </a:ext>
          </a:extLst>
        </p:spPr>
      </p:pic>
      <p:cxnSp>
        <p:nvCxnSpPr>
          <p:cNvPr id="241" name="Straight Connector 240">
            <a:extLst>
              <a:ext uri="{FF2B5EF4-FFF2-40B4-BE49-F238E27FC236}">
                <a16:creationId xmlns:a16="http://schemas.microsoft.com/office/drawing/2014/main" id="{CDDF7C5A-D250-44F2-A211-7530A9235815}"/>
              </a:ext>
            </a:extLst>
          </p:cNvPr>
          <p:cNvCxnSpPr>
            <a:cxnSpLocks/>
          </p:cNvCxnSpPr>
          <p:nvPr/>
        </p:nvCxnSpPr>
        <p:spPr>
          <a:xfrm>
            <a:off x="2730896" y="4174137"/>
            <a:ext cx="0" cy="174531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44" name="Picture 2">
            <a:extLst>
              <a:ext uri="{FF2B5EF4-FFF2-40B4-BE49-F238E27FC236}">
                <a16:creationId xmlns:a16="http://schemas.microsoft.com/office/drawing/2014/main" id="{338827B9-B92B-4E85-A003-B4559F225F84}"/>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9070" y="4679879"/>
            <a:ext cx="398568" cy="398568"/>
          </a:xfrm>
          <a:prstGeom prst="rect">
            <a:avLst/>
          </a:prstGeom>
          <a:noFill/>
          <a:extLst>
            <a:ext uri="{909E8E84-426E-40DD-AFC4-6F175D3DCCD1}">
              <a14:hiddenFill xmlns:a14="http://schemas.microsoft.com/office/drawing/2010/main">
                <a:solidFill>
                  <a:srgbClr val="FFFFFF"/>
                </a:solidFill>
              </a14:hiddenFill>
            </a:ext>
          </a:extLst>
        </p:spPr>
      </p:pic>
      <p:sp>
        <p:nvSpPr>
          <p:cNvPr id="242" name="Rectangle 3">
            <a:extLst>
              <a:ext uri="{FF2B5EF4-FFF2-40B4-BE49-F238E27FC236}">
                <a16:creationId xmlns:a16="http://schemas.microsoft.com/office/drawing/2014/main" id="{4E9A3BAE-3C27-4579-A6EF-B878EC7DDE1D}"/>
              </a:ext>
            </a:extLst>
          </p:cNvPr>
          <p:cNvSpPr txBox="1">
            <a:spLocks noChangeArrowheads="1"/>
          </p:cNvSpPr>
          <p:nvPr/>
        </p:nvSpPr>
        <p:spPr bwMode="auto">
          <a:xfrm>
            <a:off x="3123701" y="5238936"/>
            <a:ext cx="1090485"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C00000"/>
                </a:solidFill>
                <a:latin typeface="Arial" panose="020B0604020202020204" pitchFamily="34" charset="0"/>
                <a:ea typeface="Tahoma" pitchFamily="34" charset="0"/>
                <a:cs typeface="Tahoma" pitchFamily="34" charset="0"/>
              </a:rPr>
              <a:t>+13%</a:t>
            </a:r>
          </a:p>
        </p:txBody>
      </p:sp>
      <p:sp>
        <p:nvSpPr>
          <p:cNvPr id="243" name="직사각형 11">
            <a:extLst>
              <a:ext uri="{FF2B5EF4-FFF2-40B4-BE49-F238E27FC236}">
                <a16:creationId xmlns:a16="http://schemas.microsoft.com/office/drawing/2014/main" id="{B01F3DDF-FA09-45E2-8FDC-544C9447377D}"/>
              </a:ext>
            </a:extLst>
          </p:cNvPr>
          <p:cNvSpPr/>
          <p:nvPr/>
        </p:nvSpPr>
        <p:spPr>
          <a:xfrm>
            <a:off x="3027837" y="5587732"/>
            <a:ext cx="1282212"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buffer time </a:t>
            </a:r>
          </a:p>
        </p:txBody>
      </p:sp>
      <p:grpSp>
        <p:nvGrpSpPr>
          <p:cNvPr id="245" name="Group 244">
            <a:extLst>
              <a:ext uri="{FF2B5EF4-FFF2-40B4-BE49-F238E27FC236}">
                <a16:creationId xmlns:a16="http://schemas.microsoft.com/office/drawing/2014/main" id="{61B14DEA-51FC-4FD4-A996-1440241738CF}"/>
              </a:ext>
            </a:extLst>
          </p:cNvPr>
          <p:cNvGrpSpPr/>
          <p:nvPr/>
        </p:nvGrpSpPr>
        <p:grpSpPr>
          <a:xfrm>
            <a:off x="3257871" y="4431182"/>
            <a:ext cx="822145" cy="887133"/>
            <a:chOff x="2816191" y="2250047"/>
            <a:chExt cx="822145" cy="887133"/>
          </a:xfrm>
        </p:grpSpPr>
        <p:sp>
          <p:nvSpPr>
            <p:cNvPr id="261" name="타원 21">
              <a:extLst>
                <a:ext uri="{FF2B5EF4-FFF2-40B4-BE49-F238E27FC236}">
                  <a16:creationId xmlns:a16="http://schemas.microsoft.com/office/drawing/2014/main" id="{DCF0EC94-3FB9-44BA-8341-F32831F99DA8}"/>
                </a:ext>
              </a:extLst>
            </p:cNvPr>
            <p:cNvSpPr/>
            <p:nvPr/>
          </p:nvSpPr>
          <p:spPr>
            <a:xfrm>
              <a:off x="2842404" y="2308190"/>
              <a:ext cx="733290" cy="733289"/>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262" name="Arc 261">
              <a:extLst>
                <a:ext uri="{FF2B5EF4-FFF2-40B4-BE49-F238E27FC236}">
                  <a16:creationId xmlns:a16="http://schemas.microsoft.com/office/drawing/2014/main" id="{30FE94AC-DA6F-4E0C-813C-749C9F0EA0CF}"/>
                </a:ext>
              </a:extLst>
            </p:cNvPr>
            <p:cNvSpPr/>
            <p:nvPr/>
          </p:nvSpPr>
          <p:spPr>
            <a:xfrm>
              <a:off x="2816191" y="2250047"/>
              <a:ext cx="822145" cy="887133"/>
            </a:xfrm>
            <a:prstGeom prst="arc">
              <a:avLst>
                <a:gd name="adj1" fmla="val 16200000"/>
                <a:gd name="adj2" fmla="val 19239783"/>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sp>
        <p:nvSpPr>
          <p:cNvPr id="246" name="직사각형 11">
            <a:extLst>
              <a:ext uri="{FF2B5EF4-FFF2-40B4-BE49-F238E27FC236}">
                <a16:creationId xmlns:a16="http://schemas.microsoft.com/office/drawing/2014/main" id="{29857CB8-BFB3-4456-9FCC-989159A221F1}"/>
              </a:ext>
            </a:extLst>
          </p:cNvPr>
          <p:cNvSpPr/>
          <p:nvPr/>
        </p:nvSpPr>
        <p:spPr>
          <a:xfrm>
            <a:off x="3103710" y="4139133"/>
            <a:ext cx="1130466"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Buffer Time</a:t>
            </a:r>
          </a:p>
        </p:txBody>
      </p:sp>
      <p:sp>
        <p:nvSpPr>
          <p:cNvPr id="240" name="직사각형 11">
            <a:extLst>
              <a:ext uri="{FF2B5EF4-FFF2-40B4-BE49-F238E27FC236}">
                <a16:creationId xmlns:a16="http://schemas.microsoft.com/office/drawing/2014/main" id="{AD3AA0BC-9C68-4F20-BDC7-5CE5AD85D7ED}"/>
              </a:ext>
            </a:extLst>
          </p:cNvPr>
          <p:cNvSpPr/>
          <p:nvPr/>
        </p:nvSpPr>
        <p:spPr>
          <a:xfrm>
            <a:off x="1240103" y="5587732"/>
            <a:ext cx="1296414"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travel time </a:t>
            </a:r>
          </a:p>
        </p:txBody>
      </p:sp>
      <p:sp>
        <p:nvSpPr>
          <p:cNvPr id="247" name="Rectangle 3">
            <a:extLst>
              <a:ext uri="{FF2B5EF4-FFF2-40B4-BE49-F238E27FC236}">
                <a16:creationId xmlns:a16="http://schemas.microsoft.com/office/drawing/2014/main" id="{1A52B5C4-C31E-4F6A-BFC7-99C44B23AD4E}"/>
              </a:ext>
            </a:extLst>
          </p:cNvPr>
          <p:cNvSpPr txBox="1">
            <a:spLocks noChangeArrowheads="1"/>
          </p:cNvSpPr>
          <p:nvPr/>
        </p:nvSpPr>
        <p:spPr bwMode="auto">
          <a:xfrm>
            <a:off x="1442271" y="5238936"/>
            <a:ext cx="864200"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FF4719"/>
                </a:solidFill>
                <a:latin typeface="Arial" panose="020B0604020202020204" pitchFamily="34" charset="0"/>
                <a:ea typeface="Tahoma" pitchFamily="34" charset="0"/>
                <a:cs typeface="Tahoma" pitchFamily="34" charset="0"/>
              </a:rPr>
              <a:t>+2%</a:t>
            </a:r>
          </a:p>
        </p:txBody>
      </p:sp>
      <p:pic>
        <p:nvPicPr>
          <p:cNvPr id="248" name="Picture 247" descr="A picture containing drawing&#10;&#10;Description automatically generated">
            <a:extLst>
              <a:ext uri="{FF2B5EF4-FFF2-40B4-BE49-F238E27FC236}">
                <a16:creationId xmlns:a16="http://schemas.microsoft.com/office/drawing/2014/main" id="{FEB534AF-8A7E-4A68-A7C5-736F507F75D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66304" y="4642479"/>
            <a:ext cx="416134" cy="416136"/>
          </a:xfrm>
          <a:prstGeom prst="rect">
            <a:avLst/>
          </a:prstGeom>
        </p:spPr>
      </p:pic>
      <p:sp>
        <p:nvSpPr>
          <p:cNvPr id="249" name="타원 21">
            <a:extLst>
              <a:ext uri="{FF2B5EF4-FFF2-40B4-BE49-F238E27FC236}">
                <a16:creationId xmlns:a16="http://schemas.microsoft.com/office/drawing/2014/main" id="{698E53A3-5016-4ACA-8FFE-BE1B8F8BCD00}"/>
              </a:ext>
            </a:extLst>
          </p:cNvPr>
          <p:cNvSpPr/>
          <p:nvPr/>
        </p:nvSpPr>
        <p:spPr>
          <a:xfrm>
            <a:off x="1503463" y="4473579"/>
            <a:ext cx="741817" cy="741817"/>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250" name="Arc 249">
            <a:extLst>
              <a:ext uri="{FF2B5EF4-FFF2-40B4-BE49-F238E27FC236}">
                <a16:creationId xmlns:a16="http://schemas.microsoft.com/office/drawing/2014/main" id="{357E8070-A8C3-4920-8EAA-321F4854CDBF}"/>
              </a:ext>
            </a:extLst>
          </p:cNvPr>
          <p:cNvSpPr/>
          <p:nvPr/>
        </p:nvSpPr>
        <p:spPr>
          <a:xfrm>
            <a:off x="1453696" y="4415735"/>
            <a:ext cx="841350" cy="886468"/>
          </a:xfrm>
          <a:prstGeom prst="arc">
            <a:avLst>
              <a:gd name="adj1" fmla="val 16266417"/>
              <a:gd name="adj2" fmla="val 16707820"/>
            </a:avLst>
          </a:prstGeom>
          <a:ln w="57150" cap="rnd">
            <a:solidFill>
              <a:srgbClr val="FF47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51" name="직사각형 11">
            <a:extLst>
              <a:ext uri="{FF2B5EF4-FFF2-40B4-BE49-F238E27FC236}">
                <a16:creationId xmlns:a16="http://schemas.microsoft.com/office/drawing/2014/main" id="{6813D086-939C-44EF-AF79-9A919CEFFDB8}"/>
              </a:ext>
            </a:extLst>
          </p:cNvPr>
          <p:cNvSpPr/>
          <p:nvPr/>
        </p:nvSpPr>
        <p:spPr>
          <a:xfrm>
            <a:off x="1337884" y="4139133"/>
            <a:ext cx="1072974"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Travel Time</a:t>
            </a:r>
          </a:p>
        </p:txBody>
      </p:sp>
      <p:sp>
        <p:nvSpPr>
          <p:cNvPr id="256" name="직사각형 11">
            <a:extLst>
              <a:ext uri="{FF2B5EF4-FFF2-40B4-BE49-F238E27FC236}">
                <a16:creationId xmlns:a16="http://schemas.microsoft.com/office/drawing/2014/main" id="{FD4FFF4C-76ED-4A98-93EF-FF82A2ED6D4A}"/>
              </a:ext>
            </a:extLst>
          </p:cNvPr>
          <p:cNvSpPr/>
          <p:nvPr/>
        </p:nvSpPr>
        <p:spPr>
          <a:xfrm>
            <a:off x="4946262" y="5587732"/>
            <a:ext cx="1491512"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planning time </a:t>
            </a:r>
          </a:p>
        </p:txBody>
      </p:sp>
      <p:sp>
        <p:nvSpPr>
          <p:cNvPr id="254" name="Rectangle 3">
            <a:extLst>
              <a:ext uri="{FF2B5EF4-FFF2-40B4-BE49-F238E27FC236}">
                <a16:creationId xmlns:a16="http://schemas.microsoft.com/office/drawing/2014/main" id="{73AEBE0C-7A7C-4EBA-AFAA-7DAFB3281DFB}"/>
              </a:ext>
            </a:extLst>
          </p:cNvPr>
          <p:cNvSpPr txBox="1">
            <a:spLocks noChangeArrowheads="1"/>
          </p:cNvSpPr>
          <p:nvPr/>
        </p:nvSpPr>
        <p:spPr bwMode="auto">
          <a:xfrm>
            <a:off x="5326746" y="5238936"/>
            <a:ext cx="730544"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FF4719"/>
                </a:solidFill>
                <a:latin typeface="Arial" panose="020B0604020202020204" pitchFamily="34" charset="0"/>
                <a:ea typeface="Tahoma" pitchFamily="34" charset="0"/>
                <a:cs typeface="Tahoma" pitchFamily="34" charset="0"/>
              </a:rPr>
              <a:t>+4%</a:t>
            </a:r>
          </a:p>
        </p:txBody>
      </p:sp>
      <p:pic>
        <p:nvPicPr>
          <p:cNvPr id="255" name="Picture 254" descr="A close up of a logo&#10;&#10;Description automatically generated">
            <a:extLst>
              <a:ext uri="{FF2B5EF4-FFF2-40B4-BE49-F238E27FC236}">
                <a16:creationId xmlns:a16="http://schemas.microsoft.com/office/drawing/2014/main" id="{BA5E4EA7-B8DD-4DD9-B5F9-E8326E2079D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32838" y="4659852"/>
            <a:ext cx="398339" cy="398342"/>
          </a:xfrm>
          <a:prstGeom prst="rect">
            <a:avLst/>
          </a:prstGeom>
        </p:spPr>
      </p:pic>
      <p:sp>
        <p:nvSpPr>
          <p:cNvPr id="257" name="직사각형 11">
            <a:extLst>
              <a:ext uri="{FF2B5EF4-FFF2-40B4-BE49-F238E27FC236}">
                <a16:creationId xmlns:a16="http://schemas.microsoft.com/office/drawing/2014/main" id="{4D9C4ED4-02B1-4C27-83BB-364CB490EEC9}"/>
              </a:ext>
            </a:extLst>
          </p:cNvPr>
          <p:cNvSpPr/>
          <p:nvPr/>
        </p:nvSpPr>
        <p:spPr>
          <a:xfrm>
            <a:off x="5068228" y="4139133"/>
            <a:ext cx="1247580"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Planning Time</a:t>
            </a:r>
          </a:p>
        </p:txBody>
      </p:sp>
      <p:sp>
        <p:nvSpPr>
          <p:cNvPr id="258" name="타원 21">
            <a:extLst>
              <a:ext uri="{FF2B5EF4-FFF2-40B4-BE49-F238E27FC236}">
                <a16:creationId xmlns:a16="http://schemas.microsoft.com/office/drawing/2014/main" id="{EFBB3BC5-081C-4796-922D-0B453BCF8769}"/>
              </a:ext>
            </a:extLst>
          </p:cNvPr>
          <p:cNvSpPr/>
          <p:nvPr/>
        </p:nvSpPr>
        <p:spPr>
          <a:xfrm>
            <a:off x="5325373" y="4497343"/>
            <a:ext cx="733290" cy="733289"/>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259" name="Arc 258">
            <a:extLst>
              <a:ext uri="{FF2B5EF4-FFF2-40B4-BE49-F238E27FC236}">
                <a16:creationId xmlns:a16="http://schemas.microsoft.com/office/drawing/2014/main" id="{B2CD1268-2211-44AB-A027-68C56B22C709}"/>
              </a:ext>
            </a:extLst>
          </p:cNvPr>
          <p:cNvSpPr/>
          <p:nvPr/>
        </p:nvSpPr>
        <p:spPr>
          <a:xfrm>
            <a:off x="5271027" y="4439464"/>
            <a:ext cx="841982" cy="897919"/>
          </a:xfrm>
          <a:prstGeom prst="arc">
            <a:avLst>
              <a:gd name="adj1" fmla="val 16200000"/>
              <a:gd name="adj2" fmla="val 16973512"/>
            </a:avLst>
          </a:prstGeom>
          <a:ln w="57150" cap="rnd">
            <a:solidFill>
              <a:srgbClr val="FF47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260" name="Straight Connector 259">
            <a:extLst>
              <a:ext uri="{FF2B5EF4-FFF2-40B4-BE49-F238E27FC236}">
                <a16:creationId xmlns:a16="http://schemas.microsoft.com/office/drawing/2014/main" id="{4A52EB33-6643-4568-982D-623993B117E2}"/>
              </a:ext>
            </a:extLst>
          </p:cNvPr>
          <p:cNvCxnSpPr>
            <a:cxnSpLocks/>
          </p:cNvCxnSpPr>
          <p:nvPr/>
        </p:nvCxnSpPr>
        <p:spPr>
          <a:xfrm>
            <a:off x="4642823" y="4174137"/>
            <a:ext cx="0" cy="174531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89" name="Rectangle: Rounded Corners 288">
            <a:extLst>
              <a:ext uri="{FF2B5EF4-FFF2-40B4-BE49-F238E27FC236}">
                <a16:creationId xmlns:a16="http://schemas.microsoft.com/office/drawing/2014/main" id="{F2CFDD00-2BAD-4284-A755-60103409920E}"/>
              </a:ext>
            </a:extLst>
          </p:cNvPr>
          <p:cNvSpPr/>
          <p:nvPr/>
        </p:nvSpPr>
        <p:spPr>
          <a:xfrm>
            <a:off x="528053" y="5211060"/>
            <a:ext cx="399899" cy="92634"/>
          </a:xfrm>
          <a:prstGeom prst="roundRect">
            <a:avLst/>
          </a:prstGeom>
          <a:solidFill>
            <a:srgbClr val="FF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TextBox 289">
            <a:extLst>
              <a:ext uri="{FF2B5EF4-FFF2-40B4-BE49-F238E27FC236}">
                <a16:creationId xmlns:a16="http://schemas.microsoft.com/office/drawing/2014/main" id="{083B2E9B-32C9-4674-BF4A-9D60C37FF18E}"/>
              </a:ext>
            </a:extLst>
          </p:cNvPr>
          <p:cNvSpPr txBox="1"/>
          <p:nvPr/>
        </p:nvSpPr>
        <p:spPr>
          <a:xfrm>
            <a:off x="444742" y="5268172"/>
            <a:ext cx="566521" cy="338554"/>
          </a:xfrm>
          <a:prstGeom prst="rect">
            <a:avLst/>
          </a:prstGeom>
          <a:noFill/>
        </p:spPr>
        <p:txBody>
          <a:bodyPr wrap="square" rtlCol="0">
            <a:spAutoFit/>
          </a:bodyPr>
          <a:lstStyle/>
          <a:p>
            <a:pPr algn="ctr"/>
            <a:r>
              <a:rPr lang="en-US" sz="1600" b="1" dirty="0"/>
              <a:t>NB</a:t>
            </a:r>
          </a:p>
        </p:txBody>
      </p:sp>
      <p:cxnSp>
        <p:nvCxnSpPr>
          <p:cNvPr id="293" name="Straight Connector 292">
            <a:extLst>
              <a:ext uri="{FF2B5EF4-FFF2-40B4-BE49-F238E27FC236}">
                <a16:creationId xmlns:a16="http://schemas.microsoft.com/office/drawing/2014/main" id="{B7F0E16E-E08C-4347-B6D7-E5E5253A2522}"/>
              </a:ext>
            </a:extLst>
          </p:cNvPr>
          <p:cNvCxnSpPr>
            <a:cxnSpLocks/>
          </p:cNvCxnSpPr>
          <p:nvPr/>
        </p:nvCxnSpPr>
        <p:spPr>
          <a:xfrm flipH="1">
            <a:off x="1361159" y="3975757"/>
            <a:ext cx="4992904" cy="0"/>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94" name="TextBox 293">
            <a:extLst>
              <a:ext uri="{FF2B5EF4-FFF2-40B4-BE49-F238E27FC236}">
                <a16:creationId xmlns:a16="http://schemas.microsoft.com/office/drawing/2014/main" id="{55CB0676-49B3-4201-B363-F1C49965D4B9}"/>
              </a:ext>
            </a:extLst>
          </p:cNvPr>
          <p:cNvSpPr txBox="1"/>
          <p:nvPr/>
        </p:nvSpPr>
        <p:spPr>
          <a:xfrm>
            <a:off x="2501908" y="3821869"/>
            <a:ext cx="2382306" cy="307777"/>
          </a:xfrm>
          <a:prstGeom prst="rect">
            <a:avLst/>
          </a:prstGeom>
          <a:solidFill>
            <a:schemeClr val="bg1"/>
          </a:solidFill>
        </p:spPr>
        <p:txBody>
          <a:bodyPr wrap="square" rtlCol="0">
            <a:spAutoFit/>
          </a:bodyPr>
          <a:lstStyle/>
          <a:p>
            <a:pPr algn="ctr"/>
            <a:r>
              <a:rPr lang="en-US" sz="1400" b="1" dirty="0"/>
              <a:t>Week 3 </a:t>
            </a:r>
            <a:r>
              <a:rPr lang="en-US" sz="1400" dirty="0"/>
              <a:t>vs the Week Before</a:t>
            </a:r>
          </a:p>
        </p:txBody>
      </p:sp>
      <p:pic>
        <p:nvPicPr>
          <p:cNvPr id="191" name="Picture 4">
            <a:extLst>
              <a:ext uri="{FF2B5EF4-FFF2-40B4-BE49-F238E27FC236}">
                <a16:creationId xmlns:a16="http://schemas.microsoft.com/office/drawing/2014/main" id="{03FEC046-A67F-4A4B-ABF5-D5C4F03A3D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793" y="7091395"/>
            <a:ext cx="492419" cy="492419"/>
          </a:xfrm>
          <a:prstGeom prst="rect">
            <a:avLst/>
          </a:prstGeom>
          <a:noFill/>
          <a:extLst>
            <a:ext uri="{909E8E84-426E-40DD-AFC4-6F175D3DCCD1}">
              <a14:hiddenFill xmlns:a14="http://schemas.microsoft.com/office/drawing/2010/main">
                <a:solidFill>
                  <a:srgbClr val="FFFFFF"/>
                </a:solidFill>
              </a14:hiddenFill>
            </a:ext>
          </a:extLst>
        </p:spPr>
      </p:pic>
      <p:cxnSp>
        <p:nvCxnSpPr>
          <p:cNvPr id="265" name="Straight Connector 264">
            <a:extLst>
              <a:ext uri="{FF2B5EF4-FFF2-40B4-BE49-F238E27FC236}">
                <a16:creationId xmlns:a16="http://schemas.microsoft.com/office/drawing/2014/main" id="{6248B18E-69A7-454E-854A-2DF97DE84DA2}"/>
              </a:ext>
            </a:extLst>
          </p:cNvPr>
          <p:cNvCxnSpPr>
            <a:cxnSpLocks/>
          </p:cNvCxnSpPr>
          <p:nvPr/>
        </p:nvCxnSpPr>
        <p:spPr>
          <a:xfrm>
            <a:off x="2730896" y="6616525"/>
            <a:ext cx="0" cy="174531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68" name="Picture 2">
            <a:extLst>
              <a:ext uri="{FF2B5EF4-FFF2-40B4-BE49-F238E27FC236}">
                <a16:creationId xmlns:a16="http://schemas.microsoft.com/office/drawing/2014/main" id="{872A1EAA-5679-402B-AE4C-66080CFEC9C0}"/>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9070" y="7123573"/>
            <a:ext cx="398568" cy="39856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91423BE-FDA7-4E88-A751-518C17642B41}"/>
              </a:ext>
            </a:extLst>
          </p:cNvPr>
          <p:cNvGrpSpPr/>
          <p:nvPr/>
        </p:nvGrpSpPr>
        <p:grpSpPr>
          <a:xfrm>
            <a:off x="3027837" y="6581521"/>
            <a:ext cx="1282212" cy="1756376"/>
            <a:chOff x="2695515" y="6585541"/>
            <a:chExt cx="1282212" cy="1756376"/>
          </a:xfrm>
        </p:grpSpPr>
        <p:sp>
          <p:nvSpPr>
            <p:cNvPr id="266" name="Rectangle 3">
              <a:extLst>
                <a:ext uri="{FF2B5EF4-FFF2-40B4-BE49-F238E27FC236}">
                  <a16:creationId xmlns:a16="http://schemas.microsoft.com/office/drawing/2014/main" id="{48766BD6-6B56-4389-8A2D-64279A5D50EF}"/>
                </a:ext>
              </a:extLst>
            </p:cNvPr>
            <p:cNvSpPr txBox="1">
              <a:spLocks noChangeArrowheads="1"/>
            </p:cNvSpPr>
            <p:nvPr/>
          </p:nvSpPr>
          <p:spPr bwMode="auto">
            <a:xfrm>
              <a:off x="2791379" y="7685344"/>
              <a:ext cx="1090485"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C00000"/>
                  </a:solidFill>
                  <a:latin typeface="Arial" panose="020B0604020202020204" pitchFamily="34" charset="0"/>
                  <a:ea typeface="Tahoma" pitchFamily="34" charset="0"/>
                  <a:cs typeface="Tahoma" pitchFamily="34" charset="0"/>
                </a:rPr>
                <a:t>+9%</a:t>
              </a:r>
            </a:p>
          </p:txBody>
        </p:sp>
        <p:sp>
          <p:nvSpPr>
            <p:cNvPr id="267" name="직사각형 11">
              <a:extLst>
                <a:ext uri="{FF2B5EF4-FFF2-40B4-BE49-F238E27FC236}">
                  <a16:creationId xmlns:a16="http://schemas.microsoft.com/office/drawing/2014/main" id="{0FF1CE9D-014C-4A01-AA61-857DDEEF42BC}"/>
                </a:ext>
              </a:extLst>
            </p:cNvPr>
            <p:cNvSpPr/>
            <p:nvPr/>
          </p:nvSpPr>
          <p:spPr>
            <a:xfrm>
              <a:off x="2695515" y="8034140"/>
              <a:ext cx="1282212"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buffer time </a:t>
              </a:r>
            </a:p>
          </p:txBody>
        </p:sp>
        <p:sp>
          <p:nvSpPr>
            <p:cNvPr id="285" name="타원 21">
              <a:extLst>
                <a:ext uri="{FF2B5EF4-FFF2-40B4-BE49-F238E27FC236}">
                  <a16:creationId xmlns:a16="http://schemas.microsoft.com/office/drawing/2014/main" id="{94940126-4B15-4FCA-9C0B-D564F1609638}"/>
                </a:ext>
              </a:extLst>
            </p:cNvPr>
            <p:cNvSpPr/>
            <p:nvPr/>
          </p:nvSpPr>
          <p:spPr>
            <a:xfrm>
              <a:off x="2951762" y="6955125"/>
              <a:ext cx="733290" cy="733289"/>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286" name="Arc 285">
              <a:extLst>
                <a:ext uri="{FF2B5EF4-FFF2-40B4-BE49-F238E27FC236}">
                  <a16:creationId xmlns:a16="http://schemas.microsoft.com/office/drawing/2014/main" id="{E9F80CC5-B82D-4780-A30B-A4537FDA5B6B}"/>
                </a:ext>
              </a:extLst>
            </p:cNvPr>
            <p:cNvSpPr/>
            <p:nvPr/>
          </p:nvSpPr>
          <p:spPr>
            <a:xfrm>
              <a:off x="2925549" y="6896982"/>
              <a:ext cx="822145" cy="887133"/>
            </a:xfrm>
            <a:prstGeom prst="arc">
              <a:avLst>
                <a:gd name="adj1" fmla="val 16200000"/>
                <a:gd name="adj2" fmla="val 18138289"/>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70" name="직사각형 11">
              <a:extLst>
                <a:ext uri="{FF2B5EF4-FFF2-40B4-BE49-F238E27FC236}">
                  <a16:creationId xmlns:a16="http://schemas.microsoft.com/office/drawing/2014/main" id="{37C3F759-007F-4BA7-8F3A-C0064A318E77}"/>
                </a:ext>
              </a:extLst>
            </p:cNvPr>
            <p:cNvSpPr/>
            <p:nvPr/>
          </p:nvSpPr>
          <p:spPr>
            <a:xfrm>
              <a:off x="2771388" y="6585541"/>
              <a:ext cx="1130466"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Buffer Time</a:t>
              </a:r>
            </a:p>
          </p:txBody>
        </p:sp>
      </p:grpSp>
      <p:sp>
        <p:nvSpPr>
          <p:cNvPr id="264" name="직사각형 11">
            <a:extLst>
              <a:ext uri="{FF2B5EF4-FFF2-40B4-BE49-F238E27FC236}">
                <a16:creationId xmlns:a16="http://schemas.microsoft.com/office/drawing/2014/main" id="{886541A2-128C-4ED0-805E-0E4AB5BA7FFB}"/>
              </a:ext>
            </a:extLst>
          </p:cNvPr>
          <p:cNvSpPr/>
          <p:nvPr/>
        </p:nvSpPr>
        <p:spPr>
          <a:xfrm>
            <a:off x="1240103" y="8030120"/>
            <a:ext cx="1296414"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travel time </a:t>
            </a:r>
          </a:p>
        </p:txBody>
      </p:sp>
      <p:sp>
        <p:nvSpPr>
          <p:cNvPr id="271" name="Rectangle 3">
            <a:extLst>
              <a:ext uri="{FF2B5EF4-FFF2-40B4-BE49-F238E27FC236}">
                <a16:creationId xmlns:a16="http://schemas.microsoft.com/office/drawing/2014/main" id="{AAAA38D2-AECB-4E28-A322-CA861AB3A68B}"/>
              </a:ext>
            </a:extLst>
          </p:cNvPr>
          <p:cNvSpPr txBox="1">
            <a:spLocks noChangeArrowheads="1"/>
          </p:cNvSpPr>
          <p:nvPr/>
        </p:nvSpPr>
        <p:spPr bwMode="auto">
          <a:xfrm>
            <a:off x="1442271" y="7681324"/>
            <a:ext cx="864200"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FF9200"/>
                </a:solidFill>
                <a:latin typeface="Arial" panose="020B0604020202020204" pitchFamily="34" charset="0"/>
                <a:ea typeface="Tahoma" pitchFamily="34" charset="0"/>
                <a:cs typeface="Tahoma" pitchFamily="34" charset="0"/>
              </a:rPr>
              <a:t>+1%</a:t>
            </a:r>
          </a:p>
        </p:txBody>
      </p:sp>
      <p:pic>
        <p:nvPicPr>
          <p:cNvPr id="272" name="Picture 271" descr="A picture containing drawing&#10;&#10;Description automatically generated">
            <a:extLst>
              <a:ext uri="{FF2B5EF4-FFF2-40B4-BE49-F238E27FC236}">
                <a16:creationId xmlns:a16="http://schemas.microsoft.com/office/drawing/2014/main" id="{72BE9510-9741-4641-9949-D183A6CB1FA2}"/>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66304" y="7084867"/>
            <a:ext cx="416134" cy="416136"/>
          </a:xfrm>
          <a:prstGeom prst="rect">
            <a:avLst/>
          </a:prstGeom>
        </p:spPr>
      </p:pic>
      <p:sp>
        <p:nvSpPr>
          <p:cNvPr id="273" name="타원 21">
            <a:extLst>
              <a:ext uri="{FF2B5EF4-FFF2-40B4-BE49-F238E27FC236}">
                <a16:creationId xmlns:a16="http://schemas.microsoft.com/office/drawing/2014/main" id="{F69E71C7-7FC3-4712-B824-72050603F6FA}"/>
              </a:ext>
            </a:extLst>
          </p:cNvPr>
          <p:cNvSpPr/>
          <p:nvPr/>
        </p:nvSpPr>
        <p:spPr>
          <a:xfrm>
            <a:off x="1503463" y="6915967"/>
            <a:ext cx="741817" cy="741817"/>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274" name="Arc 273">
            <a:extLst>
              <a:ext uri="{FF2B5EF4-FFF2-40B4-BE49-F238E27FC236}">
                <a16:creationId xmlns:a16="http://schemas.microsoft.com/office/drawing/2014/main" id="{847E7F2C-BB04-4E9C-95F8-6AD47B4D6CE5}"/>
              </a:ext>
            </a:extLst>
          </p:cNvPr>
          <p:cNvSpPr/>
          <p:nvPr/>
        </p:nvSpPr>
        <p:spPr>
          <a:xfrm>
            <a:off x="1453696" y="6858123"/>
            <a:ext cx="841350" cy="886468"/>
          </a:xfrm>
          <a:prstGeom prst="arc">
            <a:avLst>
              <a:gd name="adj1" fmla="val 16266417"/>
              <a:gd name="adj2" fmla="val 16548882"/>
            </a:avLst>
          </a:prstGeom>
          <a:ln w="57150" cap="rnd">
            <a:solidFill>
              <a:srgbClr val="FF9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275" name="직사각형 11">
            <a:extLst>
              <a:ext uri="{FF2B5EF4-FFF2-40B4-BE49-F238E27FC236}">
                <a16:creationId xmlns:a16="http://schemas.microsoft.com/office/drawing/2014/main" id="{C7E5AFC6-14E4-4D61-8502-B2A425B0BBA2}"/>
              </a:ext>
            </a:extLst>
          </p:cNvPr>
          <p:cNvSpPr/>
          <p:nvPr/>
        </p:nvSpPr>
        <p:spPr>
          <a:xfrm>
            <a:off x="1337884" y="6581521"/>
            <a:ext cx="1072974"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Travel Time</a:t>
            </a:r>
          </a:p>
        </p:txBody>
      </p:sp>
      <p:sp>
        <p:nvSpPr>
          <p:cNvPr id="280" name="직사각형 11">
            <a:extLst>
              <a:ext uri="{FF2B5EF4-FFF2-40B4-BE49-F238E27FC236}">
                <a16:creationId xmlns:a16="http://schemas.microsoft.com/office/drawing/2014/main" id="{B8281C9C-05B3-42C8-AB3B-F91EFB5309C0}"/>
              </a:ext>
            </a:extLst>
          </p:cNvPr>
          <p:cNvSpPr/>
          <p:nvPr/>
        </p:nvSpPr>
        <p:spPr>
          <a:xfrm>
            <a:off x="4946262" y="8030120"/>
            <a:ext cx="1491512"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planning time </a:t>
            </a:r>
          </a:p>
        </p:txBody>
      </p:sp>
      <p:sp>
        <p:nvSpPr>
          <p:cNvPr id="278" name="Rectangle 3">
            <a:extLst>
              <a:ext uri="{FF2B5EF4-FFF2-40B4-BE49-F238E27FC236}">
                <a16:creationId xmlns:a16="http://schemas.microsoft.com/office/drawing/2014/main" id="{C150EE7D-914B-4AE6-B57A-2E60BCD8946A}"/>
              </a:ext>
            </a:extLst>
          </p:cNvPr>
          <p:cNvSpPr txBox="1">
            <a:spLocks noChangeArrowheads="1"/>
          </p:cNvSpPr>
          <p:nvPr/>
        </p:nvSpPr>
        <p:spPr bwMode="auto">
          <a:xfrm>
            <a:off x="5326746" y="7681324"/>
            <a:ext cx="730544"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FF4719"/>
                </a:solidFill>
                <a:latin typeface="Arial" panose="020B0604020202020204" pitchFamily="34" charset="0"/>
                <a:ea typeface="Tahoma" pitchFamily="34" charset="0"/>
                <a:cs typeface="Tahoma" pitchFamily="34" charset="0"/>
              </a:rPr>
              <a:t>+4%</a:t>
            </a:r>
          </a:p>
        </p:txBody>
      </p:sp>
      <p:pic>
        <p:nvPicPr>
          <p:cNvPr id="279" name="Picture 278" descr="A close up of a logo&#10;&#10;Description automatically generated">
            <a:extLst>
              <a:ext uri="{FF2B5EF4-FFF2-40B4-BE49-F238E27FC236}">
                <a16:creationId xmlns:a16="http://schemas.microsoft.com/office/drawing/2014/main" id="{D2F24270-CDC8-4A76-8F87-886055D3C0E2}"/>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32838" y="7102240"/>
            <a:ext cx="398339" cy="398342"/>
          </a:xfrm>
          <a:prstGeom prst="rect">
            <a:avLst/>
          </a:prstGeom>
        </p:spPr>
      </p:pic>
      <p:sp>
        <p:nvSpPr>
          <p:cNvPr id="281" name="직사각형 11">
            <a:extLst>
              <a:ext uri="{FF2B5EF4-FFF2-40B4-BE49-F238E27FC236}">
                <a16:creationId xmlns:a16="http://schemas.microsoft.com/office/drawing/2014/main" id="{3677227C-14E6-4901-A172-57D2590CD9CB}"/>
              </a:ext>
            </a:extLst>
          </p:cNvPr>
          <p:cNvSpPr/>
          <p:nvPr/>
        </p:nvSpPr>
        <p:spPr>
          <a:xfrm>
            <a:off x="5068228" y="6581521"/>
            <a:ext cx="1247580"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Planning Time</a:t>
            </a:r>
          </a:p>
        </p:txBody>
      </p:sp>
      <p:sp>
        <p:nvSpPr>
          <p:cNvPr id="282" name="타원 21">
            <a:extLst>
              <a:ext uri="{FF2B5EF4-FFF2-40B4-BE49-F238E27FC236}">
                <a16:creationId xmlns:a16="http://schemas.microsoft.com/office/drawing/2014/main" id="{DC484B2D-250C-4A0E-AFA3-B7478DFEF47C}"/>
              </a:ext>
            </a:extLst>
          </p:cNvPr>
          <p:cNvSpPr/>
          <p:nvPr/>
        </p:nvSpPr>
        <p:spPr>
          <a:xfrm>
            <a:off x="5325373" y="6939731"/>
            <a:ext cx="733290" cy="733289"/>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283" name="Arc 282">
            <a:extLst>
              <a:ext uri="{FF2B5EF4-FFF2-40B4-BE49-F238E27FC236}">
                <a16:creationId xmlns:a16="http://schemas.microsoft.com/office/drawing/2014/main" id="{F319318A-D353-480C-9703-C236A15DBB90}"/>
              </a:ext>
            </a:extLst>
          </p:cNvPr>
          <p:cNvSpPr/>
          <p:nvPr/>
        </p:nvSpPr>
        <p:spPr>
          <a:xfrm>
            <a:off x="5271027" y="6881852"/>
            <a:ext cx="841982" cy="897919"/>
          </a:xfrm>
          <a:prstGeom prst="arc">
            <a:avLst>
              <a:gd name="adj1" fmla="val 16200000"/>
              <a:gd name="adj2" fmla="val 16953029"/>
            </a:avLst>
          </a:prstGeom>
          <a:ln w="57150" cap="rnd">
            <a:solidFill>
              <a:srgbClr val="FF47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284" name="Straight Connector 283">
            <a:extLst>
              <a:ext uri="{FF2B5EF4-FFF2-40B4-BE49-F238E27FC236}">
                <a16:creationId xmlns:a16="http://schemas.microsoft.com/office/drawing/2014/main" id="{3B2E3A62-944C-4B97-A8CD-00927EFB978D}"/>
              </a:ext>
            </a:extLst>
          </p:cNvPr>
          <p:cNvCxnSpPr>
            <a:cxnSpLocks/>
          </p:cNvCxnSpPr>
          <p:nvPr/>
        </p:nvCxnSpPr>
        <p:spPr>
          <a:xfrm>
            <a:off x="4642823" y="6616525"/>
            <a:ext cx="0" cy="174531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88" name="Rectangle: Rounded Corners 287">
            <a:extLst>
              <a:ext uri="{FF2B5EF4-FFF2-40B4-BE49-F238E27FC236}">
                <a16:creationId xmlns:a16="http://schemas.microsoft.com/office/drawing/2014/main" id="{E538405B-C2B2-4D25-9630-EBF2694E1B31}"/>
              </a:ext>
            </a:extLst>
          </p:cNvPr>
          <p:cNvSpPr/>
          <p:nvPr/>
        </p:nvSpPr>
        <p:spPr>
          <a:xfrm>
            <a:off x="528053" y="7621781"/>
            <a:ext cx="399899" cy="92634"/>
          </a:xfrm>
          <a:prstGeom prst="roundRect">
            <a:avLst/>
          </a:prstGeom>
          <a:solidFill>
            <a:srgbClr val="6BE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TextBox 290">
            <a:extLst>
              <a:ext uri="{FF2B5EF4-FFF2-40B4-BE49-F238E27FC236}">
                <a16:creationId xmlns:a16="http://schemas.microsoft.com/office/drawing/2014/main" id="{B0C7902A-7F42-4069-B1C5-2D772C063130}"/>
              </a:ext>
            </a:extLst>
          </p:cNvPr>
          <p:cNvSpPr txBox="1"/>
          <p:nvPr/>
        </p:nvSpPr>
        <p:spPr>
          <a:xfrm>
            <a:off x="444742" y="7683071"/>
            <a:ext cx="566521" cy="338554"/>
          </a:xfrm>
          <a:prstGeom prst="rect">
            <a:avLst/>
          </a:prstGeom>
          <a:noFill/>
        </p:spPr>
        <p:txBody>
          <a:bodyPr wrap="square" rtlCol="0">
            <a:spAutoFit/>
          </a:bodyPr>
          <a:lstStyle/>
          <a:p>
            <a:pPr algn="ctr"/>
            <a:r>
              <a:rPr lang="en-US" sz="1600" b="1" dirty="0"/>
              <a:t>NB</a:t>
            </a:r>
          </a:p>
        </p:txBody>
      </p:sp>
      <p:grpSp>
        <p:nvGrpSpPr>
          <p:cNvPr id="45" name="Group 44">
            <a:extLst>
              <a:ext uri="{FF2B5EF4-FFF2-40B4-BE49-F238E27FC236}">
                <a16:creationId xmlns:a16="http://schemas.microsoft.com/office/drawing/2014/main" id="{A741600E-D419-4230-891E-2FE1BE700361}"/>
              </a:ext>
            </a:extLst>
          </p:cNvPr>
          <p:cNvGrpSpPr/>
          <p:nvPr/>
        </p:nvGrpSpPr>
        <p:grpSpPr>
          <a:xfrm>
            <a:off x="1361159" y="6269963"/>
            <a:ext cx="4992904" cy="307777"/>
            <a:chOff x="1299796" y="6123196"/>
            <a:chExt cx="4992904" cy="307777"/>
          </a:xfrm>
        </p:grpSpPr>
        <p:cxnSp>
          <p:nvCxnSpPr>
            <p:cNvPr id="295" name="Straight Connector 294">
              <a:extLst>
                <a:ext uri="{FF2B5EF4-FFF2-40B4-BE49-F238E27FC236}">
                  <a16:creationId xmlns:a16="http://schemas.microsoft.com/office/drawing/2014/main" id="{458E8661-28D1-4BBF-8D9C-BC0D204738A9}"/>
                </a:ext>
              </a:extLst>
            </p:cNvPr>
            <p:cNvCxnSpPr>
              <a:cxnSpLocks/>
            </p:cNvCxnSpPr>
            <p:nvPr/>
          </p:nvCxnSpPr>
          <p:spPr>
            <a:xfrm flipH="1">
              <a:off x="1299796" y="6277084"/>
              <a:ext cx="4992904" cy="0"/>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96" name="TextBox 295">
              <a:extLst>
                <a:ext uri="{FF2B5EF4-FFF2-40B4-BE49-F238E27FC236}">
                  <a16:creationId xmlns:a16="http://schemas.microsoft.com/office/drawing/2014/main" id="{C9A30201-72F3-4217-8235-456A78F0D7AF}"/>
                </a:ext>
              </a:extLst>
            </p:cNvPr>
            <p:cNvSpPr txBox="1"/>
            <p:nvPr/>
          </p:nvSpPr>
          <p:spPr>
            <a:xfrm>
              <a:off x="2440545" y="6123196"/>
              <a:ext cx="2382306" cy="307777"/>
            </a:xfrm>
            <a:prstGeom prst="rect">
              <a:avLst/>
            </a:prstGeom>
            <a:solidFill>
              <a:schemeClr val="bg1"/>
            </a:solidFill>
          </p:spPr>
          <p:txBody>
            <a:bodyPr wrap="square" rtlCol="0">
              <a:spAutoFit/>
            </a:bodyPr>
            <a:lstStyle/>
            <a:p>
              <a:pPr algn="ctr"/>
              <a:r>
                <a:rPr lang="en-US" sz="1400" b="1" dirty="0"/>
                <a:t>Week 3 </a:t>
              </a:r>
              <a:r>
                <a:rPr lang="en-US" sz="1400" dirty="0"/>
                <a:t>vs the Week Before</a:t>
              </a:r>
            </a:p>
          </p:txBody>
        </p:sp>
      </p:grpSp>
      <p:sp>
        <p:nvSpPr>
          <p:cNvPr id="92" name="Arc 91">
            <a:extLst>
              <a:ext uri="{FF2B5EF4-FFF2-40B4-BE49-F238E27FC236}">
                <a16:creationId xmlns:a16="http://schemas.microsoft.com/office/drawing/2014/main" id="{150AC738-C324-4D17-A7AF-8DBFA6D4A26A}"/>
              </a:ext>
            </a:extLst>
          </p:cNvPr>
          <p:cNvSpPr/>
          <p:nvPr/>
        </p:nvSpPr>
        <p:spPr>
          <a:xfrm flipH="1" flipV="1">
            <a:off x="3222369" y="4426164"/>
            <a:ext cx="854900" cy="850584"/>
          </a:xfrm>
          <a:prstGeom prst="arc">
            <a:avLst>
              <a:gd name="adj1" fmla="val 8416303"/>
              <a:gd name="adj2" fmla="val 11159120"/>
            </a:avLst>
          </a:prstGeom>
          <a:noFill/>
          <a:ln w="12700" cap="rnd" cmpd="sng" algn="ctr">
            <a:solidFill>
              <a:srgbClr val="C00000"/>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93" name="Arc 92">
            <a:extLst>
              <a:ext uri="{FF2B5EF4-FFF2-40B4-BE49-F238E27FC236}">
                <a16:creationId xmlns:a16="http://schemas.microsoft.com/office/drawing/2014/main" id="{E42DDC2B-1600-4C63-A80F-4854E8D8075C}"/>
              </a:ext>
            </a:extLst>
          </p:cNvPr>
          <p:cNvSpPr/>
          <p:nvPr/>
        </p:nvSpPr>
        <p:spPr>
          <a:xfrm flipH="1" flipV="1">
            <a:off x="1442271" y="4418169"/>
            <a:ext cx="854900" cy="850584"/>
          </a:xfrm>
          <a:prstGeom prst="arc">
            <a:avLst>
              <a:gd name="adj1" fmla="val 6191558"/>
              <a:gd name="adj2" fmla="val 8306269"/>
            </a:avLst>
          </a:prstGeom>
          <a:noFill/>
          <a:ln w="12700" cap="rnd" cmpd="sng" algn="ctr">
            <a:solidFill>
              <a:srgbClr val="FF4719"/>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95" name="Arc 94">
            <a:extLst>
              <a:ext uri="{FF2B5EF4-FFF2-40B4-BE49-F238E27FC236}">
                <a16:creationId xmlns:a16="http://schemas.microsoft.com/office/drawing/2014/main" id="{85F494A9-D1E1-4320-9B6D-C1432F4AD86C}"/>
              </a:ext>
            </a:extLst>
          </p:cNvPr>
          <p:cNvSpPr/>
          <p:nvPr/>
        </p:nvSpPr>
        <p:spPr>
          <a:xfrm flipH="1" flipV="1">
            <a:off x="5264568" y="4444202"/>
            <a:ext cx="854900" cy="850584"/>
          </a:xfrm>
          <a:prstGeom prst="arc">
            <a:avLst>
              <a:gd name="adj1" fmla="val 6438210"/>
              <a:gd name="adj2" fmla="val 8509863"/>
            </a:avLst>
          </a:prstGeom>
          <a:noFill/>
          <a:ln w="12700" cap="rnd" cmpd="sng" algn="ctr">
            <a:solidFill>
              <a:srgbClr val="FF4719"/>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97" name="Arc 96">
            <a:extLst>
              <a:ext uri="{FF2B5EF4-FFF2-40B4-BE49-F238E27FC236}">
                <a16:creationId xmlns:a16="http://schemas.microsoft.com/office/drawing/2014/main" id="{B106D399-952D-464C-AD1C-794725219A77}"/>
              </a:ext>
            </a:extLst>
          </p:cNvPr>
          <p:cNvSpPr/>
          <p:nvPr/>
        </p:nvSpPr>
        <p:spPr>
          <a:xfrm flipH="1" flipV="1">
            <a:off x="1457284" y="6858123"/>
            <a:ext cx="854900" cy="850584"/>
          </a:xfrm>
          <a:prstGeom prst="arc">
            <a:avLst>
              <a:gd name="adj1" fmla="val 5836956"/>
              <a:gd name="adj2" fmla="val 7854748"/>
            </a:avLst>
          </a:prstGeom>
          <a:noFill/>
          <a:ln w="12700" cap="rnd" cmpd="sng" algn="ctr">
            <a:solidFill>
              <a:srgbClr val="FF9200"/>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98" name="Arc 97">
            <a:extLst>
              <a:ext uri="{FF2B5EF4-FFF2-40B4-BE49-F238E27FC236}">
                <a16:creationId xmlns:a16="http://schemas.microsoft.com/office/drawing/2014/main" id="{470E551E-83A0-4F72-81C2-6BAE8B044EB5}"/>
              </a:ext>
            </a:extLst>
          </p:cNvPr>
          <p:cNvSpPr/>
          <p:nvPr/>
        </p:nvSpPr>
        <p:spPr>
          <a:xfrm flipH="1" flipV="1">
            <a:off x="3220904" y="6892295"/>
            <a:ext cx="854900" cy="850584"/>
          </a:xfrm>
          <a:prstGeom prst="arc">
            <a:avLst>
              <a:gd name="adj1" fmla="val 7535724"/>
              <a:gd name="adj2" fmla="val 9778996"/>
            </a:avLst>
          </a:prstGeom>
          <a:noFill/>
          <a:ln w="12700" cap="rnd" cmpd="sng" algn="ctr">
            <a:solidFill>
              <a:srgbClr val="C00000"/>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nvGrpSpPr>
          <p:cNvPr id="4" name="Group 3">
            <a:extLst>
              <a:ext uri="{FF2B5EF4-FFF2-40B4-BE49-F238E27FC236}">
                <a16:creationId xmlns:a16="http://schemas.microsoft.com/office/drawing/2014/main" id="{BAE5849B-868A-4833-AE2C-5ED5621D0F5E}"/>
              </a:ext>
            </a:extLst>
          </p:cNvPr>
          <p:cNvGrpSpPr/>
          <p:nvPr/>
        </p:nvGrpSpPr>
        <p:grpSpPr>
          <a:xfrm>
            <a:off x="1240103" y="1691040"/>
            <a:ext cx="5197671" cy="1780314"/>
            <a:chOff x="1240103" y="1691040"/>
            <a:chExt cx="5197671" cy="1780314"/>
          </a:xfrm>
        </p:grpSpPr>
        <p:cxnSp>
          <p:nvCxnSpPr>
            <p:cNvPr id="121" name="Straight Connector 120">
              <a:extLst>
                <a:ext uri="{FF2B5EF4-FFF2-40B4-BE49-F238E27FC236}">
                  <a16:creationId xmlns:a16="http://schemas.microsoft.com/office/drawing/2014/main" id="{8CD45DD9-5E22-4CC9-B51F-7079487D90E7}"/>
                </a:ext>
              </a:extLst>
            </p:cNvPr>
            <p:cNvCxnSpPr>
              <a:cxnSpLocks/>
            </p:cNvCxnSpPr>
            <p:nvPr/>
          </p:nvCxnSpPr>
          <p:spPr>
            <a:xfrm>
              <a:off x="2730896" y="1726044"/>
              <a:ext cx="0" cy="174531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91" name="Rectangle 3">
              <a:extLst>
                <a:ext uri="{FF2B5EF4-FFF2-40B4-BE49-F238E27FC236}">
                  <a16:creationId xmlns:a16="http://schemas.microsoft.com/office/drawing/2014/main" id="{9D304334-B665-4BEB-AAFF-CF0194A91629}"/>
                </a:ext>
              </a:extLst>
            </p:cNvPr>
            <p:cNvSpPr txBox="1">
              <a:spLocks noChangeArrowheads="1"/>
            </p:cNvSpPr>
            <p:nvPr/>
          </p:nvSpPr>
          <p:spPr bwMode="auto">
            <a:xfrm>
              <a:off x="3123701" y="2790843"/>
              <a:ext cx="1090485"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C00000"/>
                  </a:solidFill>
                  <a:latin typeface="Arial" panose="020B0604020202020204" pitchFamily="34" charset="0"/>
                  <a:ea typeface="Tahoma" pitchFamily="34" charset="0"/>
                  <a:cs typeface="Tahoma" pitchFamily="34" charset="0"/>
                </a:rPr>
                <a:t>+11%</a:t>
              </a:r>
            </a:p>
          </p:txBody>
        </p:sp>
        <p:sp>
          <p:nvSpPr>
            <p:cNvPr id="94" name="직사각형 11">
              <a:extLst>
                <a:ext uri="{FF2B5EF4-FFF2-40B4-BE49-F238E27FC236}">
                  <a16:creationId xmlns:a16="http://schemas.microsoft.com/office/drawing/2014/main" id="{D2892F0E-989B-4E6A-B888-222BCDBFB1C8}"/>
                </a:ext>
              </a:extLst>
            </p:cNvPr>
            <p:cNvSpPr/>
            <p:nvPr/>
          </p:nvSpPr>
          <p:spPr>
            <a:xfrm>
              <a:off x="3027837" y="3139639"/>
              <a:ext cx="1282212"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buffer time </a:t>
              </a:r>
            </a:p>
          </p:txBody>
        </p:sp>
        <p:pic>
          <p:nvPicPr>
            <p:cNvPr id="1026" name="Picture 2">
              <a:extLst>
                <a:ext uri="{FF2B5EF4-FFF2-40B4-BE49-F238E27FC236}">
                  <a16:creationId xmlns:a16="http://schemas.microsoft.com/office/drawing/2014/main" id="{FDD9DB8D-0B20-4F27-A5CE-E4AB59EBBFD3}"/>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6695" y="2233328"/>
              <a:ext cx="398568" cy="3985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FB5C775-05EA-4C60-B846-33C190744CB7}"/>
                </a:ext>
              </a:extLst>
            </p:cNvPr>
            <p:cNvGrpSpPr/>
            <p:nvPr/>
          </p:nvGrpSpPr>
          <p:grpSpPr>
            <a:xfrm>
              <a:off x="3257871" y="2002481"/>
              <a:ext cx="822145" cy="887133"/>
              <a:chOff x="2816191" y="2250047"/>
              <a:chExt cx="822145" cy="887133"/>
            </a:xfrm>
          </p:grpSpPr>
          <p:sp>
            <p:nvSpPr>
              <p:cNvPr id="96" name="타원 21">
                <a:extLst>
                  <a:ext uri="{FF2B5EF4-FFF2-40B4-BE49-F238E27FC236}">
                    <a16:creationId xmlns:a16="http://schemas.microsoft.com/office/drawing/2014/main" id="{440706CE-9BF6-487D-9C3D-FCE22162B356}"/>
                  </a:ext>
                </a:extLst>
              </p:cNvPr>
              <p:cNvSpPr/>
              <p:nvPr/>
            </p:nvSpPr>
            <p:spPr>
              <a:xfrm>
                <a:off x="2842404" y="2308190"/>
                <a:ext cx="733290" cy="733289"/>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40" name="Arc 39">
                <a:extLst>
                  <a:ext uri="{FF2B5EF4-FFF2-40B4-BE49-F238E27FC236}">
                    <a16:creationId xmlns:a16="http://schemas.microsoft.com/office/drawing/2014/main" id="{2AE4F013-6D0B-4A0D-A45A-FCFE73C2D77D}"/>
                  </a:ext>
                </a:extLst>
              </p:cNvPr>
              <p:cNvSpPr/>
              <p:nvPr/>
            </p:nvSpPr>
            <p:spPr>
              <a:xfrm>
                <a:off x="2816191" y="2250047"/>
                <a:ext cx="822145" cy="887133"/>
              </a:xfrm>
              <a:prstGeom prst="arc">
                <a:avLst>
                  <a:gd name="adj1" fmla="val 16200000"/>
                  <a:gd name="adj2" fmla="val 18609226"/>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sp>
          <p:nvSpPr>
            <p:cNvPr id="56" name="직사각형 11">
              <a:extLst>
                <a:ext uri="{FF2B5EF4-FFF2-40B4-BE49-F238E27FC236}">
                  <a16:creationId xmlns:a16="http://schemas.microsoft.com/office/drawing/2014/main" id="{767172BA-3CAF-4D42-9AE4-C4E656AEF49B}"/>
                </a:ext>
              </a:extLst>
            </p:cNvPr>
            <p:cNvSpPr/>
            <p:nvPr/>
          </p:nvSpPr>
          <p:spPr>
            <a:xfrm>
              <a:off x="3103710" y="1691040"/>
              <a:ext cx="1130466"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Buffer Time</a:t>
              </a:r>
            </a:p>
          </p:txBody>
        </p:sp>
        <p:sp>
          <p:nvSpPr>
            <p:cNvPr id="51" name="직사각형 11">
              <a:extLst>
                <a:ext uri="{FF2B5EF4-FFF2-40B4-BE49-F238E27FC236}">
                  <a16:creationId xmlns:a16="http://schemas.microsoft.com/office/drawing/2014/main" id="{248C5B27-1E34-4AAE-8930-56A2277CA8A7}"/>
                </a:ext>
              </a:extLst>
            </p:cNvPr>
            <p:cNvSpPr/>
            <p:nvPr/>
          </p:nvSpPr>
          <p:spPr>
            <a:xfrm>
              <a:off x="1240103" y="3139639"/>
              <a:ext cx="1296414"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travel time </a:t>
              </a:r>
            </a:p>
          </p:txBody>
        </p:sp>
        <p:sp>
          <p:nvSpPr>
            <p:cNvPr id="104" name="Rectangle 3">
              <a:extLst>
                <a:ext uri="{FF2B5EF4-FFF2-40B4-BE49-F238E27FC236}">
                  <a16:creationId xmlns:a16="http://schemas.microsoft.com/office/drawing/2014/main" id="{CC1CAB93-5265-46F7-B3E7-708B67468E25}"/>
                </a:ext>
              </a:extLst>
            </p:cNvPr>
            <p:cNvSpPr txBox="1">
              <a:spLocks noChangeArrowheads="1"/>
            </p:cNvSpPr>
            <p:nvPr/>
          </p:nvSpPr>
          <p:spPr bwMode="auto">
            <a:xfrm>
              <a:off x="1442271" y="2790843"/>
              <a:ext cx="864200"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FF9200"/>
                  </a:solidFill>
                  <a:latin typeface="Arial" panose="020B0604020202020204" pitchFamily="34" charset="0"/>
                  <a:ea typeface="Tahoma" pitchFamily="34" charset="0"/>
                  <a:cs typeface="Tahoma" pitchFamily="34" charset="0"/>
                </a:rPr>
                <a:t>0%</a:t>
              </a:r>
            </a:p>
          </p:txBody>
        </p:sp>
        <p:pic>
          <p:nvPicPr>
            <p:cNvPr id="24" name="Picture 23" descr="A picture containing drawing&#10;&#10;Description automatically generated">
              <a:extLst>
                <a:ext uri="{FF2B5EF4-FFF2-40B4-BE49-F238E27FC236}">
                  <a16:creationId xmlns:a16="http://schemas.microsoft.com/office/drawing/2014/main" id="{7D0E5199-87D9-4853-8DDC-A79183B71448}"/>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66304" y="2194386"/>
              <a:ext cx="416134" cy="416136"/>
            </a:xfrm>
            <a:prstGeom prst="rect">
              <a:avLst/>
            </a:prstGeom>
          </p:spPr>
        </p:pic>
        <p:sp>
          <p:nvSpPr>
            <p:cNvPr id="110" name="타원 21">
              <a:extLst>
                <a:ext uri="{FF2B5EF4-FFF2-40B4-BE49-F238E27FC236}">
                  <a16:creationId xmlns:a16="http://schemas.microsoft.com/office/drawing/2014/main" id="{D717D659-ED9C-406B-966D-F7F5E9C36B6C}"/>
                </a:ext>
              </a:extLst>
            </p:cNvPr>
            <p:cNvSpPr/>
            <p:nvPr/>
          </p:nvSpPr>
          <p:spPr>
            <a:xfrm>
              <a:off x="1503463" y="2025486"/>
              <a:ext cx="741817" cy="741817"/>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119" name="Arc 118">
              <a:extLst>
                <a:ext uri="{FF2B5EF4-FFF2-40B4-BE49-F238E27FC236}">
                  <a16:creationId xmlns:a16="http://schemas.microsoft.com/office/drawing/2014/main" id="{D7F10D1E-200F-403F-B093-FA400A1997C7}"/>
                </a:ext>
              </a:extLst>
            </p:cNvPr>
            <p:cNvSpPr/>
            <p:nvPr/>
          </p:nvSpPr>
          <p:spPr>
            <a:xfrm>
              <a:off x="1453696" y="1967642"/>
              <a:ext cx="841350" cy="886468"/>
            </a:xfrm>
            <a:prstGeom prst="arc">
              <a:avLst>
                <a:gd name="adj1" fmla="val 16266417"/>
                <a:gd name="adj2" fmla="val 16275356"/>
              </a:avLst>
            </a:prstGeom>
            <a:ln w="57150" cap="rnd">
              <a:solidFill>
                <a:srgbClr val="FF9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61" name="직사각형 11">
              <a:extLst>
                <a:ext uri="{FF2B5EF4-FFF2-40B4-BE49-F238E27FC236}">
                  <a16:creationId xmlns:a16="http://schemas.microsoft.com/office/drawing/2014/main" id="{BC603DFC-E5D4-4181-A0B2-ADEBB06B5B2A}"/>
                </a:ext>
              </a:extLst>
            </p:cNvPr>
            <p:cNvSpPr/>
            <p:nvPr/>
          </p:nvSpPr>
          <p:spPr>
            <a:xfrm>
              <a:off x="1337884" y="1691040"/>
              <a:ext cx="1072974"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Travel Time</a:t>
              </a:r>
            </a:p>
          </p:txBody>
        </p:sp>
        <p:sp>
          <p:nvSpPr>
            <p:cNvPr id="99" name="Rectangle 3">
              <a:extLst>
                <a:ext uri="{FF2B5EF4-FFF2-40B4-BE49-F238E27FC236}">
                  <a16:creationId xmlns:a16="http://schemas.microsoft.com/office/drawing/2014/main" id="{4AD9C57B-6ED8-46E7-8CEF-46B4A8423DF5}"/>
                </a:ext>
              </a:extLst>
            </p:cNvPr>
            <p:cNvSpPr txBox="1">
              <a:spLocks noChangeArrowheads="1"/>
            </p:cNvSpPr>
            <p:nvPr/>
          </p:nvSpPr>
          <p:spPr bwMode="auto">
            <a:xfrm>
              <a:off x="5326746" y="2790843"/>
              <a:ext cx="730544" cy="369332"/>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ctr">
                <a:spcBef>
                  <a:spcPts val="0"/>
                </a:spcBef>
                <a:defRPr/>
              </a:pPr>
              <a:r>
                <a:rPr lang="en-US" sz="2400" b="1" dirty="0">
                  <a:solidFill>
                    <a:srgbClr val="FF4719"/>
                  </a:solidFill>
                  <a:latin typeface="Arial" panose="020B0604020202020204" pitchFamily="34" charset="0"/>
                  <a:ea typeface="Tahoma" pitchFamily="34" charset="0"/>
                  <a:cs typeface="Tahoma" pitchFamily="34" charset="0"/>
                </a:rPr>
                <a:t>+4%</a:t>
              </a:r>
            </a:p>
          </p:txBody>
        </p:sp>
        <p:pic>
          <p:nvPicPr>
            <p:cNvPr id="17" name="Picture 16" descr="A close up of a logo&#10;&#10;Description automatically generated">
              <a:extLst>
                <a:ext uri="{FF2B5EF4-FFF2-40B4-BE49-F238E27FC236}">
                  <a16:creationId xmlns:a16="http://schemas.microsoft.com/office/drawing/2014/main" id="{487FCFE7-56F9-4A1F-BB1F-724D8E84AB9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32838" y="2211759"/>
              <a:ext cx="398339" cy="398342"/>
            </a:xfrm>
            <a:prstGeom prst="rect">
              <a:avLst/>
            </a:prstGeom>
          </p:spPr>
        </p:pic>
        <p:sp>
          <p:nvSpPr>
            <p:cNvPr id="50" name="직사각형 11">
              <a:extLst>
                <a:ext uri="{FF2B5EF4-FFF2-40B4-BE49-F238E27FC236}">
                  <a16:creationId xmlns:a16="http://schemas.microsoft.com/office/drawing/2014/main" id="{18631C26-65A2-48BE-BE4A-C2B1010B12F7}"/>
                </a:ext>
              </a:extLst>
            </p:cNvPr>
            <p:cNvSpPr/>
            <p:nvPr/>
          </p:nvSpPr>
          <p:spPr>
            <a:xfrm>
              <a:off x="4946262" y="3139639"/>
              <a:ext cx="1491512" cy="307777"/>
            </a:xfrm>
            <a:prstGeom prst="rect">
              <a:avLst/>
            </a:prstGeom>
          </p:spPr>
          <p:txBody>
            <a:bodyPr wrap="square" lIns="0" tIns="0" rIns="0" bIns="0" anchor="t">
              <a:spAutoFit/>
            </a:bodyPr>
            <a:lstStyle/>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Increase in </a:t>
              </a:r>
            </a:p>
            <a:p>
              <a:pPr algn="ctr">
                <a:defRPr/>
              </a:pPr>
              <a:r>
                <a:rPr lang="en-US" altLang="ko-KR" sz="1000" dirty="0">
                  <a:solidFill>
                    <a:schemeClr val="tx1">
                      <a:lumMod val="75000"/>
                      <a:lumOff val="25000"/>
                    </a:schemeClr>
                  </a:solidFill>
                  <a:latin typeface="Arial" panose="020B0604020202020204" pitchFamily="34" charset="0"/>
                  <a:ea typeface="Tahoma" pitchFamily="34" charset="0"/>
                  <a:cs typeface="Tahoma" pitchFamily="34" charset="0"/>
                </a:rPr>
                <a:t>weekday planning time </a:t>
              </a:r>
            </a:p>
          </p:txBody>
        </p:sp>
        <p:sp>
          <p:nvSpPr>
            <p:cNvPr id="60" name="직사각형 11">
              <a:extLst>
                <a:ext uri="{FF2B5EF4-FFF2-40B4-BE49-F238E27FC236}">
                  <a16:creationId xmlns:a16="http://schemas.microsoft.com/office/drawing/2014/main" id="{D1027247-4C05-4738-A22D-9E860DC4AF50}"/>
                </a:ext>
              </a:extLst>
            </p:cNvPr>
            <p:cNvSpPr/>
            <p:nvPr/>
          </p:nvSpPr>
          <p:spPr>
            <a:xfrm>
              <a:off x="5068228" y="1691040"/>
              <a:ext cx="1247580" cy="215444"/>
            </a:xfrm>
            <a:prstGeom prst="rect">
              <a:avLst/>
            </a:prstGeom>
          </p:spPr>
          <p:txBody>
            <a:bodyPr wrap="square" lIns="0" tIns="0" rIns="0" bIns="0" anchor="t">
              <a:spAutoFit/>
            </a:bodyPr>
            <a:lstStyle/>
            <a:p>
              <a:pPr algn="ctr">
                <a:defRPr/>
              </a:pPr>
              <a:r>
                <a:rPr lang="en-US" altLang="ko-KR" sz="1400" b="1" dirty="0">
                  <a:solidFill>
                    <a:schemeClr val="accent1">
                      <a:lumMod val="75000"/>
                    </a:schemeClr>
                  </a:solidFill>
                  <a:latin typeface="Arial" panose="020B0604020202020204" pitchFamily="34" charset="0"/>
                  <a:ea typeface="Tahoma" pitchFamily="34" charset="0"/>
                  <a:cs typeface="Tahoma" pitchFamily="34" charset="0"/>
                </a:rPr>
                <a:t>Planning Time</a:t>
              </a:r>
            </a:p>
          </p:txBody>
        </p:sp>
        <p:sp>
          <p:nvSpPr>
            <p:cNvPr id="145" name="타원 21">
              <a:extLst>
                <a:ext uri="{FF2B5EF4-FFF2-40B4-BE49-F238E27FC236}">
                  <a16:creationId xmlns:a16="http://schemas.microsoft.com/office/drawing/2014/main" id="{CE562D1D-7565-432F-BE5F-3C3DDC1A7880}"/>
                </a:ext>
              </a:extLst>
            </p:cNvPr>
            <p:cNvSpPr/>
            <p:nvPr/>
          </p:nvSpPr>
          <p:spPr>
            <a:xfrm>
              <a:off x="5325373" y="2049250"/>
              <a:ext cx="733290" cy="733289"/>
            </a:xfrm>
            <a:prstGeom prst="ellipse">
              <a:avLst/>
            </a:prstGeom>
            <a:noFill/>
            <a:ln w="19050">
              <a:solidFill>
                <a:srgbClr val="003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anose="020B0604020202020204" pitchFamily="34" charset="0"/>
              </a:endParaRPr>
            </a:p>
          </p:txBody>
        </p:sp>
        <p:sp>
          <p:nvSpPr>
            <p:cNvPr id="146" name="Arc 145">
              <a:extLst>
                <a:ext uri="{FF2B5EF4-FFF2-40B4-BE49-F238E27FC236}">
                  <a16:creationId xmlns:a16="http://schemas.microsoft.com/office/drawing/2014/main" id="{E4CBB62B-AB43-4BB2-8638-55E85E640ADB}"/>
                </a:ext>
              </a:extLst>
            </p:cNvPr>
            <p:cNvSpPr/>
            <p:nvPr/>
          </p:nvSpPr>
          <p:spPr>
            <a:xfrm>
              <a:off x="5271027" y="1991371"/>
              <a:ext cx="841982" cy="897919"/>
            </a:xfrm>
            <a:prstGeom prst="arc">
              <a:avLst>
                <a:gd name="adj1" fmla="val 16200000"/>
                <a:gd name="adj2" fmla="val 16984804"/>
              </a:avLst>
            </a:prstGeom>
            <a:ln w="57150" cap="rnd">
              <a:solidFill>
                <a:srgbClr val="FF47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48" name="Straight Connector 47">
              <a:extLst>
                <a:ext uri="{FF2B5EF4-FFF2-40B4-BE49-F238E27FC236}">
                  <a16:creationId xmlns:a16="http://schemas.microsoft.com/office/drawing/2014/main" id="{0AE056B1-3903-4E8D-B745-90394047B834}"/>
                </a:ext>
              </a:extLst>
            </p:cNvPr>
            <p:cNvCxnSpPr>
              <a:cxnSpLocks/>
            </p:cNvCxnSpPr>
            <p:nvPr/>
          </p:nvCxnSpPr>
          <p:spPr>
            <a:xfrm>
              <a:off x="4642823" y="1726044"/>
              <a:ext cx="0" cy="174531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0" name="Arc 99">
              <a:extLst>
                <a:ext uri="{FF2B5EF4-FFF2-40B4-BE49-F238E27FC236}">
                  <a16:creationId xmlns:a16="http://schemas.microsoft.com/office/drawing/2014/main" id="{DD158F4C-5BCF-4860-B84B-F0284277A6EE}"/>
                </a:ext>
              </a:extLst>
            </p:cNvPr>
            <p:cNvSpPr/>
            <p:nvPr/>
          </p:nvSpPr>
          <p:spPr>
            <a:xfrm flipH="1" flipV="1">
              <a:off x="3220904" y="1998059"/>
              <a:ext cx="854900" cy="850584"/>
            </a:xfrm>
            <a:prstGeom prst="arc">
              <a:avLst>
                <a:gd name="adj1" fmla="val 8020862"/>
                <a:gd name="adj2" fmla="val 10503208"/>
              </a:avLst>
            </a:prstGeom>
            <a:noFill/>
            <a:ln w="12700" cap="rnd" cmpd="sng" algn="ctr">
              <a:solidFill>
                <a:srgbClr val="C00000"/>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
          <p:nvSpPr>
            <p:cNvPr id="101" name="Arc 100">
              <a:extLst>
                <a:ext uri="{FF2B5EF4-FFF2-40B4-BE49-F238E27FC236}">
                  <a16:creationId xmlns:a16="http://schemas.microsoft.com/office/drawing/2014/main" id="{98007496-1C50-4120-B21E-0B48606BF693}"/>
                </a:ext>
              </a:extLst>
            </p:cNvPr>
            <p:cNvSpPr/>
            <p:nvPr/>
          </p:nvSpPr>
          <p:spPr>
            <a:xfrm flipH="1" flipV="1">
              <a:off x="5264568" y="1996228"/>
              <a:ext cx="854900" cy="850584"/>
            </a:xfrm>
            <a:prstGeom prst="arc">
              <a:avLst>
                <a:gd name="adj1" fmla="val 6438210"/>
                <a:gd name="adj2" fmla="val 8509863"/>
              </a:avLst>
            </a:prstGeom>
            <a:noFill/>
            <a:ln w="12700" cap="rnd" cmpd="sng" algn="ctr">
              <a:solidFill>
                <a:srgbClr val="FF4719"/>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grpSp>
      <p:sp>
        <p:nvSpPr>
          <p:cNvPr id="102" name="Arc 101">
            <a:extLst>
              <a:ext uri="{FF2B5EF4-FFF2-40B4-BE49-F238E27FC236}">
                <a16:creationId xmlns:a16="http://schemas.microsoft.com/office/drawing/2014/main" id="{364239EE-86A9-48D4-ACA0-B0CDA014609E}"/>
              </a:ext>
            </a:extLst>
          </p:cNvPr>
          <p:cNvSpPr/>
          <p:nvPr/>
        </p:nvSpPr>
        <p:spPr>
          <a:xfrm flipH="1" flipV="1">
            <a:off x="5271212" y="6892295"/>
            <a:ext cx="854900" cy="850584"/>
          </a:xfrm>
          <a:prstGeom prst="arc">
            <a:avLst>
              <a:gd name="adj1" fmla="val 6438210"/>
              <a:gd name="adj2" fmla="val 8509863"/>
            </a:avLst>
          </a:prstGeom>
          <a:noFill/>
          <a:ln w="12700" cap="rnd" cmpd="sng" algn="ctr">
            <a:solidFill>
              <a:srgbClr val="FF4719"/>
            </a:solidFill>
            <a:prstDash val="sysDot"/>
            <a:miter lim="800000"/>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3878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7187" y="448421"/>
            <a:ext cx="6663626" cy="5324535"/>
          </a:xfrm>
          <a:prstGeom prst="rect">
            <a:avLst/>
          </a:prstGeom>
        </p:spPr>
        <p:txBody>
          <a:bodyPr wrap="square">
            <a:spAutoFit/>
          </a:bodyPr>
          <a:lstStyle/>
          <a:p>
            <a:pPr algn="ctr"/>
            <a:endParaRPr lang="en-US" sz="1000" dirty="0">
              <a:solidFill>
                <a:srgbClr val="000000"/>
              </a:solidFill>
            </a:endParaRPr>
          </a:p>
          <a:p>
            <a:r>
              <a:rPr lang="en-US" sz="1000" dirty="0">
                <a:solidFill>
                  <a:srgbClr val="000000"/>
                </a:solidFill>
              </a:rPr>
              <a:t> </a:t>
            </a:r>
          </a:p>
          <a:p>
            <a:r>
              <a:rPr lang="en-US" sz="1000" b="1" dirty="0">
                <a:solidFill>
                  <a:srgbClr val="000000"/>
                </a:solidFill>
              </a:rPr>
              <a:t>MAJOR ROAD WORK COMING TO I-895 IN BALTIMORE</a:t>
            </a:r>
            <a:endParaRPr lang="en-US" sz="1000" dirty="0">
              <a:solidFill>
                <a:srgbClr val="000000"/>
              </a:solidFill>
            </a:endParaRPr>
          </a:p>
          <a:p>
            <a:r>
              <a:rPr lang="en-US" sz="1000" dirty="0">
                <a:solidFill>
                  <a:srgbClr val="000000"/>
                </a:solidFill>
              </a:rPr>
              <a:t> </a:t>
            </a:r>
          </a:p>
          <a:p>
            <a:r>
              <a:rPr lang="en-US" sz="1000" dirty="0">
                <a:solidFill>
                  <a:srgbClr val="000000"/>
                </a:solidFill>
              </a:rPr>
              <a:t> </a:t>
            </a:r>
          </a:p>
          <a:p>
            <a:r>
              <a:rPr lang="en-US" sz="1000" dirty="0">
                <a:solidFill>
                  <a:srgbClr val="000000"/>
                </a:solidFill>
              </a:rPr>
              <a:t>The </a:t>
            </a:r>
            <a:r>
              <a:rPr lang="en-US" sz="1000" b="1" dirty="0">
                <a:solidFill>
                  <a:srgbClr val="000000"/>
                </a:solidFill>
              </a:rPr>
              <a:t>MDTA’s</a:t>
            </a:r>
            <a:r>
              <a:rPr lang="en-US" sz="1000" dirty="0">
                <a:solidFill>
                  <a:srgbClr val="000000"/>
                </a:solidFill>
              </a:rPr>
              <a:t> $189 million I-895 Bridge Project will replace the I-895 bridge located north of the Harbor Tunnel.  Work includes replacing the </a:t>
            </a:r>
            <a:r>
              <a:rPr lang="en-US" sz="1000" dirty="0" err="1">
                <a:solidFill>
                  <a:srgbClr val="000000"/>
                </a:solidFill>
              </a:rPr>
              <a:t>Holabird</a:t>
            </a:r>
            <a:r>
              <a:rPr lang="en-US" sz="1000" dirty="0">
                <a:solidFill>
                  <a:srgbClr val="000000"/>
                </a:solidFill>
              </a:rPr>
              <a:t> Avenue exit ramp and rehabilitating the Harbor Tunnel, including repairs to the tunnel portal, approach ramps and walls, deck and tiles.  Tutor Perini Corporation is performing the work.  The project began in April 2018 and is expected to be completed in summer 2021.</a:t>
            </a:r>
          </a:p>
          <a:p>
            <a:r>
              <a:rPr lang="en-US" sz="1000" dirty="0">
                <a:solidFill>
                  <a:srgbClr val="000000"/>
                </a:solidFill>
              </a:rPr>
              <a:t> </a:t>
            </a:r>
          </a:p>
          <a:p>
            <a:r>
              <a:rPr lang="en-US" sz="1000" dirty="0">
                <a:solidFill>
                  <a:srgbClr val="000000"/>
                </a:solidFill>
              </a:rPr>
              <a:t>As part of the event, the </a:t>
            </a:r>
            <a:r>
              <a:rPr lang="en-US" sz="1000" b="1" dirty="0">
                <a:solidFill>
                  <a:srgbClr val="000000"/>
                </a:solidFill>
              </a:rPr>
              <a:t>MDTA </a:t>
            </a:r>
            <a:r>
              <a:rPr lang="en-US" sz="1000" dirty="0">
                <a:solidFill>
                  <a:srgbClr val="000000"/>
                </a:solidFill>
              </a:rPr>
              <a:t>announced that major impacts from two other projects in Baltimore will end before major impacts begin on I-895.  </a:t>
            </a:r>
            <a:br>
              <a:rPr lang="en-US" sz="1000" dirty="0">
                <a:solidFill>
                  <a:srgbClr val="000000"/>
                </a:solidFill>
              </a:rPr>
            </a:br>
            <a:r>
              <a:rPr lang="en-US" sz="1000" dirty="0">
                <a:solidFill>
                  <a:srgbClr val="000000"/>
                </a:solidFill>
              </a:rPr>
              <a:t> </a:t>
            </a:r>
          </a:p>
          <a:p>
            <a:pPr>
              <a:buFont typeface="Arial" panose="020B0604020202020204" pitchFamily="34" charset="0"/>
              <a:buChar char="•"/>
            </a:pPr>
            <a:r>
              <a:rPr lang="en-US" sz="1000" dirty="0">
                <a:solidFill>
                  <a:srgbClr val="000000"/>
                </a:solidFill>
              </a:rPr>
              <a:t>A $49.4 million project to provide four continuous northbound and southbound lanes on I-95 between the Fort McHenry Tunnel and Moravia Road began in March 2017 and was completed in October 2018.</a:t>
            </a:r>
          </a:p>
          <a:p>
            <a:pPr>
              <a:buFont typeface="Arial" panose="020B0604020202020204" pitchFamily="34" charset="0"/>
              <a:buChar char="•"/>
            </a:pPr>
            <a:r>
              <a:rPr lang="en-US" sz="1000" dirty="0">
                <a:solidFill>
                  <a:srgbClr val="000000"/>
                </a:solidFill>
              </a:rPr>
              <a:t>A $20 million project to rehabilitate the structural, mechanical, and electrical components of the Curtis Creek Drawbridge on I-695 began in December 2017 and is expected to be completed in time for the bridge to reopen to traffic on Nov. 20. </a:t>
            </a:r>
          </a:p>
          <a:p>
            <a:r>
              <a:rPr lang="en-US" sz="1000" dirty="0">
                <a:solidFill>
                  <a:srgbClr val="000000"/>
                </a:solidFill>
              </a:rPr>
              <a:t> </a:t>
            </a:r>
          </a:p>
          <a:p>
            <a:r>
              <a:rPr lang="en-US" sz="1000" dirty="0">
                <a:solidFill>
                  <a:srgbClr val="000000"/>
                </a:solidFill>
              </a:rPr>
              <a:t>The I-95 project converted entrance and exit lanes into a continuous fourth lane northbound and southbound.  Eliminating these bottlenecks will help manage congestion during the I-895 project and beyond. Work on the Curtis Creek Drawbridge will ensure reliable travel for commuters taking the I-695/Key Bridge alternate route. The completion of these two projects was key to preparing for the major impacts from the I-895 Bridge Project.  </a:t>
            </a:r>
          </a:p>
          <a:p>
            <a:r>
              <a:rPr lang="en-US" sz="1000" dirty="0">
                <a:solidFill>
                  <a:srgbClr val="000000"/>
                </a:solidFill>
              </a:rPr>
              <a:t> </a:t>
            </a:r>
          </a:p>
          <a:p>
            <a:r>
              <a:rPr lang="en-US" sz="1000" dirty="0">
                <a:solidFill>
                  <a:srgbClr val="000000"/>
                </a:solidFill>
              </a:rPr>
              <a:t>Due to the major traffic impacts and different stages of the I-895 Bridge Project, extensive public outreach will occur, including a project website at 895bmore.com.  The </a:t>
            </a:r>
            <a:r>
              <a:rPr lang="en-US" sz="1000" b="1" dirty="0">
                <a:solidFill>
                  <a:srgbClr val="000000"/>
                </a:solidFill>
              </a:rPr>
              <a:t>MDTA</a:t>
            </a:r>
            <a:r>
              <a:rPr lang="en-US" sz="1000" dirty="0">
                <a:solidFill>
                  <a:srgbClr val="000000"/>
                </a:solidFill>
              </a:rPr>
              <a:t> will update motorists on changing traffic patterns via traffic advisories and social media.  The </a:t>
            </a:r>
            <a:r>
              <a:rPr lang="en-US" sz="1000" b="1" dirty="0">
                <a:solidFill>
                  <a:srgbClr val="000000"/>
                </a:solidFill>
              </a:rPr>
              <a:t>MDTA</a:t>
            </a:r>
            <a:r>
              <a:rPr lang="en-US" sz="1000" dirty="0">
                <a:solidFill>
                  <a:srgbClr val="000000"/>
                </a:solidFill>
              </a:rPr>
              <a:t> will deploy an Active Traffic Management System for this project to alert drivers of ongoing traffic conditions.</a:t>
            </a:r>
          </a:p>
          <a:p>
            <a:r>
              <a:rPr lang="en-US" sz="1000" dirty="0">
                <a:solidFill>
                  <a:srgbClr val="000000"/>
                </a:solidFill>
              </a:rPr>
              <a:t> </a:t>
            </a:r>
          </a:p>
          <a:p>
            <a:r>
              <a:rPr lang="en-US" sz="1000" b="1" dirty="0">
                <a:solidFill>
                  <a:srgbClr val="000000"/>
                </a:solidFill>
              </a:rPr>
              <a:t>Motorists should avoid I-895 and use I-695 and I-95 as alternative routes.</a:t>
            </a:r>
            <a:r>
              <a:rPr lang="en-US" sz="1000" dirty="0">
                <a:solidFill>
                  <a:srgbClr val="000000"/>
                </a:solidFill>
              </a:rPr>
              <a:t>  Motorists also should pay attention to electronic and static signs for up-to-date travel information.  To sign up for </a:t>
            </a:r>
            <a:r>
              <a:rPr lang="en-US" sz="1000" b="1" dirty="0">
                <a:solidFill>
                  <a:srgbClr val="000000"/>
                </a:solidFill>
              </a:rPr>
              <a:t>email/text alerts </a:t>
            </a:r>
            <a:r>
              <a:rPr lang="en-US" sz="1000" dirty="0">
                <a:solidFill>
                  <a:srgbClr val="000000"/>
                </a:solidFill>
              </a:rPr>
              <a:t>or view real-time traffic camera images on </a:t>
            </a:r>
            <a:r>
              <a:rPr lang="en-US" sz="1000" b="1" dirty="0">
                <a:solidFill>
                  <a:srgbClr val="000000"/>
                </a:solidFill>
              </a:rPr>
              <a:t>MDTA</a:t>
            </a:r>
            <a:r>
              <a:rPr lang="en-US" sz="1000" dirty="0">
                <a:solidFill>
                  <a:srgbClr val="000000"/>
                </a:solidFill>
              </a:rPr>
              <a:t> roadways, visit </a:t>
            </a:r>
            <a:r>
              <a:rPr lang="en-US" sz="1000" b="1" dirty="0">
                <a:solidFill>
                  <a:srgbClr val="000000"/>
                </a:solidFill>
              </a:rPr>
              <a:t>mdta.maryland.gov</a:t>
            </a:r>
            <a:r>
              <a:rPr lang="en-US" sz="1000" dirty="0">
                <a:solidFill>
                  <a:srgbClr val="000000"/>
                </a:solidFill>
              </a:rPr>
              <a:t>.  For real-time updates on </a:t>
            </a:r>
            <a:r>
              <a:rPr lang="en-US" sz="1000" b="1" dirty="0">
                <a:solidFill>
                  <a:srgbClr val="000000"/>
                </a:solidFill>
              </a:rPr>
              <a:t>major incidents</a:t>
            </a:r>
            <a:r>
              <a:rPr lang="en-US" sz="1000" dirty="0">
                <a:solidFill>
                  <a:srgbClr val="000000"/>
                </a:solidFill>
              </a:rPr>
              <a:t> follow us on Twitter at </a:t>
            </a:r>
            <a:r>
              <a:rPr lang="en-US" sz="1000" b="1" dirty="0">
                <a:solidFill>
                  <a:srgbClr val="000000"/>
                </a:solidFill>
              </a:rPr>
              <a:t>twitter.com/The MDTA.  </a:t>
            </a:r>
            <a:r>
              <a:rPr lang="en-US" sz="1000" dirty="0">
                <a:solidFill>
                  <a:srgbClr val="000000"/>
                </a:solidFill>
              </a:rPr>
              <a:t>Find</a:t>
            </a:r>
            <a:r>
              <a:rPr lang="en-US" sz="1000" b="1" dirty="0">
                <a:solidFill>
                  <a:srgbClr val="000000"/>
                </a:solidFill>
              </a:rPr>
              <a:t> </a:t>
            </a:r>
            <a:r>
              <a:rPr lang="en-US" sz="1000" dirty="0">
                <a:solidFill>
                  <a:srgbClr val="000000"/>
                </a:solidFill>
              </a:rPr>
              <a:t>us on Facebook at</a:t>
            </a:r>
            <a:r>
              <a:rPr lang="en-US" sz="1000" b="1" dirty="0">
                <a:solidFill>
                  <a:srgbClr val="000000"/>
                </a:solidFill>
              </a:rPr>
              <a:t>facebook.com/The MDTA. </a:t>
            </a:r>
            <a:endParaRPr lang="en-US" sz="1000" dirty="0">
              <a:solidFill>
                <a:srgbClr val="000000"/>
              </a:solidFill>
            </a:endParaRPr>
          </a:p>
          <a:p>
            <a:r>
              <a:rPr lang="en-US" sz="1000" dirty="0">
                <a:solidFill>
                  <a:srgbClr val="000000"/>
                </a:solidFill>
              </a:rPr>
              <a:t> </a:t>
            </a:r>
          </a:p>
          <a:p>
            <a:r>
              <a:rPr lang="en-US" sz="1000" dirty="0">
                <a:solidFill>
                  <a:srgbClr val="000000"/>
                </a:solidFill>
              </a:rPr>
              <a:t>The </a:t>
            </a:r>
            <a:r>
              <a:rPr lang="en-US" sz="1000" b="1" dirty="0">
                <a:solidFill>
                  <a:srgbClr val="000000"/>
                </a:solidFill>
              </a:rPr>
              <a:t>MDTA</a:t>
            </a:r>
            <a:r>
              <a:rPr lang="en-US" sz="1000" dirty="0">
                <a:solidFill>
                  <a:srgbClr val="000000"/>
                </a:solidFill>
              </a:rPr>
              <a:t> thanks its customers for their patience and reminds them to </a:t>
            </a:r>
            <a:r>
              <a:rPr lang="en-US" sz="1000" b="1" i="1" dirty="0">
                <a:solidFill>
                  <a:srgbClr val="000000"/>
                </a:solidFill>
              </a:rPr>
              <a:t>Stay Alert So No One Gets Hurt!!</a:t>
            </a:r>
            <a:endParaRPr lang="en-US" sz="1000" b="0" i="0" dirty="0">
              <a:solidFill>
                <a:srgbClr val="000000"/>
              </a:solidFill>
              <a:effectLst/>
            </a:endParaRPr>
          </a:p>
        </p:txBody>
      </p:sp>
      <p:grpSp>
        <p:nvGrpSpPr>
          <p:cNvPr id="1039" name="Group 1038"/>
          <p:cNvGrpSpPr/>
          <p:nvPr/>
        </p:nvGrpSpPr>
        <p:grpSpPr>
          <a:xfrm>
            <a:off x="506071" y="6427425"/>
            <a:ext cx="6108083" cy="2253149"/>
            <a:chOff x="700409" y="845194"/>
            <a:chExt cx="6108083" cy="2253149"/>
          </a:xfrm>
        </p:grpSpPr>
        <p:sp>
          <p:nvSpPr>
            <p:cNvPr id="46" name="TextBox 45">
              <a:extLst>
                <a:ext uri="{FF2B5EF4-FFF2-40B4-BE49-F238E27FC236}">
                  <a16:creationId xmlns:a16="http://schemas.microsoft.com/office/drawing/2014/main" id="{A55CE92F-571E-4F6F-844F-1150F7D94AEE}"/>
                </a:ext>
              </a:extLst>
            </p:cNvPr>
            <p:cNvSpPr txBox="1"/>
            <p:nvPr/>
          </p:nvSpPr>
          <p:spPr>
            <a:xfrm>
              <a:off x="3583709" y="1062403"/>
              <a:ext cx="1834442" cy="1077218"/>
            </a:xfrm>
            <a:prstGeom prst="rect">
              <a:avLst/>
            </a:prstGeom>
            <a:noFill/>
          </p:spPr>
          <p:txBody>
            <a:bodyPr wrap="square" rtlCol="0">
              <a:spAutoFit/>
            </a:bodyPr>
            <a:lstStyle/>
            <a:p>
              <a:r>
                <a:rPr lang="en-US" sz="800" dirty="0">
                  <a:solidFill>
                    <a:schemeClr val="bg1">
                      <a:lumMod val="50000"/>
                    </a:schemeClr>
                  </a:solidFill>
                </a:rPr>
                <a:t>NB I-895 and the </a:t>
              </a:r>
              <a:r>
                <a:rPr lang="en-US" sz="800" dirty="0" err="1">
                  <a:solidFill>
                    <a:schemeClr val="bg1">
                      <a:lumMod val="50000"/>
                    </a:schemeClr>
                  </a:solidFill>
                </a:rPr>
                <a:t>Holabird</a:t>
              </a:r>
              <a:r>
                <a:rPr lang="en-US" sz="800" dirty="0">
                  <a:solidFill>
                    <a:schemeClr val="bg1">
                      <a:lumMod val="50000"/>
                    </a:schemeClr>
                  </a:solidFill>
                </a:rPr>
                <a:t> Ave. exit ramp reopens to traffic </a:t>
              </a:r>
            </a:p>
            <a:p>
              <a:r>
                <a:rPr lang="en-US" sz="800" dirty="0">
                  <a:solidFill>
                    <a:schemeClr val="bg1">
                      <a:lumMod val="50000"/>
                    </a:schemeClr>
                  </a:solidFill>
                </a:rPr>
                <a:t>SB I-895 closes completely with two-way traffic operating on NB I-895</a:t>
              </a:r>
            </a:p>
            <a:p>
              <a:r>
                <a:rPr lang="en-US" sz="800" dirty="0">
                  <a:solidFill>
                    <a:schemeClr val="bg1">
                      <a:lumMod val="50000"/>
                    </a:schemeClr>
                  </a:solidFill>
                </a:rPr>
                <a:t>The SB bore of the Harbor Tunnel closes 24/7 for 60 days with two-way traffic operating in the NB bore</a:t>
              </a:r>
            </a:p>
            <a:p>
              <a:endParaRPr lang="en-US" sz="800" dirty="0">
                <a:solidFill>
                  <a:schemeClr val="bg1">
                    <a:lumMod val="50000"/>
                  </a:schemeClr>
                </a:solidFill>
              </a:endParaRPr>
            </a:p>
          </p:txBody>
        </p:sp>
        <p:cxnSp>
          <p:nvCxnSpPr>
            <p:cNvPr id="11" name="Straight Connector 10"/>
            <p:cNvCxnSpPr/>
            <p:nvPr/>
          </p:nvCxnSpPr>
          <p:spPr>
            <a:xfrm>
              <a:off x="770899" y="2065482"/>
              <a:ext cx="455713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374BFD9-17EC-44C0-97E7-945784EDBA23}"/>
                </a:ext>
              </a:extLst>
            </p:cNvPr>
            <p:cNvSpPr txBox="1"/>
            <p:nvPr/>
          </p:nvSpPr>
          <p:spPr>
            <a:xfrm>
              <a:off x="1008857" y="845194"/>
              <a:ext cx="1379094" cy="261610"/>
            </a:xfrm>
            <a:prstGeom prst="rect">
              <a:avLst/>
            </a:prstGeom>
            <a:noFill/>
          </p:spPr>
          <p:txBody>
            <a:bodyPr wrap="square" rtlCol="0">
              <a:spAutoFit/>
            </a:bodyPr>
            <a:lstStyle/>
            <a:p>
              <a:r>
                <a:rPr lang="en-US" sz="1100" b="1" dirty="0">
                  <a:solidFill>
                    <a:schemeClr val="accent2">
                      <a:lumMod val="75000"/>
                    </a:schemeClr>
                  </a:solidFill>
                </a:rPr>
                <a:t>November 27, 2018</a:t>
              </a:r>
            </a:p>
          </p:txBody>
        </p:sp>
        <p:sp>
          <p:nvSpPr>
            <p:cNvPr id="23" name="TextBox 22">
              <a:extLst>
                <a:ext uri="{FF2B5EF4-FFF2-40B4-BE49-F238E27FC236}">
                  <a16:creationId xmlns:a16="http://schemas.microsoft.com/office/drawing/2014/main" id="{A55CE92F-571E-4F6F-844F-1150F7D94AEE}"/>
                </a:ext>
              </a:extLst>
            </p:cNvPr>
            <p:cNvSpPr txBox="1"/>
            <p:nvPr/>
          </p:nvSpPr>
          <p:spPr>
            <a:xfrm>
              <a:off x="1007239" y="1062403"/>
              <a:ext cx="1918295" cy="707886"/>
            </a:xfrm>
            <a:prstGeom prst="rect">
              <a:avLst/>
            </a:prstGeom>
            <a:noFill/>
          </p:spPr>
          <p:txBody>
            <a:bodyPr wrap="square" rtlCol="0">
              <a:spAutoFit/>
            </a:bodyPr>
            <a:lstStyle/>
            <a:p>
              <a:r>
                <a:rPr lang="en-US" sz="800" dirty="0">
                  <a:solidFill>
                    <a:schemeClr val="bg1">
                      <a:lumMod val="50000"/>
                    </a:schemeClr>
                  </a:solidFill>
                </a:rPr>
                <a:t>NB I-895 closes completely for one year </a:t>
              </a:r>
            </a:p>
            <a:p>
              <a:r>
                <a:rPr lang="en-US" sz="800" dirty="0">
                  <a:solidFill>
                    <a:schemeClr val="bg1">
                      <a:lumMod val="50000"/>
                    </a:schemeClr>
                  </a:solidFill>
                </a:rPr>
                <a:t>Two-way traffic (1 lane/direction) will operate on SB I-895</a:t>
              </a:r>
            </a:p>
            <a:p>
              <a:r>
                <a:rPr lang="en-US" sz="800" dirty="0">
                  <a:solidFill>
                    <a:schemeClr val="bg1">
                      <a:lumMod val="50000"/>
                    </a:schemeClr>
                  </a:solidFill>
                </a:rPr>
                <a:t>The I-895/</a:t>
              </a:r>
              <a:r>
                <a:rPr lang="en-US" sz="800" dirty="0" err="1">
                  <a:solidFill>
                    <a:schemeClr val="bg1">
                      <a:lumMod val="50000"/>
                    </a:schemeClr>
                  </a:solidFill>
                </a:rPr>
                <a:t>Holabird</a:t>
              </a:r>
              <a:r>
                <a:rPr lang="en-US" sz="800" dirty="0">
                  <a:solidFill>
                    <a:schemeClr val="bg1">
                      <a:lumMod val="50000"/>
                    </a:schemeClr>
                  </a:solidFill>
                </a:rPr>
                <a:t> Ave. exit ramp (Exit 10) will close during this time</a:t>
              </a:r>
            </a:p>
          </p:txBody>
        </p:sp>
        <p:grpSp>
          <p:nvGrpSpPr>
            <p:cNvPr id="54" name="Group 53"/>
            <p:cNvGrpSpPr/>
            <p:nvPr/>
          </p:nvGrpSpPr>
          <p:grpSpPr>
            <a:xfrm>
              <a:off x="700409" y="1974829"/>
              <a:ext cx="188061" cy="188061"/>
              <a:chOff x="443332" y="1852297"/>
              <a:chExt cx="188061" cy="188061"/>
            </a:xfrm>
          </p:grpSpPr>
          <p:sp>
            <p:nvSpPr>
              <p:cNvPr id="32" name="Oval 31"/>
              <p:cNvSpPr/>
              <p:nvPr/>
            </p:nvSpPr>
            <p:spPr>
              <a:xfrm>
                <a:off x="443332" y="1852297"/>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5828" y="1874793"/>
                <a:ext cx="143069" cy="143069"/>
              </a:xfrm>
              <a:prstGeom prst="ellipse">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9" name="Group 48"/>
            <p:cNvGrpSpPr/>
            <p:nvPr/>
          </p:nvGrpSpPr>
          <p:grpSpPr>
            <a:xfrm>
              <a:off x="5234008" y="1974829"/>
              <a:ext cx="188061" cy="188061"/>
              <a:chOff x="6102463" y="1864849"/>
              <a:chExt cx="188061" cy="188061"/>
            </a:xfrm>
          </p:grpSpPr>
          <p:sp>
            <p:nvSpPr>
              <p:cNvPr id="41" name="Oval 40"/>
              <p:cNvSpPr/>
              <p:nvPr/>
            </p:nvSpPr>
            <p:spPr>
              <a:xfrm>
                <a:off x="6102463" y="1864849"/>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124959" y="1887345"/>
                <a:ext cx="143069" cy="143069"/>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0" name="Group 39"/>
            <p:cNvGrpSpPr/>
            <p:nvPr/>
          </p:nvGrpSpPr>
          <p:grpSpPr>
            <a:xfrm>
              <a:off x="1726512" y="1974829"/>
              <a:ext cx="188061" cy="188061"/>
              <a:chOff x="1663923" y="2037828"/>
              <a:chExt cx="188061" cy="188061"/>
            </a:xfrm>
          </p:grpSpPr>
          <p:sp>
            <p:nvSpPr>
              <p:cNvPr id="42" name="Oval 41"/>
              <p:cNvSpPr/>
              <p:nvPr/>
            </p:nvSpPr>
            <p:spPr>
              <a:xfrm>
                <a:off x="1663923" y="2037828"/>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686419" y="2060324"/>
                <a:ext cx="143069" cy="143069"/>
              </a:xfrm>
              <a:prstGeom prst="ellipse">
                <a:avLst/>
              </a:prstGeom>
              <a:solidFill>
                <a:schemeClr val="accent4">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6374BFD9-17EC-44C0-97E7-945784EDBA23}"/>
                </a:ext>
              </a:extLst>
            </p:cNvPr>
            <p:cNvSpPr txBox="1"/>
            <p:nvPr/>
          </p:nvSpPr>
          <p:spPr>
            <a:xfrm>
              <a:off x="3579595" y="845194"/>
              <a:ext cx="870528" cy="261610"/>
            </a:xfrm>
            <a:prstGeom prst="rect">
              <a:avLst/>
            </a:prstGeom>
            <a:noFill/>
          </p:spPr>
          <p:txBody>
            <a:bodyPr wrap="square" rtlCol="0">
              <a:spAutoFit/>
            </a:bodyPr>
            <a:lstStyle/>
            <a:p>
              <a:r>
                <a:rPr lang="en-US" sz="1100" b="1" dirty="0">
                  <a:solidFill>
                    <a:srgbClr val="00B050"/>
                  </a:solidFill>
                </a:rPr>
                <a:t>Spring 2020</a:t>
              </a:r>
            </a:p>
          </p:txBody>
        </p:sp>
        <p:sp>
          <p:nvSpPr>
            <p:cNvPr id="48" name="Rectangle 47"/>
            <p:cNvSpPr/>
            <p:nvPr/>
          </p:nvSpPr>
          <p:spPr>
            <a:xfrm>
              <a:off x="1986433" y="2513568"/>
              <a:ext cx="1404738" cy="584775"/>
            </a:xfrm>
            <a:prstGeom prst="rect">
              <a:avLst/>
            </a:prstGeom>
          </p:spPr>
          <p:txBody>
            <a:bodyPr wrap="square">
              <a:spAutoFit/>
            </a:bodyPr>
            <a:lstStyle/>
            <a:p>
              <a:r>
                <a:rPr lang="en-US" sz="800" dirty="0">
                  <a:solidFill>
                    <a:schemeClr val="bg1">
                      <a:lumMod val="50000"/>
                    </a:schemeClr>
                  </a:solidFill>
                </a:rPr>
                <a:t>The NB bore of the Harbor Tunnel closes 24/7 for 60 days with two-way traffic operating in the SB bore</a:t>
              </a:r>
            </a:p>
          </p:txBody>
        </p:sp>
        <p:sp>
          <p:nvSpPr>
            <p:cNvPr id="50" name="TextBox 49">
              <a:extLst>
                <a:ext uri="{FF2B5EF4-FFF2-40B4-BE49-F238E27FC236}">
                  <a16:creationId xmlns:a16="http://schemas.microsoft.com/office/drawing/2014/main" id="{6374BFD9-17EC-44C0-97E7-945784EDBA23}"/>
                </a:ext>
              </a:extLst>
            </p:cNvPr>
            <p:cNvSpPr txBox="1"/>
            <p:nvPr/>
          </p:nvSpPr>
          <p:spPr>
            <a:xfrm>
              <a:off x="1992011" y="2273805"/>
              <a:ext cx="870528" cy="261610"/>
            </a:xfrm>
            <a:prstGeom prst="rect">
              <a:avLst/>
            </a:prstGeom>
            <a:noFill/>
          </p:spPr>
          <p:txBody>
            <a:bodyPr wrap="square" rtlCol="0">
              <a:spAutoFit/>
            </a:bodyPr>
            <a:lstStyle/>
            <a:p>
              <a:r>
                <a:rPr lang="en-US" sz="1100" b="1" dirty="0">
                  <a:solidFill>
                    <a:schemeClr val="accent4">
                      <a:lumMod val="75000"/>
                    </a:schemeClr>
                  </a:solidFill>
                </a:rPr>
                <a:t>Spring 2019</a:t>
              </a:r>
            </a:p>
          </p:txBody>
        </p:sp>
        <p:grpSp>
          <p:nvGrpSpPr>
            <p:cNvPr id="51" name="Group 50"/>
            <p:cNvGrpSpPr/>
            <p:nvPr/>
          </p:nvGrpSpPr>
          <p:grpSpPr>
            <a:xfrm>
              <a:off x="3274607" y="1974829"/>
              <a:ext cx="188061" cy="188061"/>
              <a:chOff x="1663923" y="2037828"/>
              <a:chExt cx="188061" cy="188061"/>
            </a:xfrm>
          </p:grpSpPr>
          <p:sp>
            <p:nvSpPr>
              <p:cNvPr id="52" name="Oval 51"/>
              <p:cNvSpPr/>
              <p:nvPr/>
            </p:nvSpPr>
            <p:spPr>
              <a:xfrm>
                <a:off x="1663923" y="2037828"/>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686419" y="2060324"/>
                <a:ext cx="143069" cy="143069"/>
              </a:xfrm>
              <a:prstGeom prst="ellipse">
                <a:avLst/>
              </a:prstGeom>
              <a:solidFill>
                <a:srgbClr val="00B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5" name="Rectangle 54"/>
            <p:cNvSpPr/>
            <p:nvPr/>
          </p:nvSpPr>
          <p:spPr>
            <a:xfrm>
              <a:off x="5494507" y="2513568"/>
              <a:ext cx="1313985" cy="215444"/>
            </a:xfrm>
            <a:prstGeom prst="rect">
              <a:avLst/>
            </a:prstGeom>
          </p:spPr>
          <p:txBody>
            <a:bodyPr wrap="square">
              <a:spAutoFit/>
            </a:bodyPr>
            <a:lstStyle/>
            <a:p>
              <a:r>
                <a:rPr lang="en-US" sz="800" dirty="0">
                  <a:solidFill>
                    <a:schemeClr val="bg1">
                      <a:lumMod val="50000"/>
                    </a:schemeClr>
                  </a:solidFill>
                </a:rPr>
                <a:t>SB I-895 reopens to traffic  </a:t>
              </a:r>
            </a:p>
          </p:txBody>
        </p:sp>
        <p:sp>
          <p:nvSpPr>
            <p:cNvPr id="58" name="TextBox 57">
              <a:extLst>
                <a:ext uri="{FF2B5EF4-FFF2-40B4-BE49-F238E27FC236}">
                  <a16:creationId xmlns:a16="http://schemas.microsoft.com/office/drawing/2014/main" id="{6374BFD9-17EC-44C0-97E7-945784EDBA23}"/>
                </a:ext>
              </a:extLst>
            </p:cNvPr>
            <p:cNvSpPr txBox="1"/>
            <p:nvPr/>
          </p:nvSpPr>
          <p:spPr>
            <a:xfrm>
              <a:off x="5494507" y="2269503"/>
              <a:ext cx="870528" cy="261610"/>
            </a:xfrm>
            <a:prstGeom prst="rect">
              <a:avLst/>
            </a:prstGeom>
            <a:noFill/>
          </p:spPr>
          <p:txBody>
            <a:bodyPr wrap="square" rtlCol="0">
              <a:spAutoFit/>
            </a:bodyPr>
            <a:lstStyle/>
            <a:p>
              <a:r>
                <a:rPr lang="en-US" sz="1100" b="1" dirty="0">
                  <a:solidFill>
                    <a:srgbClr val="0070C0"/>
                  </a:solidFill>
                </a:rPr>
                <a:t>Spring 2021</a:t>
              </a:r>
            </a:p>
          </p:txBody>
        </p:sp>
        <p:cxnSp>
          <p:nvCxnSpPr>
            <p:cNvPr id="60" name="Elbow Connector 59"/>
            <p:cNvCxnSpPr>
              <a:stCxn id="32" idx="0"/>
              <a:endCxn id="19" idx="1"/>
            </p:cNvCxnSpPr>
            <p:nvPr/>
          </p:nvCxnSpPr>
          <p:spPr>
            <a:xfrm rot="5400000" flipH="1" flipV="1">
              <a:off x="402233" y="1368206"/>
              <a:ext cx="998830" cy="214417"/>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42" idx="4"/>
              <a:endCxn id="50" idx="1"/>
            </p:cNvCxnSpPr>
            <p:nvPr/>
          </p:nvCxnSpPr>
          <p:spPr>
            <a:xfrm rot="16200000" flipH="1">
              <a:off x="1785417" y="2198016"/>
              <a:ext cx="241720" cy="171468"/>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29" name="Elbow Connector 1028"/>
            <p:cNvCxnSpPr>
              <a:stCxn id="52" idx="0"/>
              <a:endCxn id="47" idx="1"/>
            </p:cNvCxnSpPr>
            <p:nvPr/>
          </p:nvCxnSpPr>
          <p:spPr>
            <a:xfrm rot="5400000" flipH="1" flipV="1">
              <a:off x="2974701" y="1369936"/>
              <a:ext cx="998830" cy="210957"/>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 name="Elbow Connector 75"/>
            <p:cNvCxnSpPr>
              <a:endCxn id="58" idx="1"/>
            </p:cNvCxnSpPr>
            <p:nvPr/>
          </p:nvCxnSpPr>
          <p:spPr>
            <a:xfrm rot="16200000" flipH="1">
              <a:off x="5292050" y="2197851"/>
              <a:ext cx="238444" cy="166469"/>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2"/>
          <a:stretch>
            <a:fillRect/>
          </a:stretch>
        </p:blipFill>
        <p:spPr>
          <a:xfrm>
            <a:off x="4049311" y="502291"/>
            <a:ext cx="2564843" cy="660655"/>
          </a:xfrm>
          <a:prstGeom prst="rect">
            <a:avLst/>
          </a:prstGeom>
        </p:spPr>
      </p:pic>
      <p:sp>
        <p:nvSpPr>
          <p:cNvPr id="44" name="TextBox 43">
            <a:extLst>
              <a:ext uri="{FF2B5EF4-FFF2-40B4-BE49-F238E27FC236}">
                <a16:creationId xmlns:a16="http://schemas.microsoft.com/office/drawing/2014/main" id="{282AC5C8-7C48-4E8E-BFFB-74609E61C818}"/>
              </a:ext>
            </a:extLst>
          </p:cNvPr>
          <p:cNvSpPr txBox="1"/>
          <p:nvPr/>
        </p:nvSpPr>
        <p:spPr>
          <a:xfrm>
            <a:off x="-47503" y="5977632"/>
            <a:ext cx="3108001" cy="238363"/>
          </a:xfrm>
          <a:prstGeom prst="roundRect">
            <a:avLst/>
          </a:prstGeom>
          <a:solidFill>
            <a:srgbClr val="262628"/>
          </a:solidFill>
        </p:spPr>
        <p:txBody>
          <a:bodyPr wrap="square" lIns="0" tIns="0" rIns="0" bIns="0" rtlCol="0">
            <a:spAutoFit/>
          </a:bodyPr>
          <a:lstStyle/>
          <a:p>
            <a:r>
              <a:rPr lang="en-US" sz="1400" b="1" dirty="0">
                <a:solidFill>
                  <a:schemeClr val="bg1"/>
                </a:solidFill>
              </a:rPr>
              <a:t>    Project Timeline</a:t>
            </a:r>
          </a:p>
        </p:txBody>
      </p:sp>
      <p:cxnSp>
        <p:nvCxnSpPr>
          <p:cNvPr id="45" name="Straight Connector 44">
            <a:extLst>
              <a:ext uri="{FF2B5EF4-FFF2-40B4-BE49-F238E27FC236}">
                <a16:creationId xmlns:a16="http://schemas.microsoft.com/office/drawing/2014/main" id="{F772A753-59A3-477B-85E8-11CF513D901B}"/>
              </a:ext>
            </a:extLst>
          </p:cNvPr>
          <p:cNvCxnSpPr>
            <a:cxnSpLocks/>
          </p:cNvCxnSpPr>
          <p:nvPr/>
        </p:nvCxnSpPr>
        <p:spPr>
          <a:xfrm>
            <a:off x="53195" y="6208872"/>
            <a:ext cx="681593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358A45EB-3AD9-4B55-9164-359C8186F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856" y="8736139"/>
            <a:ext cx="602946" cy="382823"/>
          </a:xfrm>
          <a:prstGeom prst="rect">
            <a:avLst/>
          </a:prstGeom>
          <a:ln>
            <a:noFill/>
          </a:ln>
          <a:effectLst/>
        </p:spPr>
      </p:pic>
      <p:sp>
        <p:nvSpPr>
          <p:cNvPr id="37" name="Rectangle 36">
            <a:extLst>
              <a:ext uri="{FF2B5EF4-FFF2-40B4-BE49-F238E27FC236}">
                <a16:creationId xmlns:a16="http://schemas.microsoft.com/office/drawing/2014/main" id="{100ECBBB-5234-4869-BAE6-7A787A7C94E4}"/>
              </a:ext>
            </a:extLst>
          </p:cNvPr>
          <p:cNvSpPr/>
          <p:nvPr/>
        </p:nvSpPr>
        <p:spPr>
          <a:xfrm>
            <a:off x="0" y="8901154"/>
            <a:ext cx="6215921" cy="10286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88A48176-6715-4892-86D9-55E5F8518F9B}"/>
              </a:ext>
            </a:extLst>
          </p:cNvPr>
          <p:cNvGrpSpPr/>
          <p:nvPr/>
        </p:nvGrpSpPr>
        <p:grpSpPr>
          <a:xfrm>
            <a:off x="-42935" y="106928"/>
            <a:ext cx="6744725" cy="238363"/>
            <a:chOff x="-42935" y="212414"/>
            <a:chExt cx="6744725" cy="238363"/>
          </a:xfrm>
        </p:grpSpPr>
        <p:cxnSp>
          <p:nvCxnSpPr>
            <p:cNvPr id="39" name="Straight Connector 38">
              <a:extLst>
                <a:ext uri="{FF2B5EF4-FFF2-40B4-BE49-F238E27FC236}">
                  <a16:creationId xmlns:a16="http://schemas.microsoft.com/office/drawing/2014/main" id="{3814EEFC-038A-40D2-997C-96A3F21DDF0C}"/>
                </a:ext>
              </a:extLst>
            </p:cNvPr>
            <p:cNvCxnSpPr>
              <a:cxnSpLocks/>
            </p:cNvCxnSpPr>
            <p:nvPr/>
          </p:nvCxnSpPr>
          <p:spPr>
            <a:xfrm>
              <a:off x="0" y="450777"/>
              <a:ext cx="670179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3D818E6-C3AD-4E8C-863E-26C858AF57D4}"/>
                </a:ext>
              </a:extLst>
            </p:cNvPr>
            <p:cNvSpPr txBox="1"/>
            <p:nvPr/>
          </p:nvSpPr>
          <p:spPr>
            <a:xfrm>
              <a:off x="-42935" y="212414"/>
              <a:ext cx="3108005" cy="238363"/>
            </a:xfrm>
            <a:prstGeom prst="roundRect">
              <a:avLst/>
            </a:prstGeom>
            <a:solidFill>
              <a:srgbClr val="262628"/>
            </a:solidFill>
          </p:spPr>
          <p:txBody>
            <a:bodyPr wrap="square" lIns="0" tIns="0" rIns="0" bIns="0" rtlCol="0">
              <a:spAutoFit/>
            </a:bodyPr>
            <a:lstStyle/>
            <a:p>
              <a:r>
                <a:rPr lang="en-US" sz="1400" b="1" dirty="0">
                  <a:solidFill>
                    <a:schemeClr val="bg1"/>
                  </a:solidFill>
                </a:rPr>
                <a:t>    Press Release</a:t>
              </a:r>
            </a:p>
          </p:txBody>
        </p:sp>
      </p:grpSp>
    </p:spTree>
    <p:extLst>
      <p:ext uri="{BB962C8B-B14F-4D97-AF65-F5344CB8AC3E}">
        <p14:creationId xmlns:p14="http://schemas.microsoft.com/office/powerpoint/2010/main" val="262918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CE9AD2-64B2-457E-9BDC-6C774A48B5A6}"/>
              </a:ext>
            </a:extLst>
          </p:cNvPr>
          <p:cNvGrpSpPr/>
          <p:nvPr/>
        </p:nvGrpSpPr>
        <p:grpSpPr>
          <a:xfrm>
            <a:off x="-74031" y="106928"/>
            <a:ext cx="6916636" cy="9012034"/>
            <a:chOff x="-74031" y="106928"/>
            <a:chExt cx="6916636" cy="9012034"/>
          </a:xfrm>
        </p:grpSpPr>
        <p:sp>
          <p:nvSpPr>
            <p:cNvPr id="10" name="Rectangle 9"/>
            <p:cNvSpPr/>
            <p:nvPr/>
          </p:nvSpPr>
          <p:spPr>
            <a:xfrm>
              <a:off x="97187" y="2586465"/>
              <a:ext cx="6516967" cy="3939540"/>
            </a:xfrm>
            <a:prstGeom prst="rect">
              <a:avLst/>
            </a:prstGeom>
          </p:spPr>
          <p:txBody>
            <a:bodyPr wrap="square">
              <a:spAutoFit/>
            </a:bodyPr>
            <a:lstStyle/>
            <a:p>
              <a:endParaRPr lang="en-US" sz="1000" dirty="0">
                <a:solidFill>
                  <a:srgbClr val="000000"/>
                </a:solidFill>
              </a:endParaRPr>
            </a:p>
            <a:p>
              <a:r>
                <a:rPr lang="en-US" sz="1000" dirty="0">
                  <a:solidFill>
                    <a:srgbClr val="000000"/>
                  </a:solidFill>
                </a:rPr>
                <a:t>Significant Backups Expected St. Patrick’s, Easter Weekends; Motorists Urged to Travel Off-Peak</a:t>
              </a:r>
            </a:p>
            <a:p>
              <a:endParaRPr lang="en-US" sz="800" dirty="0">
                <a:solidFill>
                  <a:srgbClr val="000000"/>
                </a:solidFill>
              </a:endParaRPr>
            </a:p>
            <a:p>
              <a:r>
                <a:rPr lang="en-US" sz="1000" dirty="0">
                  <a:solidFill>
                    <a:srgbClr val="000000"/>
                  </a:solidFill>
                </a:rPr>
                <a:t> BALTIMORE, MD – After a winter with crews expediting #</a:t>
              </a:r>
              <a:r>
                <a:rPr lang="en-US" sz="1000" dirty="0" err="1">
                  <a:solidFill>
                    <a:srgbClr val="000000"/>
                  </a:solidFill>
                </a:rPr>
                <a:t>BayBridgeWork</a:t>
              </a:r>
              <a:r>
                <a:rPr lang="en-US" sz="1000" dirty="0">
                  <a:solidFill>
                    <a:srgbClr val="000000"/>
                  </a:solidFill>
                </a:rPr>
                <a:t> with the help of lower traffic volumes and occasional mild temperatures, the Maryland Transportation Authority (MDTA) is preparing for an aggressive construction schedule in the coming weeks that will advance the project to rehabilitate the westbound right lane. Motorists should expect significant backups and delays as the work will coincide with increases in traffic volume that come with warmer weather.</a:t>
              </a:r>
            </a:p>
            <a:p>
              <a:endParaRPr lang="en-US" sz="900" dirty="0">
                <a:solidFill>
                  <a:srgbClr val="000000"/>
                </a:solidFill>
              </a:endParaRPr>
            </a:p>
            <a:p>
              <a:r>
                <a:rPr lang="en-US" sz="1000" dirty="0">
                  <a:solidFill>
                    <a:srgbClr val="000000"/>
                  </a:solidFill>
                </a:rPr>
                <a:t> Governor Larry Hogan’s aggressive timeline for the project, aimed at reopening all lanes of the Bay Bridge by summer, has gotten a boost over the winter. Relatively mild temperatures allowed crews to fill 13 bridge joints and all eight full-depth puncture holes with rapid set concrete. The success of those pours sets the stage to help streamline the upcoming pours of latex modified concrete (LMC) – decking material that needs temperatures of at least 45 degrees and a five-day curing process.</a:t>
              </a:r>
              <a:endParaRPr lang="en-US" sz="800" dirty="0">
                <a:solidFill>
                  <a:srgbClr val="000000"/>
                </a:solidFill>
              </a:endParaRPr>
            </a:p>
            <a:p>
              <a:r>
                <a:rPr lang="en-US" sz="800" dirty="0">
                  <a:solidFill>
                    <a:srgbClr val="000000"/>
                  </a:solidFill>
                </a:rPr>
                <a:t> </a:t>
              </a:r>
            </a:p>
            <a:p>
              <a:r>
                <a:rPr lang="en-US" sz="1000" dirty="0">
                  <a:solidFill>
                    <a:srgbClr val="000000"/>
                  </a:solidFill>
                </a:rPr>
                <a:t>About 58% of the westbound span’s right lane has already received the latex modified concrete layer. After the remaining 42% of the right lane deck has been laid with latex material, the lane will be able to support traffic. As a reminder, this deck project is necessary because the westbound right lane surface has reached the end of its service life and is severely deteriorated.</a:t>
              </a:r>
              <a:endParaRPr lang="en-US" sz="800" dirty="0">
                <a:solidFill>
                  <a:srgbClr val="000000"/>
                </a:solidFill>
              </a:endParaRPr>
            </a:p>
            <a:p>
              <a:r>
                <a:rPr lang="en-US" sz="800" dirty="0">
                  <a:solidFill>
                    <a:srgbClr val="000000"/>
                  </a:solidFill>
                </a:rPr>
                <a:t> </a:t>
              </a:r>
            </a:p>
            <a:p>
              <a:r>
                <a:rPr lang="en-US" sz="1000" dirty="0">
                  <a:solidFill>
                    <a:srgbClr val="000000"/>
                  </a:solidFill>
                </a:rPr>
                <a:t>Crews will continue to take advantage of good weather. Motorists should be aware that in coming weeks, mid-day westbound center lane closures may take place weekdays between the morning and afternoon rush hours. The center lane closures are necessary to give crews a safe work zone as they pour concrete onto the right lane. The center lane closures may occur Monday through Friday, any time between 10 a.m. and 2:45 p.m. daily, though the exact schedule will depend on weather, traffic volumes and work progress.</a:t>
              </a:r>
              <a:endParaRPr lang="en-US" sz="1000" b="0" i="0" dirty="0">
                <a:solidFill>
                  <a:srgbClr val="000000"/>
                </a:solidFill>
                <a:effectLst/>
              </a:endParaRPr>
            </a:p>
          </p:txBody>
        </p:sp>
        <p:grpSp>
          <p:nvGrpSpPr>
            <p:cNvPr id="1039" name="Group 1038"/>
            <p:cNvGrpSpPr/>
            <p:nvPr/>
          </p:nvGrpSpPr>
          <p:grpSpPr>
            <a:xfrm>
              <a:off x="506071" y="6771115"/>
              <a:ext cx="6108083" cy="2130039"/>
              <a:chOff x="700409" y="845194"/>
              <a:chExt cx="6108083" cy="2130039"/>
            </a:xfrm>
          </p:grpSpPr>
          <p:cxnSp>
            <p:nvCxnSpPr>
              <p:cNvPr id="11" name="Straight Connector 10"/>
              <p:cNvCxnSpPr/>
              <p:nvPr/>
            </p:nvCxnSpPr>
            <p:spPr>
              <a:xfrm>
                <a:off x="770899" y="2065482"/>
                <a:ext cx="455713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374BFD9-17EC-44C0-97E7-945784EDBA23}"/>
                  </a:ext>
                </a:extLst>
              </p:cNvPr>
              <p:cNvSpPr txBox="1"/>
              <p:nvPr/>
            </p:nvSpPr>
            <p:spPr>
              <a:xfrm>
                <a:off x="1008857" y="845194"/>
                <a:ext cx="1379094" cy="261610"/>
              </a:xfrm>
              <a:prstGeom prst="rect">
                <a:avLst/>
              </a:prstGeom>
              <a:noFill/>
            </p:spPr>
            <p:txBody>
              <a:bodyPr wrap="square" rtlCol="0">
                <a:spAutoFit/>
              </a:bodyPr>
              <a:lstStyle/>
              <a:p>
                <a:r>
                  <a:rPr lang="en-US" sz="1100" b="1" dirty="0">
                    <a:solidFill>
                      <a:schemeClr val="accent2">
                        <a:lumMod val="75000"/>
                      </a:schemeClr>
                    </a:solidFill>
                  </a:rPr>
                  <a:t>November 27, 2018</a:t>
                </a:r>
              </a:p>
            </p:txBody>
          </p:sp>
          <p:sp>
            <p:nvSpPr>
              <p:cNvPr id="23" name="TextBox 22">
                <a:extLst>
                  <a:ext uri="{FF2B5EF4-FFF2-40B4-BE49-F238E27FC236}">
                    <a16:creationId xmlns:a16="http://schemas.microsoft.com/office/drawing/2014/main" id="{A55CE92F-571E-4F6F-844F-1150F7D94AEE}"/>
                  </a:ext>
                </a:extLst>
              </p:cNvPr>
              <p:cNvSpPr txBox="1"/>
              <p:nvPr/>
            </p:nvSpPr>
            <p:spPr>
              <a:xfrm>
                <a:off x="1007239" y="1062403"/>
                <a:ext cx="1918295" cy="707886"/>
              </a:xfrm>
              <a:prstGeom prst="rect">
                <a:avLst/>
              </a:prstGeom>
              <a:noFill/>
            </p:spPr>
            <p:txBody>
              <a:bodyPr wrap="square" rtlCol="0">
                <a:spAutoFit/>
              </a:bodyPr>
              <a:lstStyle/>
              <a:p>
                <a:r>
                  <a:rPr lang="en-US" sz="800" dirty="0">
                    <a:solidFill>
                      <a:schemeClr val="bg1">
                        <a:lumMod val="50000"/>
                      </a:schemeClr>
                    </a:solidFill>
                  </a:rPr>
                  <a:t>NB I-895 closes completely for one year </a:t>
                </a:r>
              </a:p>
              <a:p>
                <a:r>
                  <a:rPr lang="en-US" sz="800" dirty="0">
                    <a:solidFill>
                      <a:schemeClr val="bg1">
                        <a:lumMod val="50000"/>
                      </a:schemeClr>
                    </a:solidFill>
                  </a:rPr>
                  <a:t>Two-way traffic (1 lane/direction) will operate on SB I-895</a:t>
                </a:r>
              </a:p>
              <a:p>
                <a:r>
                  <a:rPr lang="en-US" sz="800" dirty="0">
                    <a:solidFill>
                      <a:schemeClr val="bg1">
                        <a:lumMod val="50000"/>
                      </a:schemeClr>
                    </a:solidFill>
                  </a:rPr>
                  <a:t>The I-895/</a:t>
                </a:r>
                <a:r>
                  <a:rPr lang="en-US" sz="800" dirty="0" err="1">
                    <a:solidFill>
                      <a:schemeClr val="bg1">
                        <a:lumMod val="50000"/>
                      </a:schemeClr>
                    </a:solidFill>
                  </a:rPr>
                  <a:t>Holabird</a:t>
                </a:r>
                <a:r>
                  <a:rPr lang="en-US" sz="800" dirty="0">
                    <a:solidFill>
                      <a:schemeClr val="bg1">
                        <a:lumMod val="50000"/>
                      </a:schemeClr>
                    </a:solidFill>
                  </a:rPr>
                  <a:t> Ave. exit ramp (Exit 10) will close during this time</a:t>
                </a:r>
              </a:p>
            </p:txBody>
          </p:sp>
          <p:grpSp>
            <p:nvGrpSpPr>
              <p:cNvPr id="54" name="Group 53"/>
              <p:cNvGrpSpPr/>
              <p:nvPr/>
            </p:nvGrpSpPr>
            <p:grpSpPr>
              <a:xfrm>
                <a:off x="700409" y="1974829"/>
                <a:ext cx="188061" cy="188061"/>
                <a:chOff x="443332" y="1852297"/>
                <a:chExt cx="188061" cy="188061"/>
              </a:xfrm>
            </p:grpSpPr>
            <p:sp>
              <p:nvSpPr>
                <p:cNvPr id="32" name="Oval 31"/>
                <p:cNvSpPr/>
                <p:nvPr/>
              </p:nvSpPr>
              <p:spPr>
                <a:xfrm>
                  <a:off x="443332" y="1852297"/>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65828" y="1874793"/>
                  <a:ext cx="143069" cy="143069"/>
                </a:xfrm>
                <a:prstGeom prst="ellipse">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9" name="Group 48"/>
              <p:cNvGrpSpPr/>
              <p:nvPr/>
            </p:nvGrpSpPr>
            <p:grpSpPr>
              <a:xfrm>
                <a:off x="5234008" y="1974829"/>
                <a:ext cx="188061" cy="188061"/>
                <a:chOff x="6102463" y="1864849"/>
                <a:chExt cx="188061" cy="188061"/>
              </a:xfrm>
            </p:grpSpPr>
            <p:sp>
              <p:nvSpPr>
                <p:cNvPr id="41" name="Oval 40"/>
                <p:cNvSpPr/>
                <p:nvPr/>
              </p:nvSpPr>
              <p:spPr>
                <a:xfrm>
                  <a:off x="6102463" y="1864849"/>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124959" y="1887345"/>
                  <a:ext cx="143069" cy="143069"/>
                </a:xfrm>
                <a:prstGeom prst="ellipse">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0" name="Group 39"/>
              <p:cNvGrpSpPr/>
              <p:nvPr/>
            </p:nvGrpSpPr>
            <p:grpSpPr>
              <a:xfrm>
                <a:off x="1726512" y="1974829"/>
                <a:ext cx="188061" cy="188061"/>
                <a:chOff x="1663923" y="2037828"/>
                <a:chExt cx="188061" cy="188061"/>
              </a:xfrm>
            </p:grpSpPr>
            <p:sp>
              <p:nvSpPr>
                <p:cNvPr id="42" name="Oval 41"/>
                <p:cNvSpPr/>
                <p:nvPr/>
              </p:nvSpPr>
              <p:spPr>
                <a:xfrm>
                  <a:off x="1663923" y="2037828"/>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686419" y="2060324"/>
                  <a:ext cx="143069" cy="143069"/>
                </a:xfrm>
                <a:prstGeom prst="ellipse">
                  <a:avLst/>
                </a:prstGeom>
                <a:solidFill>
                  <a:schemeClr val="accent4">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A55CE92F-571E-4F6F-844F-1150F7D94AEE}"/>
                  </a:ext>
                </a:extLst>
              </p:cNvPr>
              <p:cNvSpPr txBox="1"/>
              <p:nvPr/>
            </p:nvSpPr>
            <p:spPr>
              <a:xfrm>
                <a:off x="3583709" y="1062403"/>
                <a:ext cx="1834442" cy="1077218"/>
              </a:xfrm>
              <a:prstGeom prst="rect">
                <a:avLst/>
              </a:prstGeom>
              <a:noFill/>
            </p:spPr>
            <p:txBody>
              <a:bodyPr wrap="square" rtlCol="0">
                <a:spAutoFit/>
              </a:bodyPr>
              <a:lstStyle/>
              <a:p>
                <a:r>
                  <a:rPr lang="en-US" sz="800" dirty="0">
                    <a:solidFill>
                      <a:schemeClr val="bg1">
                        <a:lumMod val="50000"/>
                      </a:schemeClr>
                    </a:solidFill>
                  </a:rPr>
                  <a:t>NB I-895 and the </a:t>
                </a:r>
                <a:r>
                  <a:rPr lang="en-US" sz="800" dirty="0" err="1">
                    <a:solidFill>
                      <a:schemeClr val="bg1">
                        <a:lumMod val="50000"/>
                      </a:schemeClr>
                    </a:solidFill>
                  </a:rPr>
                  <a:t>Holabird</a:t>
                </a:r>
                <a:r>
                  <a:rPr lang="en-US" sz="800" dirty="0">
                    <a:solidFill>
                      <a:schemeClr val="bg1">
                        <a:lumMod val="50000"/>
                      </a:schemeClr>
                    </a:solidFill>
                  </a:rPr>
                  <a:t> Ave. exit ramp reopens to traffic </a:t>
                </a:r>
              </a:p>
              <a:p>
                <a:r>
                  <a:rPr lang="en-US" sz="800" dirty="0">
                    <a:solidFill>
                      <a:schemeClr val="bg1">
                        <a:lumMod val="50000"/>
                      </a:schemeClr>
                    </a:solidFill>
                  </a:rPr>
                  <a:t>SB I-895 closes completely with two-way traffic operating on NB I-895</a:t>
                </a:r>
              </a:p>
              <a:p>
                <a:r>
                  <a:rPr lang="en-US" sz="800" dirty="0">
                    <a:solidFill>
                      <a:schemeClr val="bg1">
                        <a:lumMod val="50000"/>
                      </a:schemeClr>
                    </a:solidFill>
                  </a:rPr>
                  <a:t>The SB bore of the Harbor Tunnel closes 24/7 for 60 days with two-way traffic operating in the NB bore</a:t>
                </a:r>
              </a:p>
              <a:p>
                <a:endParaRPr lang="en-US" sz="800" dirty="0">
                  <a:solidFill>
                    <a:schemeClr val="bg1">
                      <a:lumMod val="50000"/>
                    </a:schemeClr>
                  </a:solidFill>
                </a:endParaRPr>
              </a:p>
            </p:txBody>
          </p:sp>
          <p:sp>
            <p:nvSpPr>
              <p:cNvPr id="47" name="TextBox 46">
                <a:extLst>
                  <a:ext uri="{FF2B5EF4-FFF2-40B4-BE49-F238E27FC236}">
                    <a16:creationId xmlns:a16="http://schemas.microsoft.com/office/drawing/2014/main" id="{6374BFD9-17EC-44C0-97E7-945784EDBA23}"/>
                  </a:ext>
                </a:extLst>
              </p:cNvPr>
              <p:cNvSpPr txBox="1"/>
              <p:nvPr/>
            </p:nvSpPr>
            <p:spPr>
              <a:xfrm>
                <a:off x="3579595" y="845194"/>
                <a:ext cx="870528" cy="261610"/>
              </a:xfrm>
              <a:prstGeom prst="rect">
                <a:avLst/>
              </a:prstGeom>
              <a:noFill/>
            </p:spPr>
            <p:txBody>
              <a:bodyPr wrap="square" rtlCol="0">
                <a:spAutoFit/>
              </a:bodyPr>
              <a:lstStyle/>
              <a:p>
                <a:r>
                  <a:rPr lang="en-US" sz="1100" b="1" dirty="0">
                    <a:solidFill>
                      <a:srgbClr val="00B050"/>
                    </a:solidFill>
                  </a:rPr>
                  <a:t>Spring 2020</a:t>
                </a:r>
              </a:p>
            </p:txBody>
          </p:sp>
          <p:sp>
            <p:nvSpPr>
              <p:cNvPr id="48" name="Rectangle 47"/>
              <p:cNvSpPr/>
              <p:nvPr/>
            </p:nvSpPr>
            <p:spPr>
              <a:xfrm>
                <a:off x="1986433" y="2513568"/>
                <a:ext cx="1749758" cy="461665"/>
              </a:xfrm>
              <a:prstGeom prst="rect">
                <a:avLst/>
              </a:prstGeom>
            </p:spPr>
            <p:txBody>
              <a:bodyPr wrap="square">
                <a:spAutoFit/>
              </a:bodyPr>
              <a:lstStyle/>
              <a:p>
                <a:r>
                  <a:rPr lang="en-US" sz="800" dirty="0">
                    <a:solidFill>
                      <a:schemeClr val="bg1">
                        <a:lumMod val="50000"/>
                      </a:schemeClr>
                    </a:solidFill>
                  </a:rPr>
                  <a:t>The NB bore of the Harbor Tunnel closes 24/7 for 60 days with two-way traffic operating in the SB bore</a:t>
                </a:r>
              </a:p>
            </p:txBody>
          </p:sp>
          <p:sp>
            <p:nvSpPr>
              <p:cNvPr id="50" name="TextBox 49">
                <a:extLst>
                  <a:ext uri="{FF2B5EF4-FFF2-40B4-BE49-F238E27FC236}">
                    <a16:creationId xmlns:a16="http://schemas.microsoft.com/office/drawing/2014/main" id="{6374BFD9-17EC-44C0-97E7-945784EDBA23}"/>
                  </a:ext>
                </a:extLst>
              </p:cNvPr>
              <p:cNvSpPr txBox="1"/>
              <p:nvPr/>
            </p:nvSpPr>
            <p:spPr>
              <a:xfrm>
                <a:off x="1992011" y="2273805"/>
                <a:ext cx="870528" cy="261610"/>
              </a:xfrm>
              <a:prstGeom prst="rect">
                <a:avLst/>
              </a:prstGeom>
              <a:noFill/>
            </p:spPr>
            <p:txBody>
              <a:bodyPr wrap="square" rtlCol="0">
                <a:spAutoFit/>
              </a:bodyPr>
              <a:lstStyle/>
              <a:p>
                <a:r>
                  <a:rPr lang="en-US" sz="1100" b="1" dirty="0">
                    <a:solidFill>
                      <a:schemeClr val="accent4">
                        <a:lumMod val="75000"/>
                      </a:schemeClr>
                    </a:solidFill>
                  </a:rPr>
                  <a:t>Spring 2019</a:t>
                </a:r>
              </a:p>
            </p:txBody>
          </p:sp>
          <p:grpSp>
            <p:nvGrpSpPr>
              <p:cNvPr id="51" name="Group 50"/>
              <p:cNvGrpSpPr/>
              <p:nvPr/>
            </p:nvGrpSpPr>
            <p:grpSpPr>
              <a:xfrm>
                <a:off x="3274607" y="1974829"/>
                <a:ext cx="188061" cy="188061"/>
                <a:chOff x="1663923" y="2037828"/>
                <a:chExt cx="188061" cy="188061"/>
              </a:xfrm>
            </p:grpSpPr>
            <p:sp>
              <p:nvSpPr>
                <p:cNvPr id="52" name="Oval 51"/>
                <p:cNvSpPr/>
                <p:nvPr/>
              </p:nvSpPr>
              <p:spPr>
                <a:xfrm>
                  <a:off x="1663923" y="2037828"/>
                  <a:ext cx="188061" cy="188061"/>
                </a:xfrm>
                <a:prstGeom prst="ellipse">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686419" y="2060324"/>
                  <a:ext cx="143069" cy="143069"/>
                </a:xfrm>
                <a:prstGeom prst="ellipse">
                  <a:avLst/>
                </a:prstGeom>
                <a:solidFill>
                  <a:srgbClr val="00B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5" name="Rectangle 54"/>
              <p:cNvSpPr/>
              <p:nvPr/>
            </p:nvSpPr>
            <p:spPr>
              <a:xfrm>
                <a:off x="5494507" y="2513568"/>
                <a:ext cx="1313985" cy="215444"/>
              </a:xfrm>
              <a:prstGeom prst="rect">
                <a:avLst/>
              </a:prstGeom>
            </p:spPr>
            <p:txBody>
              <a:bodyPr wrap="square">
                <a:spAutoFit/>
              </a:bodyPr>
              <a:lstStyle/>
              <a:p>
                <a:r>
                  <a:rPr lang="en-US" sz="800" dirty="0">
                    <a:solidFill>
                      <a:schemeClr val="bg1">
                        <a:lumMod val="50000"/>
                      </a:schemeClr>
                    </a:solidFill>
                  </a:rPr>
                  <a:t>SB I-895 reopens to traffic  </a:t>
                </a:r>
              </a:p>
            </p:txBody>
          </p:sp>
          <p:sp>
            <p:nvSpPr>
              <p:cNvPr id="58" name="TextBox 57">
                <a:extLst>
                  <a:ext uri="{FF2B5EF4-FFF2-40B4-BE49-F238E27FC236}">
                    <a16:creationId xmlns:a16="http://schemas.microsoft.com/office/drawing/2014/main" id="{6374BFD9-17EC-44C0-97E7-945784EDBA23}"/>
                  </a:ext>
                </a:extLst>
              </p:cNvPr>
              <p:cNvSpPr txBox="1"/>
              <p:nvPr/>
            </p:nvSpPr>
            <p:spPr>
              <a:xfrm>
                <a:off x="5494507" y="2269503"/>
                <a:ext cx="870528" cy="261610"/>
              </a:xfrm>
              <a:prstGeom prst="rect">
                <a:avLst/>
              </a:prstGeom>
              <a:noFill/>
            </p:spPr>
            <p:txBody>
              <a:bodyPr wrap="square" rtlCol="0">
                <a:spAutoFit/>
              </a:bodyPr>
              <a:lstStyle/>
              <a:p>
                <a:r>
                  <a:rPr lang="en-US" sz="1100" b="1" dirty="0">
                    <a:solidFill>
                      <a:srgbClr val="0070C0"/>
                    </a:solidFill>
                  </a:rPr>
                  <a:t>Spring 2021</a:t>
                </a:r>
              </a:p>
            </p:txBody>
          </p:sp>
          <p:cxnSp>
            <p:nvCxnSpPr>
              <p:cNvPr id="60" name="Elbow Connector 59"/>
              <p:cNvCxnSpPr>
                <a:stCxn id="32" idx="0"/>
                <a:endCxn id="19" idx="1"/>
              </p:cNvCxnSpPr>
              <p:nvPr/>
            </p:nvCxnSpPr>
            <p:spPr>
              <a:xfrm rot="5400000" flipH="1" flipV="1">
                <a:off x="402233" y="1368206"/>
                <a:ext cx="998830" cy="214417"/>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42" idx="4"/>
                <a:endCxn id="50" idx="1"/>
              </p:cNvCxnSpPr>
              <p:nvPr/>
            </p:nvCxnSpPr>
            <p:spPr>
              <a:xfrm rot="16200000" flipH="1">
                <a:off x="1785417" y="2198016"/>
                <a:ext cx="241720" cy="171468"/>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29" name="Elbow Connector 1028"/>
              <p:cNvCxnSpPr>
                <a:stCxn id="52" idx="0"/>
                <a:endCxn id="47" idx="1"/>
              </p:cNvCxnSpPr>
              <p:nvPr/>
            </p:nvCxnSpPr>
            <p:spPr>
              <a:xfrm rot="5400000" flipH="1" flipV="1">
                <a:off x="2974701" y="1369936"/>
                <a:ext cx="998830" cy="210957"/>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 name="Elbow Connector 75"/>
              <p:cNvCxnSpPr>
                <a:endCxn id="58" idx="1"/>
              </p:cNvCxnSpPr>
              <p:nvPr/>
            </p:nvCxnSpPr>
            <p:spPr>
              <a:xfrm rot="16200000" flipH="1">
                <a:off x="5292050" y="2197851"/>
                <a:ext cx="238444" cy="166469"/>
              </a:xfrm>
              <a:prstGeom prst="bentConnector2">
                <a:avLst/>
              </a:prstGeom>
              <a:ln>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282AC5C8-7C48-4E8E-BFFB-74609E61C818}"/>
                </a:ext>
              </a:extLst>
            </p:cNvPr>
            <p:cNvSpPr txBox="1"/>
            <p:nvPr/>
          </p:nvSpPr>
          <p:spPr>
            <a:xfrm>
              <a:off x="-74031" y="6458734"/>
              <a:ext cx="3108001" cy="238363"/>
            </a:xfrm>
            <a:prstGeom prst="roundRect">
              <a:avLst/>
            </a:prstGeom>
            <a:solidFill>
              <a:srgbClr val="262628"/>
            </a:solidFill>
          </p:spPr>
          <p:txBody>
            <a:bodyPr wrap="square" lIns="0" tIns="0" rIns="0" bIns="0" rtlCol="0">
              <a:spAutoFit/>
            </a:bodyPr>
            <a:lstStyle/>
            <a:p>
              <a:r>
                <a:rPr lang="en-US" sz="1400" b="1" dirty="0">
                  <a:solidFill>
                    <a:schemeClr val="bg1"/>
                  </a:solidFill>
                </a:rPr>
                <a:t>    Project Timeline</a:t>
              </a:r>
            </a:p>
          </p:txBody>
        </p:sp>
        <p:cxnSp>
          <p:nvCxnSpPr>
            <p:cNvPr id="45" name="Straight Connector 44">
              <a:extLst>
                <a:ext uri="{FF2B5EF4-FFF2-40B4-BE49-F238E27FC236}">
                  <a16:creationId xmlns:a16="http://schemas.microsoft.com/office/drawing/2014/main" id="{F772A753-59A3-477B-85E8-11CF513D901B}"/>
                </a:ext>
              </a:extLst>
            </p:cNvPr>
            <p:cNvCxnSpPr>
              <a:cxnSpLocks/>
            </p:cNvCxnSpPr>
            <p:nvPr/>
          </p:nvCxnSpPr>
          <p:spPr>
            <a:xfrm>
              <a:off x="26667" y="6689974"/>
              <a:ext cx="681593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358A45EB-3AD9-4B55-9164-359C8186F4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7856" y="8736139"/>
              <a:ext cx="602946" cy="382823"/>
            </a:xfrm>
            <a:prstGeom prst="rect">
              <a:avLst/>
            </a:prstGeom>
            <a:ln>
              <a:noFill/>
            </a:ln>
            <a:effectLst/>
          </p:spPr>
        </p:pic>
        <p:sp>
          <p:nvSpPr>
            <p:cNvPr id="37" name="Rectangle 36">
              <a:extLst>
                <a:ext uri="{FF2B5EF4-FFF2-40B4-BE49-F238E27FC236}">
                  <a16:creationId xmlns:a16="http://schemas.microsoft.com/office/drawing/2014/main" id="{100ECBBB-5234-4869-BAE6-7A787A7C94E4}"/>
                </a:ext>
              </a:extLst>
            </p:cNvPr>
            <p:cNvSpPr/>
            <p:nvPr/>
          </p:nvSpPr>
          <p:spPr>
            <a:xfrm>
              <a:off x="0" y="8901154"/>
              <a:ext cx="6215921" cy="10286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88A48176-6715-4892-86D9-55E5F8518F9B}"/>
                </a:ext>
              </a:extLst>
            </p:cNvPr>
            <p:cNvGrpSpPr/>
            <p:nvPr/>
          </p:nvGrpSpPr>
          <p:grpSpPr>
            <a:xfrm>
              <a:off x="-42935" y="106928"/>
              <a:ext cx="6744725" cy="238363"/>
              <a:chOff x="-42935" y="212414"/>
              <a:chExt cx="6744725" cy="238363"/>
            </a:xfrm>
          </p:grpSpPr>
          <p:cxnSp>
            <p:nvCxnSpPr>
              <p:cNvPr id="39" name="Straight Connector 38">
                <a:extLst>
                  <a:ext uri="{FF2B5EF4-FFF2-40B4-BE49-F238E27FC236}">
                    <a16:creationId xmlns:a16="http://schemas.microsoft.com/office/drawing/2014/main" id="{3814EEFC-038A-40D2-997C-96A3F21DDF0C}"/>
                  </a:ext>
                </a:extLst>
              </p:cNvPr>
              <p:cNvCxnSpPr>
                <a:cxnSpLocks/>
              </p:cNvCxnSpPr>
              <p:nvPr/>
            </p:nvCxnSpPr>
            <p:spPr>
              <a:xfrm>
                <a:off x="0" y="450777"/>
                <a:ext cx="670179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3D818E6-C3AD-4E8C-863E-26C858AF57D4}"/>
                  </a:ext>
                </a:extLst>
              </p:cNvPr>
              <p:cNvSpPr txBox="1"/>
              <p:nvPr/>
            </p:nvSpPr>
            <p:spPr>
              <a:xfrm>
                <a:off x="-42935" y="212414"/>
                <a:ext cx="3108005" cy="238363"/>
              </a:xfrm>
              <a:prstGeom prst="roundRect">
                <a:avLst/>
              </a:prstGeom>
              <a:solidFill>
                <a:srgbClr val="262628"/>
              </a:solidFill>
            </p:spPr>
            <p:txBody>
              <a:bodyPr wrap="square" lIns="0" tIns="0" rIns="0" bIns="0" rtlCol="0">
                <a:spAutoFit/>
              </a:bodyPr>
              <a:lstStyle/>
              <a:p>
                <a:r>
                  <a:rPr lang="en-US" sz="1400" b="1" dirty="0">
                    <a:solidFill>
                      <a:schemeClr val="bg1"/>
                    </a:solidFill>
                  </a:rPr>
                  <a:t>    Press Release Update</a:t>
                </a:r>
              </a:p>
            </p:txBody>
          </p:sp>
        </p:grpSp>
        <p:pic>
          <p:nvPicPr>
            <p:cNvPr id="56" name="Picture 55">
              <a:extLst>
                <a:ext uri="{FF2B5EF4-FFF2-40B4-BE49-F238E27FC236}">
                  <a16:creationId xmlns:a16="http://schemas.microsoft.com/office/drawing/2014/main" id="{5A7A9EE9-1AA7-41A1-8E3E-487E19F06BEB}"/>
                </a:ext>
              </a:extLst>
            </p:cNvPr>
            <p:cNvPicPr>
              <a:picLocks noChangeAspect="1"/>
            </p:cNvPicPr>
            <p:nvPr/>
          </p:nvPicPr>
          <p:blipFill rotWithShape="1">
            <a:blip r:embed="rId3"/>
            <a:srcRect l="50000" t="28091" r="1315" b="14164"/>
            <a:stretch/>
          </p:blipFill>
          <p:spPr>
            <a:xfrm>
              <a:off x="97187" y="448420"/>
              <a:ext cx="6516967" cy="2188084"/>
            </a:xfrm>
            <a:prstGeom prst="rect">
              <a:avLst/>
            </a:prstGeom>
          </p:spPr>
        </p:pic>
        <p:sp>
          <p:nvSpPr>
            <p:cNvPr id="59" name="TextBox 58">
              <a:extLst>
                <a:ext uri="{FF2B5EF4-FFF2-40B4-BE49-F238E27FC236}">
                  <a16:creationId xmlns:a16="http://schemas.microsoft.com/office/drawing/2014/main" id="{44E07B79-03E7-4471-BEAE-6E32680CBF1E}"/>
                </a:ext>
              </a:extLst>
            </p:cNvPr>
            <p:cNvSpPr txBox="1"/>
            <p:nvPr/>
          </p:nvSpPr>
          <p:spPr>
            <a:xfrm rot="19496082">
              <a:off x="311431" y="7671259"/>
              <a:ext cx="2862988" cy="584775"/>
            </a:xfrm>
            <a:prstGeom prst="rect">
              <a:avLst/>
            </a:prstGeom>
            <a:noFill/>
          </p:spPr>
          <p:txBody>
            <a:bodyPr wrap="square" rtlCol="0">
              <a:spAutoFit/>
            </a:bodyPr>
            <a:lstStyle/>
            <a:p>
              <a:pPr algn="ctr"/>
              <a:r>
                <a:rPr lang="en-US" sz="3200" b="1" dirty="0">
                  <a:solidFill>
                    <a:srgbClr val="00A651"/>
                  </a:solidFill>
                  <a:latin typeface="Segoe UI" panose="020B0502040204020203" pitchFamily="34" charset="0"/>
                  <a:cs typeface="Segoe UI" panose="020B0502040204020203" pitchFamily="34" charset="0"/>
                </a:rPr>
                <a:t>COMPLETED</a:t>
              </a:r>
            </a:p>
          </p:txBody>
        </p:sp>
        <p:grpSp>
          <p:nvGrpSpPr>
            <p:cNvPr id="61" name="Group 60">
              <a:extLst>
                <a:ext uri="{FF2B5EF4-FFF2-40B4-BE49-F238E27FC236}">
                  <a16:creationId xmlns:a16="http://schemas.microsoft.com/office/drawing/2014/main" id="{2376A010-6965-4CDF-9BA7-0A3EF2CEB2A5}"/>
                </a:ext>
              </a:extLst>
            </p:cNvPr>
            <p:cNvGrpSpPr/>
            <p:nvPr/>
          </p:nvGrpSpPr>
          <p:grpSpPr>
            <a:xfrm>
              <a:off x="3094515" y="7917211"/>
              <a:ext cx="159569" cy="159569"/>
              <a:chOff x="6762112" y="5769142"/>
              <a:chExt cx="235322" cy="235322"/>
            </a:xfrm>
          </p:grpSpPr>
          <p:sp>
            <p:nvSpPr>
              <p:cNvPr id="62" name="Diamond 61">
                <a:extLst>
                  <a:ext uri="{FF2B5EF4-FFF2-40B4-BE49-F238E27FC236}">
                    <a16:creationId xmlns:a16="http://schemas.microsoft.com/office/drawing/2014/main" id="{807E22A6-F898-46D1-BEB2-E309F25097D8}"/>
                  </a:ext>
                </a:extLst>
              </p:cNvPr>
              <p:cNvSpPr/>
              <p:nvPr/>
            </p:nvSpPr>
            <p:spPr>
              <a:xfrm>
                <a:off x="6783978" y="5791008"/>
                <a:ext cx="191589" cy="191589"/>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A474B85D-FEF4-4300-B02B-2A5272FABD90}"/>
                  </a:ext>
                </a:extLst>
              </p:cNvPr>
              <p:cNvSpPr/>
              <p:nvPr/>
            </p:nvSpPr>
            <p:spPr>
              <a:xfrm>
                <a:off x="6762112" y="5769142"/>
                <a:ext cx="235322" cy="235322"/>
              </a:xfrm>
              <a:prstGeom prst="diamond">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a:extLst>
                <a:ext uri="{FF2B5EF4-FFF2-40B4-BE49-F238E27FC236}">
                  <a16:creationId xmlns:a16="http://schemas.microsoft.com/office/drawing/2014/main" id="{CA3228E7-A338-44E1-9BCB-F71D62FFBA66}"/>
                </a:ext>
              </a:extLst>
            </p:cNvPr>
            <p:cNvSpPr txBox="1"/>
            <p:nvPr/>
          </p:nvSpPr>
          <p:spPr>
            <a:xfrm>
              <a:off x="4170972" y="8541770"/>
              <a:ext cx="757550" cy="184666"/>
            </a:xfrm>
            <a:prstGeom prst="rect">
              <a:avLst/>
            </a:prstGeom>
            <a:noFill/>
          </p:spPr>
          <p:txBody>
            <a:bodyPr wrap="square" rtlCol="0">
              <a:spAutoFit/>
            </a:bodyPr>
            <a:lstStyle/>
            <a:p>
              <a:r>
                <a:rPr lang="en-US" sz="600" dirty="0">
                  <a:solidFill>
                    <a:schemeClr val="tx2">
                      <a:lumMod val="60000"/>
                      <a:lumOff val="40000"/>
                    </a:schemeClr>
                  </a:solidFill>
                  <a:latin typeface="Calibri" panose="020F0502020204030204" pitchFamily="34" charset="0"/>
                  <a:cs typeface="Calibri" panose="020F0502020204030204" pitchFamily="34" charset="0"/>
                </a:rPr>
                <a:t>We are here</a:t>
              </a:r>
            </a:p>
          </p:txBody>
        </p:sp>
        <p:grpSp>
          <p:nvGrpSpPr>
            <p:cNvPr id="66" name="Group 65">
              <a:extLst>
                <a:ext uri="{FF2B5EF4-FFF2-40B4-BE49-F238E27FC236}">
                  <a16:creationId xmlns:a16="http://schemas.microsoft.com/office/drawing/2014/main" id="{EA0A5AD8-C6E0-4DD7-8CCB-9E80A39823A5}"/>
                </a:ext>
              </a:extLst>
            </p:cNvPr>
            <p:cNvGrpSpPr/>
            <p:nvPr/>
          </p:nvGrpSpPr>
          <p:grpSpPr>
            <a:xfrm>
              <a:off x="4062760" y="8551028"/>
              <a:ext cx="159569" cy="159569"/>
              <a:chOff x="6762110" y="5778042"/>
              <a:chExt cx="235322" cy="235322"/>
            </a:xfrm>
          </p:grpSpPr>
          <p:sp>
            <p:nvSpPr>
              <p:cNvPr id="67" name="Diamond 66">
                <a:extLst>
                  <a:ext uri="{FF2B5EF4-FFF2-40B4-BE49-F238E27FC236}">
                    <a16:creationId xmlns:a16="http://schemas.microsoft.com/office/drawing/2014/main" id="{914921AD-2322-44D3-9703-D824EAC98AF5}"/>
                  </a:ext>
                </a:extLst>
              </p:cNvPr>
              <p:cNvSpPr/>
              <p:nvPr/>
            </p:nvSpPr>
            <p:spPr>
              <a:xfrm>
                <a:off x="6783976" y="5799908"/>
                <a:ext cx="191588" cy="19158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78E618E3-DD5F-47F0-A858-4427CB02F540}"/>
                  </a:ext>
                </a:extLst>
              </p:cNvPr>
              <p:cNvSpPr/>
              <p:nvPr/>
            </p:nvSpPr>
            <p:spPr>
              <a:xfrm>
                <a:off x="6762110" y="5778042"/>
                <a:ext cx="235322" cy="235322"/>
              </a:xfrm>
              <a:prstGeom prst="diamond">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34901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040" y="519311"/>
            <a:ext cx="6187488" cy="3965178"/>
          </a:xfrm>
          <a:prstGeom prst="rect">
            <a:avLst/>
          </a:prstGeom>
        </p:spPr>
      </p:pic>
      <p:pic>
        <p:nvPicPr>
          <p:cNvPr id="3" name="Picture 2"/>
          <p:cNvPicPr>
            <a:picLocks noChangeAspect="1"/>
          </p:cNvPicPr>
          <p:nvPr/>
        </p:nvPicPr>
        <p:blipFill>
          <a:blip r:embed="rId3"/>
          <a:stretch>
            <a:fillRect/>
          </a:stretch>
        </p:blipFill>
        <p:spPr>
          <a:xfrm>
            <a:off x="223040" y="4618332"/>
            <a:ext cx="6187488" cy="3943786"/>
          </a:xfrm>
          <a:prstGeom prst="rect">
            <a:avLst/>
          </a:prstGeom>
          <a:ln w="3175">
            <a:solidFill>
              <a:schemeClr val="tx1"/>
            </a:solidFill>
          </a:ln>
        </p:spPr>
      </p:pic>
      <p:pic>
        <p:nvPicPr>
          <p:cNvPr id="8" name="Picture 7">
            <a:extLst>
              <a:ext uri="{FF2B5EF4-FFF2-40B4-BE49-F238E27FC236}">
                <a16:creationId xmlns:a16="http://schemas.microsoft.com/office/drawing/2014/main" id="{57402A8C-A518-4005-B9F9-6F047AB8C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856" y="8736139"/>
            <a:ext cx="602946" cy="382823"/>
          </a:xfrm>
          <a:prstGeom prst="rect">
            <a:avLst/>
          </a:prstGeom>
          <a:ln>
            <a:noFill/>
          </a:ln>
          <a:effectLst/>
        </p:spPr>
      </p:pic>
      <p:sp>
        <p:nvSpPr>
          <p:cNvPr id="9" name="Rectangle 8">
            <a:extLst>
              <a:ext uri="{FF2B5EF4-FFF2-40B4-BE49-F238E27FC236}">
                <a16:creationId xmlns:a16="http://schemas.microsoft.com/office/drawing/2014/main" id="{0556E6A6-6713-49E4-9733-852272586253}"/>
              </a:ext>
            </a:extLst>
          </p:cNvPr>
          <p:cNvSpPr/>
          <p:nvPr/>
        </p:nvSpPr>
        <p:spPr>
          <a:xfrm>
            <a:off x="0" y="8901154"/>
            <a:ext cx="6215921" cy="10286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DC27EE5-6073-428F-8198-A2A635CA5C16}"/>
              </a:ext>
            </a:extLst>
          </p:cNvPr>
          <p:cNvGrpSpPr/>
          <p:nvPr/>
        </p:nvGrpSpPr>
        <p:grpSpPr>
          <a:xfrm>
            <a:off x="-42935" y="106928"/>
            <a:ext cx="6744725" cy="238363"/>
            <a:chOff x="-42935" y="212414"/>
            <a:chExt cx="6744725" cy="238363"/>
          </a:xfrm>
        </p:grpSpPr>
        <p:cxnSp>
          <p:nvCxnSpPr>
            <p:cNvPr id="11" name="Straight Connector 10">
              <a:extLst>
                <a:ext uri="{FF2B5EF4-FFF2-40B4-BE49-F238E27FC236}">
                  <a16:creationId xmlns:a16="http://schemas.microsoft.com/office/drawing/2014/main" id="{C494D580-51EC-45A7-8E05-0E6C5B08E312}"/>
                </a:ext>
              </a:extLst>
            </p:cNvPr>
            <p:cNvCxnSpPr>
              <a:cxnSpLocks/>
            </p:cNvCxnSpPr>
            <p:nvPr/>
          </p:nvCxnSpPr>
          <p:spPr>
            <a:xfrm>
              <a:off x="0" y="450777"/>
              <a:ext cx="670179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1E9925-09BA-464B-BC97-F55E3E95D35A}"/>
                </a:ext>
              </a:extLst>
            </p:cNvPr>
            <p:cNvSpPr txBox="1"/>
            <p:nvPr/>
          </p:nvSpPr>
          <p:spPr>
            <a:xfrm>
              <a:off x="-42935" y="212414"/>
              <a:ext cx="3108005" cy="238363"/>
            </a:xfrm>
            <a:prstGeom prst="roundRect">
              <a:avLst/>
            </a:prstGeom>
            <a:solidFill>
              <a:srgbClr val="262628"/>
            </a:solidFill>
          </p:spPr>
          <p:txBody>
            <a:bodyPr wrap="square" lIns="0" tIns="0" rIns="0" bIns="0" rtlCol="0">
              <a:spAutoFit/>
            </a:bodyPr>
            <a:lstStyle/>
            <a:p>
              <a:r>
                <a:rPr lang="en-US" sz="1400" b="1" dirty="0">
                  <a:solidFill>
                    <a:schemeClr val="bg1"/>
                  </a:solidFill>
                </a:rPr>
                <a:t>    Public Relations Handout</a:t>
              </a:r>
            </a:p>
          </p:txBody>
        </p:sp>
      </p:grpSp>
    </p:spTree>
    <p:extLst>
      <p:ext uri="{BB962C8B-B14F-4D97-AF65-F5344CB8AC3E}">
        <p14:creationId xmlns:p14="http://schemas.microsoft.com/office/powerpoint/2010/main" val="4012606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33B70CC-BA56-442A-A860-726B37A36419}"/>
              </a:ext>
            </a:extLst>
          </p:cNvPr>
          <p:cNvGrpSpPr/>
          <p:nvPr/>
        </p:nvGrpSpPr>
        <p:grpSpPr>
          <a:xfrm>
            <a:off x="0" y="0"/>
            <a:ext cx="6858001" cy="9144000"/>
            <a:chOff x="0" y="0"/>
            <a:chExt cx="6858001" cy="9144000"/>
          </a:xfrm>
        </p:grpSpPr>
        <p:pic>
          <p:nvPicPr>
            <p:cNvPr id="7" name="Picture 6" descr="A picture containing building, bridge&#10;&#10;Description automatically generated">
              <a:extLst>
                <a:ext uri="{FF2B5EF4-FFF2-40B4-BE49-F238E27FC236}">
                  <a16:creationId xmlns:a16="http://schemas.microsoft.com/office/drawing/2014/main" id="{AF20EB5E-D85A-47C9-AC70-209A18BC6088}"/>
                </a:ext>
              </a:extLst>
            </p:cNvPr>
            <p:cNvPicPr>
              <a:picLocks noChangeAspect="1"/>
            </p:cNvPicPr>
            <p:nvPr/>
          </p:nvPicPr>
          <p:blipFill rotWithShape="1">
            <a:blip r:embed="rId2">
              <a:extLst>
                <a:ext uri="{28A0092B-C50C-407E-A947-70E740481C1C}">
                  <a14:useLocalDpi xmlns:a14="http://schemas.microsoft.com/office/drawing/2010/main" val="0"/>
                </a:ext>
              </a:extLst>
            </a:blip>
            <a:srcRect l="24665" t="116" r="15253" b="-116"/>
            <a:stretch/>
          </p:blipFill>
          <p:spPr>
            <a:xfrm>
              <a:off x="0" y="0"/>
              <a:ext cx="6858000" cy="7579895"/>
            </a:xfrm>
            <a:prstGeom prst="rect">
              <a:avLst/>
            </a:prstGeom>
          </p:spPr>
        </p:pic>
        <p:sp>
          <p:nvSpPr>
            <p:cNvPr id="8" name="Freeform: Shape 7">
              <a:extLst>
                <a:ext uri="{FF2B5EF4-FFF2-40B4-BE49-F238E27FC236}">
                  <a16:creationId xmlns:a16="http://schemas.microsoft.com/office/drawing/2014/main" id="{34121011-4BE1-42D2-8100-5D03E3356C5F}"/>
                </a:ext>
              </a:extLst>
            </p:cNvPr>
            <p:cNvSpPr/>
            <p:nvPr/>
          </p:nvSpPr>
          <p:spPr>
            <a:xfrm flipH="1">
              <a:off x="0" y="6289590"/>
              <a:ext cx="6858001" cy="2851965"/>
            </a:xfrm>
            <a:custGeom>
              <a:avLst/>
              <a:gdLst>
                <a:gd name="connsiteX0" fmla="*/ 7772144 w 7789606"/>
                <a:gd name="connsiteY0" fmla="*/ 0 h 3654465"/>
                <a:gd name="connsiteX1" fmla="*/ 7789606 w 7789606"/>
                <a:gd name="connsiteY1" fmla="*/ 0 h 3654465"/>
                <a:gd name="connsiteX2" fmla="*/ 7789606 w 7789606"/>
                <a:gd name="connsiteY2" fmla="*/ 3654465 h 3654465"/>
                <a:gd name="connsiteX3" fmla="*/ 0 w 7789606"/>
                <a:gd name="connsiteY3" fmla="*/ 3654465 h 3654465"/>
                <a:gd name="connsiteX4" fmla="*/ 0 w 7789606"/>
                <a:gd name="connsiteY4" fmla="*/ 2856368 h 3654465"/>
                <a:gd name="connsiteX5" fmla="*/ 429171 w 7789606"/>
                <a:gd name="connsiteY5" fmla="*/ 2877395 h 3654465"/>
                <a:gd name="connsiteX6" fmla="*/ 2601623 w 7789606"/>
                <a:gd name="connsiteY6" fmla="*/ 2770954 h 3654465"/>
                <a:gd name="connsiteX7" fmla="*/ 7648664 w 7789606"/>
                <a:gd name="connsiteY7" fmla="*/ 241555 h 365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9606" h="3654465">
                  <a:moveTo>
                    <a:pt x="7772144" y="0"/>
                  </a:moveTo>
                  <a:lnTo>
                    <a:pt x="7789606" y="0"/>
                  </a:lnTo>
                  <a:lnTo>
                    <a:pt x="7789606" y="3654465"/>
                  </a:lnTo>
                  <a:lnTo>
                    <a:pt x="0" y="3654465"/>
                  </a:lnTo>
                  <a:lnTo>
                    <a:pt x="0" y="2856368"/>
                  </a:lnTo>
                  <a:lnTo>
                    <a:pt x="429171" y="2877395"/>
                  </a:lnTo>
                  <a:cubicBezTo>
                    <a:pt x="1155821" y="2901118"/>
                    <a:pt x="1888673" y="2865801"/>
                    <a:pt x="2601623" y="2770954"/>
                  </a:cubicBezTo>
                  <a:cubicBezTo>
                    <a:pt x="5016863" y="2449644"/>
                    <a:pt x="6923473" y="1485981"/>
                    <a:pt x="7648664" y="241555"/>
                  </a:cubicBezTo>
                  <a:close/>
                </a:path>
              </a:pathLst>
            </a:custGeom>
            <a:solidFill>
              <a:srgbClr val="ECAC1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CAC1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4E137155-8D23-4612-8A92-2AB720FAD2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599"/>
            <a:stretch/>
          </p:blipFill>
          <p:spPr>
            <a:xfrm flipH="1">
              <a:off x="0" y="5362833"/>
              <a:ext cx="6858000" cy="3781167"/>
            </a:xfrm>
            <a:prstGeom prst="rect">
              <a:avLst/>
            </a:prstGeom>
          </p:spPr>
        </p:pic>
        <p:sp>
          <p:nvSpPr>
            <p:cNvPr id="4" name="Rectangle 3">
              <a:extLst>
                <a:ext uri="{FF2B5EF4-FFF2-40B4-BE49-F238E27FC236}">
                  <a16:creationId xmlns:a16="http://schemas.microsoft.com/office/drawing/2014/main" id="{B4B71025-57F7-4154-9A9E-8D44D318A2AF}"/>
                </a:ext>
              </a:extLst>
            </p:cNvPr>
            <p:cNvSpPr/>
            <p:nvPr/>
          </p:nvSpPr>
          <p:spPr>
            <a:xfrm>
              <a:off x="951470" y="7364627"/>
              <a:ext cx="5711911" cy="1538883"/>
            </a:xfrm>
            <a:prstGeom prst="rect">
              <a:avLst/>
            </a:prstGeom>
          </p:spPr>
          <p:txBody>
            <a:bodyPr wrap="square">
              <a:spAutoFit/>
            </a:bodyPr>
            <a:lstStyle/>
            <a:p>
              <a:pPr algn="r"/>
              <a:r>
                <a:rPr lang="en-US" b="1" dirty="0">
                  <a:solidFill>
                    <a:srgbClr val="ECAC1F"/>
                  </a:solidFill>
                  <a:latin typeface="Arial" panose="020B0604020202020204" pitchFamily="34" charset="0"/>
                </a:rPr>
                <a:t>Management Offices</a:t>
              </a:r>
              <a:br>
                <a:rPr lang="en-US" sz="800" b="1" dirty="0">
                  <a:solidFill>
                    <a:srgbClr val="ECAC1F"/>
                  </a:solidFill>
                </a:rPr>
              </a:br>
              <a:endParaRPr lang="en-US" sz="800" b="1" dirty="0">
                <a:solidFill>
                  <a:srgbClr val="ECAC1F"/>
                </a:solidFill>
              </a:endParaRPr>
            </a:p>
            <a:p>
              <a:pPr algn="r"/>
              <a:r>
                <a:rPr lang="en-US" dirty="0">
                  <a:solidFill>
                    <a:srgbClr val="FFFFFF"/>
                  </a:solidFill>
                  <a:latin typeface="Arial" panose="020B0604020202020204" pitchFamily="34" charset="0"/>
                </a:rPr>
                <a:t>2310 Broening Highway</a:t>
              </a:r>
            </a:p>
            <a:p>
              <a:pPr algn="r"/>
              <a:r>
                <a:rPr lang="en-US" dirty="0">
                  <a:solidFill>
                    <a:srgbClr val="FFFFFF"/>
                  </a:solidFill>
                  <a:latin typeface="Arial" panose="020B0604020202020204" pitchFamily="34" charset="0"/>
                </a:rPr>
                <a:t>Baltimore, MD 21224</a:t>
              </a:r>
            </a:p>
            <a:p>
              <a:pPr algn="r"/>
              <a:br>
                <a:rPr lang="en-US" dirty="0"/>
              </a:br>
              <a:r>
                <a:rPr lang="en-US" sz="1400" dirty="0">
                  <a:solidFill>
                    <a:srgbClr val="FFFFFF"/>
                  </a:solidFill>
                  <a:latin typeface="Arial" panose="020B0604020202020204" pitchFamily="34" charset="0"/>
                </a:rPr>
                <a:t>Local: (410) 537-1000 - Out of Area: 1 (866) 713-1596</a:t>
              </a:r>
              <a:endParaRPr lang="en-US" sz="1400" dirty="0"/>
            </a:p>
          </p:txBody>
        </p:sp>
      </p:grpSp>
      <p:grpSp>
        <p:nvGrpSpPr>
          <p:cNvPr id="2" name="Group 1">
            <a:extLst>
              <a:ext uri="{FF2B5EF4-FFF2-40B4-BE49-F238E27FC236}">
                <a16:creationId xmlns:a16="http://schemas.microsoft.com/office/drawing/2014/main" id="{EF429A5A-6598-A9D3-8836-62E75507CC26}"/>
              </a:ext>
            </a:extLst>
          </p:cNvPr>
          <p:cNvGrpSpPr/>
          <p:nvPr/>
        </p:nvGrpSpPr>
        <p:grpSpPr>
          <a:xfrm>
            <a:off x="201898" y="128924"/>
            <a:ext cx="2204234" cy="955479"/>
            <a:chOff x="201898" y="128924"/>
            <a:chExt cx="2204234" cy="955479"/>
          </a:xfrm>
        </p:grpSpPr>
        <p:pic>
          <p:nvPicPr>
            <p:cNvPr id="3" name="Picture 2">
              <a:extLst>
                <a:ext uri="{FF2B5EF4-FFF2-40B4-BE49-F238E27FC236}">
                  <a16:creationId xmlns:a16="http://schemas.microsoft.com/office/drawing/2014/main" id="{99EC82FD-90D2-9E89-B0DB-A97D19830163}"/>
                </a:ext>
              </a:extLst>
            </p:cNvPr>
            <p:cNvPicPr>
              <a:picLocks noChangeAspect="1"/>
            </p:cNvPicPr>
            <p:nvPr/>
          </p:nvPicPr>
          <p:blipFill rotWithShape="1">
            <a:blip r:embed="rId4"/>
            <a:srcRect r="61422"/>
            <a:stretch/>
          </p:blipFill>
          <p:spPr>
            <a:xfrm>
              <a:off x="201898" y="128924"/>
              <a:ext cx="778166" cy="955479"/>
            </a:xfrm>
            <a:prstGeom prst="rect">
              <a:avLst/>
            </a:prstGeom>
            <a:effectLst>
              <a:glow>
                <a:schemeClr val="bg1">
                  <a:alpha val="60000"/>
                </a:schemeClr>
              </a:glow>
            </a:effectLst>
          </p:spPr>
        </p:pic>
        <p:sp>
          <p:nvSpPr>
            <p:cNvPr id="6" name="TextBox 5">
              <a:extLst>
                <a:ext uri="{FF2B5EF4-FFF2-40B4-BE49-F238E27FC236}">
                  <a16:creationId xmlns:a16="http://schemas.microsoft.com/office/drawing/2014/main" id="{AF8AEA30-2AAC-A4FC-B6FD-8C4E0930BC23}"/>
                </a:ext>
              </a:extLst>
            </p:cNvPr>
            <p:cNvSpPr txBox="1"/>
            <p:nvPr/>
          </p:nvSpPr>
          <p:spPr>
            <a:xfrm>
              <a:off x="951470" y="191164"/>
              <a:ext cx="1454662" cy="830997"/>
            </a:xfrm>
            <a:prstGeom prst="rect">
              <a:avLst/>
            </a:prstGeom>
            <a:noFill/>
          </p:spPr>
          <p:txBody>
            <a:bodyPr wrap="square" rtlCol="0">
              <a:spAutoFit/>
            </a:bodyPr>
            <a:lstStyle/>
            <a:p>
              <a:r>
                <a:rPr lang="en-US" sz="1600" dirty="0">
                  <a:solidFill>
                    <a:schemeClr val="bg1"/>
                  </a:solidFill>
                </a:rPr>
                <a:t>Maryland</a:t>
              </a:r>
            </a:p>
            <a:p>
              <a:r>
                <a:rPr lang="en-US" sz="1600" dirty="0">
                  <a:solidFill>
                    <a:schemeClr val="bg1"/>
                  </a:solidFill>
                </a:rPr>
                <a:t>Transportation</a:t>
              </a:r>
            </a:p>
            <a:p>
              <a:r>
                <a:rPr lang="en-US" sz="1600" dirty="0">
                  <a:solidFill>
                    <a:schemeClr val="bg1"/>
                  </a:solidFill>
                </a:rPr>
                <a:t>Authority</a:t>
              </a:r>
            </a:p>
          </p:txBody>
        </p:sp>
      </p:grpSp>
    </p:spTree>
    <p:extLst>
      <p:ext uri="{BB962C8B-B14F-4D97-AF65-F5344CB8AC3E}">
        <p14:creationId xmlns:p14="http://schemas.microsoft.com/office/powerpoint/2010/main" val="13852410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10797</TotalTime>
  <Words>2202</Words>
  <Application>Microsoft Office PowerPoint</Application>
  <PresentationFormat>Letter Paper (8.5x11 in)</PresentationFormat>
  <Paragraphs>324</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Allens</dc:creator>
  <cp:lastModifiedBy>The Allens</cp:lastModifiedBy>
  <cp:revision>333</cp:revision>
  <cp:lastPrinted>2019-11-27T20:23:39Z</cp:lastPrinted>
  <dcterms:created xsi:type="dcterms:W3CDTF">2019-03-21T15:22:14Z</dcterms:created>
  <dcterms:modified xsi:type="dcterms:W3CDTF">2023-03-22T18:12:13Z</dcterms:modified>
</cp:coreProperties>
</file>