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878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8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E892-7F2B-B83B-8B4C-B1F9C349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71CAF3-2D81-D59B-AF18-12A64C287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49A67-1A4B-C855-7C57-E62BB77B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953EC-5500-0BCB-DB82-AA2423503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96A01-B1EE-297D-E7E6-CBB441A43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5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4DBB-A845-9594-C710-56D39401B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B0D5EE-70F0-EEF9-4E6A-766E53437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535B7-37C0-CCE2-F934-2B68B7D7C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440A2-F2D2-50AE-C134-CF7FE704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82F01-558D-FF6B-3F85-96417639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8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382F86-1CB6-DAD1-53EA-CBDF91AB9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21D9F-0448-5834-6515-29442DE62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11018-77C4-545C-4E9B-1E3C1DAF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76B93-05FF-66B9-0207-1306DB76B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82720-7BA0-7E42-4CB0-AD67B7544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76FC-7C63-505D-16FE-429A11E5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C9FE1-79DD-BE59-1B6E-C7DF57E6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1837D-C1DC-0EE7-3C01-51047F59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103D3-CCBD-E3FE-2785-355685FF0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3B02A-23BB-042D-ADFE-4A64EDCA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CFBB6-7355-FB0D-6BB0-2A6AC730A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66449-4640-02B1-1512-2E2A6775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F559A-470D-F7D1-D317-B297F805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8D613-F3AC-472C-6E36-D9547A30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C0407-04D9-48A3-D27D-9AE97F73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9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48A4-65C4-9067-AD8D-8035C8BF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2A776-55D4-5185-93C2-E06D1FC16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E235D-BD4A-AD8B-033D-B245A25B2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93315-9BB0-2CEE-54B5-03ACBEA3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4C6B2-63BA-EA2F-7952-7128E576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F8699-DCA2-2323-1833-F376D482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1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E1814-B495-065B-B9AC-7C788358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5412E-AC67-3F10-9F8E-26413EEA2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C7244-9EF0-163C-6E15-0D6011906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8BE6C6-1AD8-6154-FF54-4B294D337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C4EBB0-C337-E195-5F52-312189EF9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34655-EC64-9EB7-2998-BB0FC058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91DB4-183A-F29A-88AD-ECD6A535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121AEF-F946-1E68-EE56-58D0E53C7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2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115C-6451-664C-AD36-D95639414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F9C91-FF2B-E66D-2A15-10F6B0FF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0C53BC-D12D-00DC-1F82-06363E62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BABB0-B88E-1E91-5761-537FB43B8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2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FEBD00-6871-9610-C24A-F1B2F6BDC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C6CA5-274F-D1DA-336C-81FAB3B49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EFB04-3B7B-D55F-DCBE-19B6D771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3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E659-1D7E-599E-1EA7-693B2BDD2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5217-3A16-6B58-20DC-405CC01B8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F1438-05CE-1E1F-83CA-2EE9415C9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3BB75-8368-E7E8-7BB2-5963AF5A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CD9E9-F4F3-6E85-E05D-694FC71EE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E2B66-2ED2-6B81-2D2A-94F734EE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5078-9368-1045-0DE4-BF407A40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9B37E-D4F1-A45E-5FBD-BB6D3D33C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A1B53A-2325-C1EC-932A-14BD39AC3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1E074-E000-1072-5890-54DF660B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F59E0-CBCD-E1A4-56D3-22A8153E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61941-9FDB-83B4-EC61-A8F43F07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9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B418B-CE82-C271-1B53-31B93426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67830-83A6-4968-E344-9DF0E4978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FDB08-D8DF-0A11-41DC-4D20A9F16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CD501-D4E9-458E-83E9-7CD0153D67C8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3BEE5-F7B7-7F4F-D05F-25750E6DC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2160D-A8FA-0924-74CA-F81CFD37E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CAC65-4E98-4503-950D-E6A4897B1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5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hyperlink" Target="http://www.allwhitebackground.com/weather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2.pn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svg"/><Relationship Id="rId3" Type="http://schemas.openxmlformats.org/officeDocument/2006/relationships/image" Target="../media/image23.png"/><Relationship Id="rId7" Type="http://schemas.openxmlformats.org/officeDocument/2006/relationships/image" Target="../media/image27.svg"/><Relationship Id="rId12" Type="http://schemas.openxmlformats.org/officeDocument/2006/relationships/image" Target="../media/image3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sv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2014A043-9861-2F3D-14E1-142B1B43F7EA}"/>
              </a:ext>
            </a:extLst>
          </p:cNvPr>
          <p:cNvGrpSpPr/>
          <p:nvPr/>
        </p:nvGrpSpPr>
        <p:grpSpPr>
          <a:xfrm>
            <a:off x="1523868" y="36778"/>
            <a:ext cx="9144264" cy="6784444"/>
            <a:chOff x="-264" y="0"/>
            <a:chExt cx="9144264" cy="678444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E994C61-3DF3-A20F-71BC-2E112CBD32CD}"/>
                </a:ext>
              </a:extLst>
            </p:cNvPr>
            <p:cNvGrpSpPr/>
            <p:nvPr/>
          </p:nvGrpSpPr>
          <p:grpSpPr>
            <a:xfrm>
              <a:off x="-264" y="0"/>
              <a:ext cx="9144264" cy="6784444"/>
              <a:chOff x="-264" y="0"/>
              <a:chExt cx="9144264" cy="6784444"/>
            </a:xfrm>
          </p:grpSpPr>
          <p:sp>
            <p:nvSpPr>
              <p:cNvPr id="332" name="Rectangle 331">
                <a:extLst>
                  <a:ext uri="{FF2B5EF4-FFF2-40B4-BE49-F238E27FC236}">
                    <a16:creationId xmlns:a16="http://schemas.microsoft.com/office/drawing/2014/main" id="{84579D01-17E6-4092-A65D-3B25A7064459}"/>
                  </a:ext>
                </a:extLst>
              </p:cNvPr>
              <p:cNvSpPr/>
              <p:nvPr/>
            </p:nvSpPr>
            <p:spPr>
              <a:xfrm>
                <a:off x="6999063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3" name="Rectangle 332">
                <a:extLst>
                  <a:ext uri="{FF2B5EF4-FFF2-40B4-BE49-F238E27FC236}">
                    <a16:creationId xmlns:a16="http://schemas.microsoft.com/office/drawing/2014/main" id="{D73498AD-F17F-4FBA-BAAD-28BA11361012}"/>
                  </a:ext>
                </a:extLst>
              </p:cNvPr>
              <p:cNvSpPr/>
              <p:nvPr/>
            </p:nvSpPr>
            <p:spPr>
              <a:xfrm>
                <a:off x="8132599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4" name="Rectangle 333">
                <a:extLst>
                  <a:ext uri="{FF2B5EF4-FFF2-40B4-BE49-F238E27FC236}">
                    <a16:creationId xmlns:a16="http://schemas.microsoft.com/office/drawing/2014/main" id="{3DD96AF2-BAD8-4069-8197-462704AE4B4A}"/>
                  </a:ext>
                </a:extLst>
              </p:cNvPr>
              <p:cNvSpPr/>
              <p:nvPr/>
            </p:nvSpPr>
            <p:spPr>
              <a:xfrm>
                <a:off x="5865527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5" name="Rectangle 334">
                <a:extLst>
                  <a:ext uri="{FF2B5EF4-FFF2-40B4-BE49-F238E27FC236}">
                    <a16:creationId xmlns:a16="http://schemas.microsoft.com/office/drawing/2014/main" id="{700A659B-CED5-4041-9177-E84C7BA7B9E6}"/>
                  </a:ext>
                </a:extLst>
              </p:cNvPr>
              <p:cNvSpPr/>
              <p:nvPr/>
            </p:nvSpPr>
            <p:spPr>
              <a:xfrm>
                <a:off x="4731991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6" name="Rectangle 335">
                <a:extLst>
                  <a:ext uri="{FF2B5EF4-FFF2-40B4-BE49-F238E27FC236}">
                    <a16:creationId xmlns:a16="http://schemas.microsoft.com/office/drawing/2014/main" id="{D56009EB-9F43-4B44-B1BB-0BC5CAEA928C}"/>
                  </a:ext>
                </a:extLst>
              </p:cNvPr>
              <p:cNvSpPr/>
              <p:nvPr/>
            </p:nvSpPr>
            <p:spPr>
              <a:xfrm>
                <a:off x="3598455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7" name="Rectangle 336">
                <a:extLst>
                  <a:ext uri="{FF2B5EF4-FFF2-40B4-BE49-F238E27FC236}">
                    <a16:creationId xmlns:a16="http://schemas.microsoft.com/office/drawing/2014/main" id="{718BC050-C3A2-4CF0-BE20-FFD282F5E758}"/>
                  </a:ext>
                </a:extLst>
              </p:cNvPr>
              <p:cNvSpPr/>
              <p:nvPr/>
            </p:nvSpPr>
            <p:spPr>
              <a:xfrm>
                <a:off x="2464919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6A1D4F34-595E-46DD-9F32-C37A5CCD1D3A}"/>
                  </a:ext>
                </a:extLst>
              </p:cNvPr>
              <p:cNvSpPr/>
              <p:nvPr/>
            </p:nvSpPr>
            <p:spPr>
              <a:xfrm>
                <a:off x="1331383" y="3646155"/>
                <a:ext cx="479709" cy="315299"/>
              </a:xfrm>
              <a:prstGeom prst="rect">
                <a:avLst/>
              </a:prstGeom>
              <a:solidFill>
                <a:srgbClr val="1F2F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33D337AD-9838-4825-B7C9-BD5758D578E3}"/>
                  </a:ext>
                </a:extLst>
              </p:cNvPr>
              <p:cNvSpPr/>
              <p:nvPr/>
            </p:nvSpPr>
            <p:spPr>
              <a:xfrm>
                <a:off x="52856" y="6658125"/>
                <a:ext cx="8481482" cy="47442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C3D7ED3-FE8B-4B2E-BBC8-F84BF58CC101}"/>
                  </a:ext>
                </a:extLst>
              </p:cNvPr>
              <p:cNvSpPr/>
              <p:nvPr/>
            </p:nvSpPr>
            <p:spPr>
              <a:xfrm>
                <a:off x="52857" y="5657534"/>
                <a:ext cx="8789482" cy="426696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6F285E3-8B2F-4F48-AF18-8643EB181004}"/>
                  </a:ext>
                </a:extLst>
              </p:cNvPr>
              <p:cNvSpPr/>
              <p:nvPr/>
            </p:nvSpPr>
            <p:spPr>
              <a:xfrm>
                <a:off x="42983" y="4771608"/>
                <a:ext cx="8789482" cy="426696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531" b="63623"/>
              <a:stretch/>
            </p:blipFill>
            <p:spPr>
              <a:xfrm>
                <a:off x="0" y="0"/>
                <a:ext cx="9144000" cy="1482552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584663B-A46C-482D-9FAD-4BFEBFF77875}"/>
                  </a:ext>
                </a:extLst>
              </p:cNvPr>
              <p:cNvSpPr/>
              <p:nvPr/>
            </p:nvSpPr>
            <p:spPr>
              <a:xfrm>
                <a:off x="7179077" y="1256045"/>
                <a:ext cx="1964923" cy="234545"/>
              </a:xfrm>
              <a:prstGeom prst="rect">
                <a:avLst/>
              </a:prstGeom>
              <a:solidFill>
                <a:srgbClr val="000000">
                  <a:alpha val="80000"/>
                </a:srgbClr>
              </a:solidFill>
              <a:ln w="6350"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1200" b="1" dirty="0">
                    <a:solidFill>
                      <a:srgbClr val="EBAB1F"/>
                    </a:solidFill>
                    <a:latin typeface="Calibri" panose="020F0502020204030204"/>
                  </a:rPr>
                  <a:t>Week 3</a:t>
                </a:r>
                <a:r>
                  <a:rPr lang="en-US" sz="1200" dirty="0">
                    <a:solidFill>
                      <a:srgbClr val="EBAB1F"/>
                    </a:solidFill>
                    <a:latin typeface="Calibri" panose="020F0502020204030204"/>
                  </a:rPr>
                  <a:t>   </a:t>
                </a:r>
                <a:r>
                  <a:rPr lang="en-US" sz="1100" b="1" dirty="0">
                    <a:solidFill>
                      <a:srgbClr val="EBAB1F"/>
                    </a:solidFill>
                    <a:latin typeface="Calibri Light" panose="020F0302020204030204"/>
                  </a:rPr>
                  <a:t>05/05/19 – 05/11/19</a:t>
                </a: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1718970" y="206501"/>
                <a:ext cx="7338612" cy="838585"/>
                <a:chOff x="1615239" y="131403"/>
                <a:chExt cx="7338612" cy="838585"/>
              </a:xfrm>
            </p:grpSpPr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D18654C2-4FFA-4A22-A2D0-703A936BB33C}"/>
                    </a:ext>
                  </a:extLst>
                </p:cNvPr>
                <p:cNvSpPr txBox="1"/>
                <p:nvPr/>
              </p:nvSpPr>
              <p:spPr>
                <a:xfrm>
                  <a:off x="1615239" y="131403"/>
                  <a:ext cx="7338612" cy="461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400" b="1" dirty="0">
                      <a:solidFill>
                        <a:prstClr val="white"/>
                      </a:solidFill>
                      <a:latin typeface="Calibri" panose="020F0502020204030204"/>
                    </a:rPr>
                    <a:t>Weekly </a:t>
                  </a:r>
                  <a:r>
                    <a:rPr lang="en-US" sz="2400" dirty="0">
                      <a:solidFill>
                        <a:prstClr val="white"/>
                      </a:solidFill>
                      <a:latin typeface="Calibri" panose="020F0502020204030204"/>
                    </a:rPr>
                    <a:t>Work Zone Performance Summary Report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F25836C-2691-423E-A9A4-928AB66FD31B}"/>
                    </a:ext>
                  </a:extLst>
                </p:cNvPr>
                <p:cNvSpPr txBox="1"/>
                <p:nvPr/>
              </p:nvSpPr>
              <p:spPr>
                <a:xfrm>
                  <a:off x="2893333" y="464124"/>
                  <a:ext cx="6039848" cy="307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400" dirty="0">
                      <a:solidFill>
                        <a:prstClr val="white"/>
                      </a:solidFill>
                      <a:latin typeface="Calibri" panose="020F0502020204030204"/>
                    </a:rPr>
                    <a:t>I-895 NORTH/SOUTH AT MP 9.4 (BALTIMORE HARBOR TUNNEL)</a:t>
                  </a: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471917" y="692989"/>
                  <a:ext cx="243200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200" b="1" dirty="0">
                      <a:solidFill>
                        <a:srgbClr val="FFC000"/>
                      </a:solidFill>
                      <a:latin typeface="Calibri Light" panose="020F0302020204030204"/>
                    </a:rPr>
                    <a:t>Started: Apr 16, 2019 </a:t>
                  </a:r>
                  <a:r>
                    <a:rPr lang="en-US" sz="1000" b="1" dirty="0">
                      <a:solidFill>
                        <a:srgbClr val="FFC000"/>
                      </a:solidFill>
                      <a:latin typeface="Calibri Light" panose="020F0302020204030204"/>
                    </a:rPr>
                    <a:t>Tuesday</a:t>
                  </a:r>
                  <a:r>
                    <a:rPr lang="en-US" sz="1200" b="1" dirty="0">
                      <a:solidFill>
                        <a:srgbClr val="FFC000"/>
                      </a:solidFill>
                      <a:latin typeface="Calibri Light" panose="020F0302020204030204"/>
                    </a:rPr>
                    <a:t> </a:t>
                  </a:r>
                  <a:r>
                    <a:rPr lang="en-US" sz="1000" b="1" dirty="0">
                      <a:solidFill>
                        <a:srgbClr val="FFC000"/>
                      </a:solidFill>
                      <a:latin typeface="Calibri Light" panose="020F0302020204030204"/>
                    </a:rPr>
                    <a:t>9:43 AM</a:t>
                  </a:r>
                </a:p>
              </p:txBody>
            </p:sp>
          </p:grp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CFFCA4F-B8D7-4C8A-9459-09441B05CA03}"/>
                  </a:ext>
                </a:extLst>
              </p:cNvPr>
              <p:cNvSpPr txBox="1"/>
              <p:nvPr/>
            </p:nvSpPr>
            <p:spPr>
              <a:xfrm>
                <a:off x="0" y="1374164"/>
                <a:ext cx="1748562" cy="21544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1" dirty="0">
                    <a:solidFill>
                      <a:prstClr val="white"/>
                    </a:solidFill>
                    <a:latin typeface="Calibri" panose="020F0502020204030204"/>
                  </a:rPr>
                  <a:t>    Work Zone Details</a:t>
                </a:r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0E986CA0-3A0A-41DA-B1A3-2AF9470AFD5A}"/>
                  </a:ext>
                </a:extLst>
              </p:cNvPr>
              <p:cNvGrpSpPr/>
              <p:nvPr/>
            </p:nvGrpSpPr>
            <p:grpSpPr>
              <a:xfrm>
                <a:off x="7416939" y="1698447"/>
                <a:ext cx="1549577" cy="1621820"/>
                <a:chOff x="5310345" y="2408016"/>
                <a:chExt cx="1486074" cy="1527320"/>
              </a:xfrm>
            </p:grpSpPr>
            <p:pic>
              <p:nvPicPr>
                <p:cNvPr id="28" name="Picture 27">
                  <a:extLst>
                    <a:ext uri="{FF2B5EF4-FFF2-40B4-BE49-F238E27FC236}">
                      <a16:creationId xmlns:a16="http://schemas.microsoft.com/office/drawing/2014/main" id="{7ECA83C3-AA7C-426D-8B9B-481F08C3E5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t="56287" r="78375" b="4121"/>
                <a:stretch/>
              </p:blipFill>
              <p:spPr>
                <a:xfrm>
                  <a:off x="5310345" y="2408016"/>
                  <a:ext cx="1483057" cy="1527320"/>
                </a:xfrm>
                <a:prstGeom prst="rect">
                  <a:avLst/>
                </a:prstGeom>
              </p:spPr>
            </p:pic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CFCB3E17-7C7D-4734-BD68-FF1579DA764A}"/>
                    </a:ext>
                  </a:extLst>
                </p:cNvPr>
                <p:cNvSpPr/>
                <p:nvPr/>
              </p:nvSpPr>
              <p:spPr>
                <a:xfrm>
                  <a:off x="5310347" y="2414998"/>
                  <a:ext cx="1486072" cy="184121"/>
                </a:xfrm>
                <a:prstGeom prst="rect">
                  <a:avLst/>
                </a:prstGeom>
                <a:solidFill>
                  <a:srgbClr val="26262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>
                      <a:solidFill>
                        <a:prstClr val="white"/>
                      </a:solidFill>
                      <a:latin typeface="Calibri" panose="020F0502020204030204"/>
                    </a:rPr>
                    <a:t>Work Zone Location</a:t>
                  </a:r>
                </a:p>
              </p:txBody>
            </p:sp>
            <p:pic>
              <p:nvPicPr>
                <p:cNvPr id="30" name="Picture 29" descr="A red and white sign&#10;&#10;Description automatically generated">
                  <a:extLst>
                    <a:ext uri="{FF2B5EF4-FFF2-40B4-BE49-F238E27FC236}">
                      <a16:creationId xmlns:a16="http://schemas.microsoft.com/office/drawing/2014/main" id="{548FB52C-7229-4367-80D8-82445631FA1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96677" y="3233396"/>
                  <a:ext cx="171377" cy="137102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E024C7F6-FF49-4985-8B62-CBF79C3D65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36484" y="2668630"/>
                  <a:ext cx="138636" cy="138636"/>
                </a:xfrm>
                <a:prstGeom prst="rect">
                  <a:avLst/>
                </a:prstGeom>
              </p:spPr>
            </p:pic>
            <p:pic>
              <p:nvPicPr>
                <p:cNvPr id="32" name="Graphic 50" descr="Back">
                  <a:extLst>
                    <a:ext uri="{FF2B5EF4-FFF2-40B4-BE49-F238E27FC236}">
                      <a16:creationId xmlns:a16="http://schemas.microsoft.com/office/drawing/2014/main" id="{EC9AF6BC-D54C-4022-BBCE-07E51E025F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 rot="12992867" flipV="1">
                  <a:off x="5912372" y="2764897"/>
                  <a:ext cx="559272" cy="559272"/>
                </a:xfrm>
                <a:prstGeom prst="rect">
                  <a:avLst/>
                </a:prstGeom>
              </p:spPr>
            </p:pic>
          </p:grpSp>
          <p:sp>
            <p:nvSpPr>
              <p:cNvPr id="40" name="TextBox 39"/>
              <p:cNvSpPr txBox="1"/>
              <p:nvPr/>
            </p:nvSpPr>
            <p:spPr>
              <a:xfrm>
                <a:off x="2707849" y="1609516"/>
                <a:ext cx="234342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Devices</a:t>
                </a:r>
              </a:p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(7.3mi upstream/5.6mi  downstream)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707849" y="2004755"/>
                <a:ext cx="158667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prstClr val="black"/>
                    </a:solidFill>
                    <a:latin typeface="Calibri" panose="020F0502020204030204"/>
                  </a:rPr>
                  <a:t>8 DMS </a:t>
                </a: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</a:rPr>
                  <a:t>(4 NB/4 SB)</a:t>
                </a:r>
              </a:p>
              <a:p>
                <a:r>
                  <a:rPr lang="en-US" sz="1100" b="1" dirty="0">
                    <a:solidFill>
                      <a:prstClr val="black"/>
                    </a:solidFill>
                    <a:latin typeface="Calibri" panose="020F0502020204030204"/>
                  </a:rPr>
                  <a:t>4 CCTV </a:t>
                </a: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</a:rPr>
                  <a:t>(3 NB/1 SB)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707849" y="2367235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Operation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707848" y="2542207"/>
                <a:ext cx="194587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prstClr val="black"/>
                    </a:solidFill>
                    <a:latin typeface="Calibri" panose="020F0502020204030204"/>
                  </a:rPr>
                  <a:t>NB bore closed; 2-way traffic through SB bore  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707849" y="2895027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Hours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704703" y="3081248"/>
                <a:ext cx="148871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prstClr val="black"/>
                    </a:solidFill>
                    <a:latin typeface="Calibri" panose="020F0502020204030204"/>
                  </a:rPr>
                  <a:t>24/7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2857" y="1609516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Improvement Type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2856" y="1798646"/>
                <a:ext cx="248517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200"/>
                  </a:lnSpc>
                </a:pPr>
                <a:r>
                  <a:rPr lang="en-US" sz="1100" b="1" dirty="0">
                    <a:solidFill>
                      <a:prstClr val="black"/>
                    </a:solidFill>
                    <a:latin typeface="Calibri" panose="020F0502020204030204"/>
                  </a:rPr>
                  <a:t>Rehabilitating the Harbor Tunnel including repairs to the tunnel portal, approach ramps &amp; walls, deck and tiles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2857" y="2336608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Police Enforcement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2857" y="2503707"/>
                <a:ext cx="142997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prstClr val="black"/>
                    </a:solidFill>
                    <a:latin typeface="Calibri" panose="020F0502020204030204"/>
                  </a:rPr>
                  <a:t>Yes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2857" y="2733535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E7E6E6">
                        <a:lumMod val="50000"/>
                      </a:srgbClr>
                    </a:solidFill>
                    <a:latin typeface="Calibri Light" panose="020F0302020204030204"/>
                  </a:rPr>
                  <a:t>Lane Status</a:t>
                </a:r>
              </a:p>
            </p:txBody>
          </p:sp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730" y="2930661"/>
                <a:ext cx="1561429" cy="357060"/>
              </a:xfrm>
              <a:prstGeom prst="rect">
                <a:avLst/>
              </a:prstGeom>
            </p:spPr>
          </p:pic>
          <p:cxnSp>
            <p:nvCxnSpPr>
              <p:cNvPr id="97" name="Straight Connector 96"/>
              <p:cNvCxnSpPr>
                <a:cxnSpLocks/>
              </p:cNvCxnSpPr>
              <p:nvPr/>
            </p:nvCxnSpPr>
            <p:spPr>
              <a:xfrm>
                <a:off x="2545986" y="1633362"/>
                <a:ext cx="0" cy="1734012"/>
              </a:xfrm>
              <a:prstGeom prst="line">
                <a:avLst/>
              </a:prstGeom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182939" y="3441190"/>
                <a:ext cx="8789482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8" name="Picture 97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07BBC492-2E9D-4503-BE9D-B90FCE80A6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3247" y="4449944"/>
                <a:ext cx="204997" cy="204997"/>
              </a:xfrm>
              <a:prstGeom prst="rect">
                <a:avLst/>
              </a:prstGeom>
            </p:spPr>
          </p:pic>
          <p:sp>
            <p:nvSpPr>
              <p:cNvPr id="101" name="TextBox 100"/>
              <p:cNvSpPr txBox="1"/>
              <p:nvPr/>
            </p:nvSpPr>
            <p:spPr>
              <a:xfrm>
                <a:off x="348408" y="4383165"/>
                <a:ext cx="6769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Longest</a:t>
                </a:r>
              </a:p>
              <a:p>
                <a:pPr algn="ctr"/>
                <a:r>
                  <a:rPr lang="en-US" sz="800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backup</a:t>
                </a: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50DEA2B8-6909-4F80-8111-535C08D339B4}"/>
                  </a:ext>
                </a:extLst>
              </p:cNvPr>
              <p:cNvSpPr txBox="1"/>
              <p:nvPr/>
            </p:nvSpPr>
            <p:spPr>
              <a:xfrm>
                <a:off x="352713" y="5261679"/>
                <a:ext cx="66835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Longest</a:t>
                </a:r>
              </a:p>
              <a:p>
                <a:pPr algn="ctr"/>
                <a:r>
                  <a:rPr lang="en-US" sz="800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travel time</a:t>
                </a:r>
              </a:p>
            </p:txBody>
          </p:sp>
          <p:pic>
            <p:nvPicPr>
              <p:cNvPr id="126" name="Graphic 125" descr="Watch">
                <a:extLst>
                  <a:ext uri="{FF2B5EF4-FFF2-40B4-BE49-F238E27FC236}">
                    <a16:creationId xmlns:a16="http://schemas.microsoft.com/office/drawing/2014/main" id="{BEDB18D3-611A-4654-8C86-FB1039DFF6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48198" y="5313409"/>
                <a:ext cx="235095" cy="235095"/>
              </a:xfrm>
              <a:prstGeom prst="rect">
                <a:avLst/>
              </a:prstGeom>
            </p:spPr>
          </p:pic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E5F500E-2DED-4299-BB36-7F67F57D13F5}"/>
                  </a:ext>
                </a:extLst>
              </p:cNvPr>
              <p:cNvSpPr txBox="1"/>
              <p:nvPr/>
            </p:nvSpPr>
            <p:spPr>
              <a:xfrm>
                <a:off x="353169" y="4803983"/>
                <a:ext cx="6674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Slowest</a:t>
                </a:r>
              </a:p>
              <a:p>
                <a:pPr algn="ctr"/>
                <a:r>
                  <a:rPr lang="en-US" sz="800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speed</a:t>
                </a:r>
              </a:p>
            </p:txBody>
          </p:sp>
          <p:pic>
            <p:nvPicPr>
              <p:cNvPr id="127" name="Graphic 126" descr="Gauge">
                <a:extLst>
                  <a:ext uri="{FF2B5EF4-FFF2-40B4-BE49-F238E27FC236}">
                    <a16:creationId xmlns:a16="http://schemas.microsoft.com/office/drawing/2014/main" id="{B2EAD30B-4BD6-4ABA-A4C4-978A180006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 flipH="1">
                <a:off x="133434" y="4840949"/>
                <a:ext cx="264623" cy="264623"/>
              </a:xfrm>
              <a:prstGeom prst="rect">
                <a:avLst/>
              </a:prstGeom>
            </p:spPr>
          </p:pic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A1A2623A-E93B-47DD-A876-4349B1D6C194}"/>
                  </a:ext>
                </a:extLst>
              </p:cNvPr>
              <p:cNvSpPr txBox="1"/>
              <p:nvPr/>
            </p:nvSpPr>
            <p:spPr>
              <a:xfrm>
                <a:off x="353170" y="5701605"/>
                <a:ext cx="6674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Delay </a:t>
                </a:r>
              </a:p>
              <a:p>
                <a:pPr algn="ctr"/>
                <a:r>
                  <a:rPr lang="en-US" sz="800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cost</a:t>
                </a:r>
              </a:p>
            </p:txBody>
          </p:sp>
          <p:pic>
            <p:nvPicPr>
              <p:cNvPr id="128" name="Graphic 127" descr="Money">
                <a:extLst>
                  <a:ext uri="{FF2B5EF4-FFF2-40B4-BE49-F238E27FC236}">
                    <a16:creationId xmlns:a16="http://schemas.microsoft.com/office/drawing/2014/main" id="{CAF7B310-3F93-4553-9D70-09DB0116F5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33434" y="5738571"/>
                <a:ext cx="264623" cy="264623"/>
              </a:xfrm>
              <a:prstGeom prst="rect">
                <a:avLst/>
              </a:prstGeom>
            </p:spPr>
          </p:pic>
          <p:sp>
            <p:nvSpPr>
              <p:cNvPr id="109" name="TextBox 108"/>
              <p:cNvSpPr txBox="1"/>
              <p:nvPr/>
            </p:nvSpPr>
            <p:spPr>
              <a:xfrm>
                <a:off x="1208653" y="3939931"/>
                <a:ext cx="6810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spc="100" dirty="0">
                    <a:solidFill>
                      <a:srgbClr val="FFC000">
                        <a:lumMod val="75000"/>
                      </a:srgbClr>
                    </a:solidFill>
                    <a:latin typeface="Calibri" panose="020F0502020204030204"/>
                  </a:rPr>
                  <a:t>Sun</a:t>
                </a:r>
              </a:p>
              <a:p>
                <a:pPr algn="ctr"/>
                <a:r>
                  <a:rPr lang="en-US" sz="800" b="1" cap="small" spc="100" dirty="0">
                    <a:solidFill>
                      <a:srgbClr val="FFC000">
                        <a:lumMod val="75000"/>
                      </a:srgbClr>
                    </a:solidFill>
                    <a:latin typeface="Calibri" panose="020F0502020204030204"/>
                  </a:rPr>
                  <a:t>05.05.19</a:t>
                </a:r>
              </a:p>
            </p:txBody>
          </p:sp>
          <p:sp>
            <p:nvSpPr>
              <p:cNvPr id="94" name="Rectangle: Rounded Corners 97">
                <a:extLst>
                  <a:ext uri="{FF2B5EF4-FFF2-40B4-BE49-F238E27FC236}">
                    <a16:creationId xmlns:a16="http://schemas.microsoft.com/office/drawing/2014/main" id="{4B786261-8832-4045-98D1-57C6465DE4BE}"/>
                  </a:ext>
                </a:extLst>
              </p:cNvPr>
              <p:cNvSpPr/>
              <p:nvPr/>
            </p:nvSpPr>
            <p:spPr>
              <a:xfrm>
                <a:off x="1176386" y="4334217"/>
                <a:ext cx="74555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1.9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7:14 PM</a:t>
                </a:r>
              </a:p>
            </p:txBody>
          </p:sp>
          <p:sp>
            <p:nvSpPr>
              <p:cNvPr id="100" name="Rectangle: Rounded Corners 97">
                <a:extLst>
                  <a:ext uri="{FF2B5EF4-FFF2-40B4-BE49-F238E27FC236}">
                    <a16:creationId xmlns:a16="http://schemas.microsoft.com/office/drawing/2014/main" id="{4B786261-8832-4045-98D1-57C6465DE4BE}"/>
                  </a:ext>
                </a:extLst>
              </p:cNvPr>
              <p:cNvSpPr/>
              <p:nvPr/>
            </p:nvSpPr>
            <p:spPr>
              <a:xfrm>
                <a:off x="1176385" y="5212731"/>
                <a:ext cx="74555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5.1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min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6:05 PM</a:t>
                </a:r>
              </a:p>
            </p:txBody>
          </p:sp>
          <p:sp>
            <p:nvSpPr>
              <p:cNvPr id="95" name="Rectangle: Rounded Corners 97">
                <a:extLst>
                  <a:ext uri="{FF2B5EF4-FFF2-40B4-BE49-F238E27FC236}">
                    <a16:creationId xmlns:a16="http://schemas.microsoft.com/office/drawing/2014/main" id="{4B786261-8832-4045-98D1-57C6465DE4BE}"/>
                  </a:ext>
                </a:extLst>
              </p:cNvPr>
              <p:cNvSpPr/>
              <p:nvPr/>
            </p:nvSpPr>
            <p:spPr>
              <a:xfrm>
                <a:off x="1176386" y="4755035"/>
                <a:ext cx="745555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7.2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5:24 PM</a:t>
                </a:r>
              </a:p>
            </p:txBody>
          </p:sp>
          <p:sp>
            <p:nvSpPr>
              <p:cNvPr id="106" name="Rectangle: Rounded Corners 97">
                <a:extLst>
                  <a:ext uri="{FF2B5EF4-FFF2-40B4-BE49-F238E27FC236}">
                    <a16:creationId xmlns:a16="http://schemas.microsoft.com/office/drawing/2014/main" id="{4B786261-8832-4045-98D1-57C6465DE4BE}"/>
                  </a:ext>
                </a:extLst>
              </p:cNvPr>
              <p:cNvSpPr/>
              <p:nvPr/>
            </p:nvSpPr>
            <p:spPr>
              <a:xfrm>
                <a:off x="1140573" y="5652657"/>
                <a:ext cx="817182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$2,907.54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endParaRPr>
              </a:p>
            </p:txBody>
          </p:sp>
          <p:sp>
            <p:nvSpPr>
              <p:cNvPr id="111" name="Rectangle: Rounded Corners 97">
                <a:extLst>
                  <a:ext uri="{FF2B5EF4-FFF2-40B4-BE49-F238E27FC236}">
                    <a16:creationId xmlns:a16="http://schemas.microsoft.com/office/drawing/2014/main" id="{4B786261-8832-4045-98D1-57C6465DE4BE}"/>
                  </a:ext>
                </a:extLst>
              </p:cNvPr>
              <p:cNvSpPr/>
              <p:nvPr/>
            </p:nvSpPr>
            <p:spPr>
              <a:xfrm>
                <a:off x="1177684" y="6107033"/>
                <a:ext cx="742959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132hr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AB50A5E-03C2-4E33-BFC9-0545CD2979BD}"/>
                  </a:ext>
                </a:extLst>
              </p:cNvPr>
              <p:cNvSpPr txBox="1"/>
              <p:nvPr/>
            </p:nvSpPr>
            <p:spPr>
              <a:xfrm>
                <a:off x="353170" y="6155981"/>
                <a:ext cx="6674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Hours</a:t>
                </a:r>
              </a:p>
              <a:p>
                <a:pPr algn="ctr"/>
                <a:r>
                  <a:rPr lang="en-US" sz="800" dirty="0">
                    <a:solidFill>
                      <a:srgbClr val="E7E6E6">
                        <a:lumMod val="50000"/>
                      </a:srgbClr>
                    </a:solidFill>
                    <a:latin typeface="Calibri" panose="020F0502020204030204"/>
                  </a:rPr>
                  <a:t>of Delay</a:t>
                </a:r>
              </a:p>
            </p:txBody>
          </p:sp>
          <p:pic>
            <p:nvPicPr>
              <p:cNvPr id="129" name="Graphic 128" descr="Hourglass">
                <a:extLst>
                  <a:ext uri="{FF2B5EF4-FFF2-40B4-BE49-F238E27FC236}">
                    <a16:creationId xmlns:a16="http://schemas.microsoft.com/office/drawing/2014/main" id="{F3988FEB-5FC0-48D5-8457-2A3E624956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49237" y="6208750"/>
                <a:ext cx="233016" cy="233016"/>
              </a:xfrm>
              <a:prstGeom prst="rect">
                <a:avLst/>
              </a:prstGeom>
            </p:spPr>
          </p:pic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24FE4A9-CE4A-4306-A642-BD60CD366280}"/>
                  </a:ext>
                </a:extLst>
              </p:cNvPr>
              <p:cNvSpPr/>
              <p:nvPr/>
            </p:nvSpPr>
            <p:spPr>
              <a:xfrm>
                <a:off x="39990" y="3748513"/>
                <a:ext cx="1027926" cy="484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1000"/>
                  </a:lnSpc>
                </a:pPr>
                <a:r>
                  <a:rPr lang="en-US" sz="1200" b="1" dirty="0">
                    <a:solidFill>
                      <a:srgbClr val="1F2F6D"/>
                    </a:solidFill>
                    <a:latin typeface="Calibri" panose="020F0502020204030204"/>
                  </a:rPr>
                  <a:t>Performance </a:t>
                </a:r>
              </a:p>
              <a:p>
                <a:pPr algn="ctr">
                  <a:lnSpc>
                    <a:spcPts val="1000"/>
                  </a:lnSpc>
                </a:pPr>
                <a:r>
                  <a:rPr lang="en-US" sz="1200" b="1" dirty="0">
                    <a:solidFill>
                      <a:srgbClr val="1F2F6D"/>
                    </a:solidFill>
                    <a:latin typeface="Calibri" panose="020F0502020204030204"/>
                  </a:rPr>
                  <a:t>Measure</a:t>
                </a:r>
              </a:p>
              <a:p>
                <a:pPr algn="ctr">
                  <a:lnSpc>
                    <a:spcPts val="1000"/>
                  </a:lnSpc>
                </a:pPr>
                <a:r>
                  <a:rPr lang="en-US" sz="1200" b="1" dirty="0">
                    <a:solidFill>
                      <a:srgbClr val="1F2F6D"/>
                    </a:solidFill>
                    <a:latin typeface="Calibri" panose="020F0502020204030204"/>
                    <a:sym typeface="Wingdings 3" panose="05040102010807070707" pitchFamily="18" charset="2"/>
                  </a:rPr>
                  <a:t></a:t>
                </a:r>
                <a:endParaRPr lang="en-US" sz="1200" dirty="0">
                  <a:solidFill>
                    <a:srgbClr val="1F2F6D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8DA80E0-63DD-422B-95AA-D259076439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3815" y="3641286"/>
                <a:ext cx="0" cy="28064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/>
              <p:cNvSpPr txBox="1"/>
              <p:nvPr/>
            </p:nvSpPr>
            <p:spPr>
              <a:xfrm>
                <a:off x="2346796" y="3939931"/>
                <a:ext cx="6810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Mon</a:t>
                </a:r>
              </a:p>
              <a:p>
                <a:pPr algn="ctr"/>
                <a:r>
                  <a:rPr lang="en-US" sz="800" cap="small" spc="100" dirty="0">
                    <a:solidFill>
                      <a:prstClr val="white">
                        <a:lumMod val="50000"/>
                      </a:prstClr>
                    </a:solidFill>
                    <a:latin typeface="Calibri" panose="020F0502020204030204"/>
                  </a:rPr>
                  <a:t>05.06.19</a:t>
                </a: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1" name="Rectangle: Rounded Corners 97">
                <a:extLst>
                  <a:ext uri="{FF2B5EF4-FFF2-40B4-BE49-F238E27FC236}">
                    <a16:creationId xmlns:a16="http://schemas.microsoft.com/office/drawing/2014/main" id="{3DDE2387-C995-4BEF-BF64-1FFA44BC37DB}"/>
                  </a:ext>
                </a:extLst>
              </p:cNvPr>
              <p:cNvSpPr/>
              <p:nvPr/>
            </p:nvSpPr>
            <p:spPr>
              <a:xfrm>
                <a:off x="2314528" y="4334217"/>
                <a:ext cx="74555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2.5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4:31 PM</a:t>
                </a:r>
              </a:p>
            </p:txBody>
          </p:sp>
          <p:sp>
            <p:nvSpPr>
              <p:cNvPr id="102" name="Rectangle: Rounded Corners 97">
                <a:extLst>
                  <a:ext uri="{FF2B5EF4-FFF2-40B4-BE49-F238E27FC236}">
                    <a16:creationId xmlns:a16="http://schemas.microsoft.com/office/drawing/2014/main" id="{5C91E203-CEFD-4E45-BA40-E6A90024E637}"/>
                  </a:ext>
                </a:extLst>
              </p:cNvPr>
              <p:cNvSpPr/>
              <p:nvPr/>
            </p:nvSpPr>
            <p:spPr>
              <a:xfrm>
                <a:off x="2314527" y="5212731"/>
                <a:ext cx="74555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6.3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min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5:02 PM</a:t>
                </a:r>
              </a:p>
            </p:txBody>
          </p:sp>
          <p:sp>
            <p:nvSpPr>
              <p:cNvPr id="103" name="Rectangle: Rounded Corners 97">
                <a:extLst>
                  <a:ext uri="{FF2B5EF4-FFF2-40B4-BE49-F238E27FC236}">
                    <a16:creationId xmlns:a16="http://schemas.microsoft.com/office/drawing/2014/main" id="{78A59782-806C-4845-973A-1B10CA6FA029}"/>
                  </a:ext>
                </a:extLst>
              </p:cNvPr>
              <p:cNvSpPr/>
              <p:nvPr/>
            </p:nvSpPr>
            <p:spPr>
              <a:xfrm>
                <a:off x="2314528" y="4755035"/>
                <a:ext cx="745555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6.8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4:27 PM</a:t>
                </a:r>
              </a:p>
            </p:txBody>
          </p:sp>
          <p:sp>
            <p:nvSpPr>
              <p:cNvPr id="107" name="Rectangle: Rounded Corners 97">
                <a:extLst>
                  <a:ext uri="{FF2B5EF4-FFF2-40B4-BE49-F238E27FC236}">
                    <a16:creationId xmlns:a16="http://schemas.microsoft.com/office/drawing/2014/main" id="{A6617333-11D6-4927-ADB5-86DEEB3481C1}"/>
                  </a:ext>
                </a:extLst>
              </p:cNvPr>
              <p:cNvSpPr/>
              <p:nvPr/>
            </p:nvSpPr>
            <p:spPr>
              <a:xfrm>
                <a:off x="2244202" y="5652657"/>
                <a:ext cx="886208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$3,546.77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endParaRPr>
              </a:p>
            </p:txBody>
          </p:sp>
          <p:sp>
            <p:nvSpPr>
              <p:cNvPr id="108" name="Rectangle: Rounded Corners 97">
                <a:extLst>
                  <a:ext uri="{FF2B5EF4-FFF2-40B4-BE49-F238E27FC236}">
                    <a16:creationId xmlns:a16="http://schemas.microsoft.com/office/drawing/2014/main" id="{FF608656-0470-45CE-82CD-57DD54D4F0B8}"/>
                  </a:ext>
                </a:extLst>
              </p:cNvPr>
              <p:cNvSpPr/>
              <p:nvPr/>
            </p:nvSpPr>
            <p:spPr>
              <a:xfrm>
                <a:off x="2315826" y="6107033"/>
                <a:ext cx="742959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156hr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3484938" y="3939931"/>
                <a:ext cx="6810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Tue</a:t>
                </a:r>
              </a:p>
              <a:p>
                <a:pPr algn="ctr"/>
                <a:r>
                  <a:rPr lang="en-US" sz="800" cap="small" spc="100" dirty="0">
                    <a:solidFill>
                      <a:prstClr val="white">
                        <a:lumMod val="50000"/>
                      </a:prstClr>
                    </a:solidFill>
                    <a:latin typeface="Calibri" panose="020F0502020204030204"/>
                  </a:rPr>
                  <a:t>05.07.19</a:t>
                </a: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0" name="Rectangle: Rounded Corners 97">
                <a:extLst>
                  <a:ext uri="{FF2B5EF4-FFF2-40B4-BE49-F238E27FC236}">
                    <a16:creationId xmlns:a16="http://schemas.microsoft.com/office/drawing/2014/main" id="{A6FEFDD3-6A2B-4D0B-9BB6-75E03002750E}"/>
                  </a:ext>
                </a:extLst>
              </p:cNvPr>
              <p:cNvSpPr/>
              <p:nvPr/>
            </p:nvSpPr>
            <p:spPr>
              <a:xfrm>
                <a:off x="3452670" y="4334217"/>
                <a:ext cx="74555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2.7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5:05 PM</a:t>
                </a:r>
              </a:p>
            </p:txBody>
          </p:sp>
          <p:sp>
            <p:nvSpPr>
              <p:cNvPr id="112" name="Rectangle: Rounded Corners 97">
                <a:extLst>
                  <a:ext uri="{FF2B5EF4-FFF2-40B4-BE49-F238E27FC236}">
                    <a16:creationId xmlns:a16="http://schemas.microsoft.com/office/drawing/2014/main" id="{C16CC383-092D-428F-B589-B779C713FCD3}"/>
                  </a:ext>
                </a:extLst>
              </p:cNvPr>
              <p:cNvSpPr/>
              <p:nvPr/>
            </p:nvSpPr>
            <p:spPr>
              <a:xfrm>
                <a:off x="3452669" y="5212731"/>
                <a:ext cx="74555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7.2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min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4:47PM</a:t>
                </a:r>
              </a:p>
            </p:txBody>
          </p:sp>
          <p:sp>
            <p:nvSpPr>
              <p:cNvPr id="113" name="Rectangle: Rounded Corners 97">
                <a:extLst>
                  <a:ext uri="{FF2B5EF4-FFF2-40B4-BE49-F238E27FC236}">
                    <a16:creationId xmlns:a16="http://schemas.microsoft.com/office/drawing/2014/main" id="{E95F653F-4429-4778-BB79-43F4CC8A1C92}"/>
                  </a:ext>
                </a:extLst>
              </p:cNvPr>
              <p:cNvSpPr/>
              <p:nvPr/>
            </p:nvSpPr>
            <p:spPr>
              <a:xfrm>
                <a:off x="3452670" y="4755035"/>
                <a:ext cx="745555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4.5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5:15 PM</a:t>
                </a:r>
              </a:p>
            </p:txBody>
          </p:sp>
          <p:sp>
            <p:nvSpPr>
              <p:cNvPr id="114" name="Rectangle: Rounded Corners 97">
                <a:extLst>
                  <a:ext uri="{FF2B5EF4-FFF2-40B4-BE49-F238E27FC236}">
                    <a16:creationId xmlns:a16="http://schemas.microsoft.com/office/drawing/2014/main" id="{9ADB18D4-D7FC-4695-94F4-D005FC2E8688}"/>
                  </a:ext>
                </a:extLst>
              </p:cNvPr>
              <p:cNvSpPr/>
              <p:nvPr/>
            </p:nvSpPr>
            <p:spPr>
              <a:xfrm>
                <a:off x="3412959" y="5652657"/>
                <a:ext cx="824978" cy="436450"/>
              </a:xfrm>
              <a:prstGeom prst="roundRect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$3,844.24 </a:t>
                </a:r>
                <a:r>
                  <a:rPr lang="en-US" sz="800" dirty="0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5" name="Rectangle: Rounded Corners 97">
                <a:extLst>
                  <a:ext uri="{FF2B5EF4-FFF2-40B4-BE49-F238E27FC236}">
                    <a16:creationId xmlns:a16="http://schemas.microsoft.com/office/drawing/2014/main" id="{CB6EEFD3-DD75-4654-BACD-F1CBF8F33FD0}"/>
                  </a:ext>
                </a:extLst>
              </p:cNvPr>
              <p:cNvSpPr/>
              <p:nvPr/>
            </p:nvSpPr>
            <p:spPr>
              <a:xfrm>
                <a:off x="3453968" y="6107033"/>
                <a:ext cx="742959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169hr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623081" y="3939931"/>
                <a:ext cx="6810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Wed</a:t>
                </a:r>
              </a:p>
              <a:p>
                <a:pPr algn="ctr"/>
                <a:r>
                  <a:rPr lang="en-US" sz="800" cap="small" spc="100" dirty="0">
                    <a:solidFill>
                      <a:prstClr val="white">
                        <a:lumMod val="50000"/>
                      </a:prstClr>
                    </a:solidFill>
                    <a:latin typeface="Calibri" panose="020F0502020204030204"/>
                  </a:rPr>
                  <a:t>05.08.19</a:t>
                </a: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6" name="Rectangle: Rounded Corners 97">
                <a:extLst>
                  <a:ext uri="{FF2B5EF4-FFF2-40B4-BE49-F238E27FC236}">
                    <a16:creationId xmlns:a16="http://schemas.microsoft.com/office/drawing/2014/main" id="{E82DB8EC-55B5-4071-B99C-EAD9FF3F197C}"/>
                  </a:ext>
                </a:extLst>
              </p:cNvPr>
              <p:cNvSpPr/>
              <p:nvPr/>
            </p:nvSpPr>
            <p:spPr>
              <a:xfrm>
                <a:off x="4556193" y="4334217"/>
                <a:ext cx="814795" cy="436450"/>
              </a:xfrm>
              <a:prstGeom prst="roundRect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3.4 </a:t>
                </a:r>
                <a:r>
                  <a:rPr lang="en-US" sz="1100" dirty="0">
                    <a:solidFill>
                      <a:srgbClr val="FF0000"/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     </a:t>
                </a:r>
                <a:r>
                  <a:rPr lang="en-US" sz="800" dirty="0">
                    <a:solidFill>
                      <a:srgbClr val="262626"/>
                    </a:solidFill>
                    <a:latin typeface="Calibri" panose="020F0502020204030204"/>
                  </a:rPr>
                  <a:t>@ 5:15 PM</a:t>
                </a:r>
              </a:p>
            </p:txBody>
          </p:sp>
          <p:sp>
            <p:nvSpPr>
              <p:cNvPr id="117" name="Rectangle: Rounded Corners 97">
                <a:extLst>
                  <a:ext uri="{FF2B5EF4-FFF2-40B4-BE49-F238E27FC236}">
                    <a16:creationId xmlns:a16="http://schemas.microsoft.com/office/drawing/2014/main" id="{CC1EB1AC-E156-414F-859C-0604E9C6F599}"/>
                  </a:ext>
                </a:extLst>
              </p:cNvPr>
              <p:cNvSpPr/>
              <p:nvPr/>
            </p:nvSpPr>
            <p:spPr>
              <a:xfrm>
                <a:off x="4590812" y="5212731"/>
                <a:ext cx="74555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5.8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min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3:59 PM</a:t>
                </a:r>
              </a:p>
            </p:txBody>
          </p:sp>
          <p:sp>
            <p:nvSpPr>
              <p:cNvPr id="118" name="Rectangle: Rounded Corners 97">
                <a:extLst>
                  <a:ext uri="{FF2B5EF4-FFF2-40B4-BE49-F238E27FC236}">
                    <a16:creationId xmlns:a16="http://schemas.microsoft.com/office/drawing/2014/main" id="{7FD9C7C4-DEDA-4873-9D4D-DA375E94C2B3}"/>
                  </a:ext>
                </a:extLst>
              </p:cNvPr>
              <p:cNvSpPr/>
              <p:nvPr/>
            </p:nvSpPr>
            <p:spPr>
              <a:xfrm>
                <a:off x="4590813" y="4755035"/>
                <a:ext cx="745555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8.2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4:52 PM</a:t>
                </a:r>
              </a:p>
            </p:txBody>
          </p:sp>
          <p:sp>
            <p:nvSpPr>
              <p:cNvPr id="119" name="Rectangle: Rounded Corners 97">
                <a:extLst>
                  <a:ext uri="{FF2B5EF4-FFF2-40B4-BE49-F238E27FC236}">
                    <a16:creationId xmlns:a16="http://schemas.microsoft.com/office/drawing/2014/main" id="{B5C8F1BA-B38B-48C5-B297-9643570C5C3D}"/>
                  </a:ext>
                </a:extLst>
              </p:cNvPr>
              <p:cNvSpPr/>
              <p:nvPr/>
            </p:nvSpPr>
            <p:spPr>
              <a:xfrm>
                <a:off x="4553699" y="5652657"/>
                <a:ext cx="819782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$2,938.98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endParaRPr>
              </a:p>
            </p:txBody>
          </p:sp>
          <p:sp>
            <p:nvSpPr>
              <p:cNvPr id="120" name="Rectangle: Rounded Corners 97">
                <a:extLst>
                  <a:ext uri="{FF2B5EF4-FFF2-40B4-BE49-F238E27FC236}">
                    <a16:creationId xmlns:a16="http://schemas.microsoft.com/office/drawing/2014/main" id="{72BB2294-7245-4022-8CA8-1931F0AAE2B6}"/>
                  </a:ext>
                </a:extLst>
              </p:cNvPr>
              <p:cNvSpPr/>
              <p:nvPr/>
            </p:nvSpPr>
            <p:spPr>
              <a:xfrm>
                <a:off x="4592111" y="6107033"/>
                <a:ext cx="742959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127hr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772790" y="3939931"/>
                <a:ext cx="6578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Thu</a:t>
                </a:r>
              </a:p>
              <a:p>
                <a:pPr algn="ctr"/>
                <a:r>
                  <a:rPr lang="en-US" sz="800" cap="small" spc="100" dirty="0">
                    <a:solidFill>
                      <a:prstClr val="white">
                        <a:lumMod val="50000"/>
                      </a:prstClr>
                    </a:solidFill>
                    <a:latin typeface="Calibri" panose="020F0502020204030204"/>
                  </a:rPr>
                  <a:t>05.09.19</a:t>
                </a: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5" name="Rectangle: Rounded Corners 97">
                <a:extLst>
                  <a:ext uri="{FF2B5EF4-FFF2-40B4-BE49-F238E27FC236}">
                    <a16:creationId xmlns:a16="http://schemas.microsoft.com/office/drawing/2014/main" id="{A358CEF9-B3DB-460A-988F-9ACCA8E6AA5D}"/>
                  </a:ext>
                </a:extLst>
              </p:cNvPr>
              <p:cNvSpPr/>
              <p:nvPr/>
            </p:nvSpPr>
            <p:spPr>
              <a:xfrm>
                <a:off x="5728954" y="4334217"/>
                <a:ext cx="74555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3.2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4:37 PM</a:t>
                </a:r>
              </a:p>
            </p:txBody>
          </p:sp>
          <p:sp>
            <p:nvSpPr>
              <p:cNvPr id="130" name="Rectangle: Rounded Corners 97">
                <a:extLst>
                  <a:ext uri="{FF2B5EF4-FFF2-40B4-BE49-F238E27FC236}">
                    <a16:creationId xmlns:a16="http://schemas.microsoft.com/office/drawing/2014/main" id="{8FCB7BE9-1B5D-4230-84C1-9D9B32389FC5}"/>
                  </a:ext>
                </a:extLst>
              </p:cNvPr>
              <p:cNvSpPr/>
              <p:nvPr/>
            </p:nvSpPr>
            <p:spPr>
              <a:xfrm>
                <a:off x="5687944" y="5212731"/>
                <a:ext cx="827574" cy="436450"/>
              </a:xfrm>
              <a:prstGeom prst="roundRect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7.5</a:t>
                </a:r>
                <a:r>
                  <a:rPr lang="en-US" sz="1100" dirty="0">
                    <a:solidFill>
                      <a:srgbClr val="FF0000"/>
                    </a:solidFill>
                    <a:latin typeface="Calibri" panose="020F0502020204030204"/>
                  </a:rPr>
                  <a:t>min</a:t>
                </a:r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6:24 PM</a:t>
                </a:r>
              </a:p>
            </p:txBody>
          </p:sp>
          <p:sp>
            <p:nvSpPr>
              <p:cNvPr id="131" name="Rectangle: Rounded Corners 97">
                <a:extLst>
                  <a:ext uri="{FF2B5EF4-FFF2-40B4-BE49-F238E27FC236}">
                    <a16:creationId xmlns:a16="http://schemas.microsoft.com/office/drawing/2014/main" id="{8B6DE1B0-4682-415B-81B0-9F6DD4B00570}"/>
                  </a:ext>
                </a:extLst>
              </p:cNvPr>
              <p:cNvSpPr/>
              <p:nvPr/>
            </p:nvSpPr>
            <p:spPr>
              <a:xfrm>
                <a:off x="5687946" y="4755035"/>
                <a:ext cx="827572" cy="436450"/>
              </a:xfrm>
              <a:prstGeom prst="roundRect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4.0 </a:t>
                </a:r>
                <a:r>
                  <a:rPr lang="en-US" sz="1100" dirty="0">
                    <a:solidFill>
                      <a:srgbClr val="FF0000"/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6:24 PM</a:t>
                </a:r>
              </a:p>
            </p:txBody>
          </p:sp>
          <p:sp>
            <p:nvSpPr>
              <p:cNvPr id="132" name="Rectangle: Rounded Corners 97">
                <a:extLst>
                  <a:ext uri="{FF2B5EF4-FFF2-40B4-BE49-F238E27FC236}">
                    <a16:creationId xmlns:a16="http://schemas.microsoft.com/office/drawing/2014/main" id="{B852AF14-2D34-4F5A-A4E0-FA6A6F88D237}"/>
                  </a:ext>
                </a:extLst>
              </p:cNvPr>
              <p:cNvSpPr/>
              <p:nvPr/>
            </p:nvSpPr>
            <p:spPr>
              <a:xfrm>
                <a:off x="5690542" y="5652657"/>
                <a:ext cx="822380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$2,511.23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endParaRPr>
              </a:p>
            </p:txBody>
          </p:sp>
          <p:sp>
            <p:nvSpPr>
              <p:cNvPr id="133" name="Rectangle: Rounded Corners 97">
                <a:extLst>
                  <a:ext uri="{FF2B5EF4-FFF2-40B4-BE49-F238E27FC236}">
                    <a16:creationId xmlns:a16="http://schemas.microsoft.com/office/drawing/2014/main" id="{9145932B-72B9-49F1-821A-4FD67CA7F2F1}"/>
                  </a:ext>
                </a:extLst>
              </p:cNvPr>
              <p:cNvSpPr/>
              <p:nvPr/>
            </p:nvSpPr>
            <p:spPr>
              <a:xfrm>
                <a:off x="5730252" y="6107033"/>
                <a:ext cx="742959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109hr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872816" y="3939931"/>
                <a:ext cx="7341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Fri</a:t>
                </a:r>
              </a:p>
              <a:p>
                <a:pPr algn="ctr"/>
                <a:r>
                  <a:rPr lang="en-US" sz="800" cap="small" spc="100" dirty="0">
                    <a:solidFill>
                      <a:prstClr val="white">
                        <a:lumMod val="50000"/>
                      </a:prstClr>
                    </a:solidFill>
                    <a:latin typeface="Calibri" panose="020F0502020204030204"/>
                  </a:rPr>
                  <a:t>05.10.19</a:t>
                </a: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4" name="Rectangle: Rounded Corners 97">
                <a:extLst>
                  <a:ext uri="{FF2B5EF4-FFF2-40B4-BE49-F238E27FC236}">
                    <a16:creationId xmlns:a16="http://schemas.microsoft.com/office/drawing/2014/main" id="{3518C82F-AD89-4563-9D9B-164DB931B379}"/>
                  </a:ext>
                </a:extLst>
              </p:cNvPr>
              <p:cNvSpPr/>
              <p:nvPr/>
            </p:nvSpPr>
            <p:spPr>
              <a:xfrm>
                <a:off x="6867096" y="4334217"/>
                <a:ext cx="74555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1.9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3:57 PM</a:t>
                </a:r>
              </a:p>
            </p:txBody>
          </p:sp>
          <p:sp>
            <p:nvSpPr>
              <p:cNvPr id="136" name="Rectangle: Rounded Corners 97">
                <a:extLst>
                  <a:ext uri="{FF2B5EF4-FFF2-40B4-BE49-F238E27FC236}">
                    <a16:creationId xmlns:a16="http://schemas.microsoft.com/office/drawing/2014/main" id="{F879E716-64C6-4AB6-8CAF-9F97D5A22F7F}"/>
                  </a:ext>
                </a:extLst>
              </p:cNvPr>
              <p:cNvSpPr/>
              <p:nvPr/>
            </p:nvSpPr>
            <p:spPr>
              <a:xfrm>
                <a:off x="6867095" y="5212731"/>
                <a:ext cx="74555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6.6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min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4:11 PM</a:t>
                </a:r>
              </a:p>
            </p:txBody>
          </p:sp>
          <p:sp>
            <p:nvSpPr>
              <p:cNvPr id="137" name="Rectangle: Rounded Corners 97">
                <a:extLst>
                  <a:ext uri="{FF2B5EF4-FFF2-40B4-BE49-F238E27FC236}">
                    <a16:creationId xmlns:a16="http://schemas.microsoft.com/office/drawing/2014/main" id="{621625F9-8117-4166-AECC-476CB675D1E1}"/>
                  </a:ext>
                </a:extLst>
              </p:cNvPr>
              <p:cNvSpPr/>
              <p:nvPr/>
            </p:nvSpPr>
            <p:spPr>
              <a:xfrm>
                <a:off x="6867096" y="4755035"/>
                <a:ext cx="745555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5.1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4:04 PM</a:t>
                </a:r>
              </a:p>
            </p:txBody>
          </p:sp>
          <p:sp>
            <p:nvSpPr>
              <p:cNvPr id="138" name="Rectangle: Rounded Corners 97">
                <a:extLst>
                  <a:ext uri="{FF2B5EF4-FFF2-40B4-BE49-F238E27FC236}">
                    <a16:creationId xmlns:a16="http://schemas.microsoft.com/office/drawing/2014/main" id="{000A6E38-CCC0-4F72-8D9E-849EE343A1CD}"/>
                  </a:ext>
                </a:extLst>
              </p:cNvPr>
              <p:cNvSpPr/>
              <p:nvPr/>
            </p:nvSpPr>
            <p:spPr>
              <a:xfrm>
                <a:off x="6835182" y="5652657"/>
                <a:ext cx="80938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$2,942.34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endParaRPr>
              </a:p>
            </p:txBody>
          </p:sp>
          <p:sp>
            <p:nvSpPr>
              <p:cNvPr id="139" name="Rectangle: Rounded Corners 97">
                <a:extLst>
                  <a:ext uri="{FF2B5EF4-FFF2-40B4-BE49-F238E27FC236}">
                    <a16:creationId xmlns:a16="http://schemas.microsoft.com/office/drawing/2014/main" id="{99521BC1-A8DE-4067-8085-6AEB965988A8}"/>
                  </a:ext>
                </a:extLst>
              </p:cNvPr>
              <p:cNvSpPr/>
              <p:nvPr/>
            </p:nvSpPr>
            <p:spPr>
              <a:xfrm>
                <a:off x="6868394" y="6107033"/>
                <a:ext cx="742959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129hr 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8031625" y="3939931"/>
                <a:ext cx="6927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C000">
                        <a:lumMod val="75000"/>
                      </a:srgbClr>
                    </a:solidFill>
                    <a:latin typeface="Calibri" panose="020F0502020204030204"/>
                  </a:rPr>
                  <a:t>Sat</a:t>
                </a:r>
              </a:p>
              <a:p>
                <a:pPr algn="ctr"/>
                <a:r>
                  <a:rPr lang="en-US" sz="800" b="1" cap="small" spc="100" dirty="0">
                    <a:solidFill>
                      <a:srgbClr val="FFC000">
                        <a:lumMod val="75000"/>
                      </a:srgbClr>
                    </a:solidFill>
                    <a:latin typeface="Calibri" panose="020F0502020204030204"/>
                  </a:rPr>
                  <a:t>05.11.19</a:t>
                </a:r>
                <a:endParaRPr lang="en-US" sz="1200" b="1" dirty="0">
                  <a:solidFill>
                    <a:srgbClr val="FFC000">
                      <a:lumMod val="75000"/>
                    </a:srgbClr>
                  </a:solidFill>
                  <a:latin typeface="Calibri" panose="020F0502020204030204"/>
                </a:endParaRPr>
              </a:p>
            </p:txBody>
          </p:sp>
          <p:sp>
            <p:nvSpPr>
              <p:cNvPr id="140" name="Rectangle: Rounded Corners 97">
                <a:extLst>
                  <a:ext uri="{FF2B5EF4-FFF2-40B4-BE49-F238E27FC236}">
                    <a16:creationId xmlns:a16="http://schemas.microsoft.com/office/drawing/2014/main" id="{87388EB6-FEC8-447B-B9B0-2A5855CB5714}"/>
                  </a:ext>
                </a:extLst>
              </p:cNvPr>
              <p:cNvSpPr/>
              <p:nvPr/>
            </p:nvSpPr>
            <p:spPr>
              <a:xfrm>
                <a:off x="8005237" y="4334217"/>
                <a:ext cx="745554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3.0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</a:t>
                </a:r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 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6:45 PM</a:t>
                </a:r>
              </a:p>
            </p:txBody>
          </p:sp>
          <p:sp>
            <p:nvSpPr>
              <p:cNvPr id="141" name="Rectangle: Rounded Corners 97">
                <a:extLst>
                  <a:ext uri="{FF2B5EF4-FFF2-40B4-BE49-F238E27FC236}">
                    <a16:creationId xmlns:a16="http://schemas.microsoft.com/office/drawing/2014/main" id="{195384CC-12C6-4BAE-A9B2-6C08407CC972}"/>
                  </a:ext>
                </a:extLst>
              </p:cNvPr>
              <p:cNvSpPr/>
              <p:nvPr/>
            </p:nvSpPr>
            <p:spPr>
              <a:xfrm>
                <a:off x="8005236" y="5212731"/>
                <a:ext cx="74555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5.2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min</a:t>
                </a:r>
              </a:p>
              <a:p>
                <a:pPr algn="ctr"/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5:12 PM</a:t>
                </a:r>
              </a:p>
            </p:txBody>
          </p:sp>
          <p:sp>
            <p:nvSpPr>
              <p:cNvPr id="142" name="Rectangle: Rounded Corners 97">
                <a:extLst>
                  <a:ext uri="{FF2B5EF4-FFF2-40B4-BE49-F238E27FC236}">
                    <a16:creationId xmlns:a16="http://schemas.microsoft.com/office/drawing/2014/main" id="{A608BF5F-4F1D-49E2-A777-56F89A07D1DE}"/>
                  </a:ext>
                </a:extLst>
              </p:cNvPr>
              <p:cNvSpPr/>
              <p:nvPr/>
            </p:nvSpPr>
            <p:spPr>
              <a:xfrm>
                <a:off x="8005237" y="4755035"/>
                <a:ext cx="745555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7.1 </a:t>
                </a:r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mph  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@ 6:33 PM</a:t>
                </a:r>
              </a:p>
            </p:txBody>
          </p:sp>
          <p:sp>
            <p:nvSpPr>
              <p:cNvPr id="144" name="Rectangle: Rounded Corners 97">
                <a:extLst>
                  <a:ext uri="{FF2B5EF4-FFF2-40B4-BE49-F238E27FC236}">
                    <a16:creationId xmlns:a16="http://schemas.microsoft.com/office/drawing/2014/main" id="{1DB6B1CD-1BA5-4BA5-A12A-C5C5F47DEE17}"/>
                  </a:ext>
                </a:extLst>
              </p:cNvPr>
              <p:cNvSpPr/>
              <p:nvPr/>
            </p:nvSpPr>
            <p:spPr>
              <a:xfrm>
                <a:off x="7973322" y="5652657"/>
                <a:ext cx="809386" cy="43645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$3,812,11</a:t>
                </a:r>
                <a:r>
                  <a:rPr lang="en-US" sz="8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" panose="020F0502020204030204"/>
                  </a:rPr>
                  <a:t>(total)</a:t>
                </a:r>
                <a:endParaRPr lang="en-US" sz="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endParaRPr>
              </a:p>
            </p:txBody>
          </p:sp>
          <p:sp>
            <p:nvSpPr>
              <p:cNvPr id="145" name="Rectangle: Rounded Corners 97">
                <a:extLst>
                  <a:ext uri="{FF2B5EF4-FFF2-40B4-BE49-F238E27FC236}">
                    <a16:creationId xmlns:a16="http://schemas.microsoft.com/office/drawing/2014/main" id="{80B36772-20F1-47B9-9EF2-A068FF66047A}"/>
                  </a:ext>
                </a:extLst>
              </p:cNvPr>
              <p:cNvSpPr/>
              <p:nvPr/>
            </p:nvSpPr>
            <p:spPr>
              <a:xfrm>
                <a:off x="7966826" y="6107033"/>
                <a:ext cx="822378" cy="436450"/>
              </a:xfrm>
              <a:prstGeom prst="roundRect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FF0000"/>
                    </a:solidFill>
                    <a:latin typeface="Calibri" panose="020F0502020204030204"/>
                  </a:rPr>
                  <a:t>170hr </a:t>
                </a:r>
              </a:p>
              <a:p>
                <a:pPr algn="ctr"/>
                <a:r>
                  <a:rPr lang="en-US" sz="800" dirty="0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</a:rPr>
                  <a:t>(total)</a:t>
                </a:r>
              </a:p>
            </p:txBody>
          </p: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467B10ED-B1BE-43F2-9F85-A46D76D3D5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6728" y="1633362"/>
                <a:ext cx="0" cy="1734012"/>
              </a:xfrm>
              <a:prstGeom prst="line">
                <a:avLst/>
              </a:prstGeom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AD9DF4AE-0662-42E1-A496-1F77A634A5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94131" y="1633362"/>
                <a:ext cx="0" cy="1734012"/>
              </a:xfrm>
              <a:prstGeom prst="line">
                <a:avLst/>
              </a:prstGeom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Rectangle: Rounded Corners 97">
                <a:extLst>
                  <a:ext uri="{FF2B5EF4-FFF2-40B4-BE49-F238E27FC236}">
                    <a16:creationId xmlns:a16="http://schemas.microsoft.com/office/drawing/2014/main" id="{84BD57E2-0A89-4452-A137-70A2E4D827D8}"/>
                  </a:ext>
                </a:extLst>
              </p:cNvPr>
              <p:cNvSpPr/>
              <p:nvPr/>
            </p:nvSpPr>
            <p:spPr>
              <a:xfrm>
                <a:off x="3621154" y="6593313"/>
                <a:ext cx="299426" cy="174007"/>
              </a:xfrm>
              <a:prstGeom prst="round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>
                  <a:solidFill>
                    <a:srgbClr val="262626"/>
                  </a:solidFill>
                  <a:latin typeface="Calibri" panose="020F0502020204030204"/>
                </a:endParaRPr>
              </a:p>
            </p:txBody>
          </p:sp>
          <p:pic>
            <p:nvPicPr>
              <p:cNvPr id="150" name="Picture 149">
                <a:extLst>
                  <a:ext uri="{FF2B5EF4-FFF2-40B4-BE49-F238E27FC236}">
                    <a16:creationId xmlns:a16="http://schemas.microsoft.com/office/drawing/2014/main" id="{381BDDE6-C2FA-4FC5-AB0C-351CD19080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53887" y="6552326"/>
                <a:ext cx="353767" cy="224614"/>
              </a:xfrm>
              <a:prstGeom prst="rect">
                <a:avLst/>
              </a:prstGeom>
              <a:ln>
                <a:noFill/>
              </a:ln>
              <a:effectLst/>
            </p:spPr>
          </p:pic>
          <p:sp>
            <p:nvSpPr>
              <p:cNvPr id="18" name="Rounded Rectangle 17"/>
              <p:cNvSpPr/>
              <p:nvPr/>
            </p:nvSpPr>
            <p:spPr>
              <a:xfrm>
                <a:off x="5364762" y="1594564"/>
                <a:ext cx="1454212" cy="1619494"/>
              </a:xfrm>
              <a:prstGeom prst="roundRect">
                <a:avLst>
                  <a:gd name="adj" fmla="val 3684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446623" y="1809449"/>
                <a:ext cx="12904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prstClr val="black"/>
                    </a:solidFill>
                    <a:latin typeface="Calibri" panose="020F0502020204030204"/>
                  </a:rPr>
                  <a:t>45 MPH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08316" y="2808029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 Light" panose="020F0302020204030204"/>
                  </a:rPr>
                  <a:t>Actual Speed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08316" y="2988901"/>
                <a:ext cx="12904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FF5050"/>
                    </a:solidFill>
                    <a:latin typeface="Calibri" panose="020F0502020204030204"/>
                  </a:rPr>
                  <a:t>22 MPH</a:t>
                </a:r>
              </a:p>
            </p:txBody>
          </p:sp>
          <p:cxnSp>
            <p:nvCxnSpPr>
              <p:cNvPr id="24" name="Straight Connector 23"/>
              <p:cNvCxnSpPr>
                <a:cxnSpLocks/>
              </p:cNvCxnSpPr>
              <p:nvPr/>
            </p:nvCxnSpPr>
            <p:spPr>
              <a:xfrm>
                <a:off x="5723070" y="2121389"/>
                <a:ext cx="660982" cy="0"/>
              </a:xfrm>
              <a:prstGeom prst="lin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D6A8A470-F648-45BD-BA62-F9EF828EA9FD}"/>
                  </a:ext>
                </a:extLst>
              </p:cNvPr>
              <p:cNvGrpSpPr/>
              <p:nvPr/>
            </p:nvGrpSpPr>
            <p:grpSpPr>
              <a:xfrm>
                <a:off x="5408316" y="2226256"/>
                <a:ext cx="1290491" cy="485532"/>
                <a:chOff x="3774426" y="2918194"/>
                <a:chExt cx="1290491" cy="485532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3774426" y="2918194"/>
                  <a:ext cx="129049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latin typeface="Calibri Light" panose="020F0302020204030204"/>
                    </a:rPr>
                    <a:t>Posted WZ Speed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774426" y="3095949"/>
                  <a:ext cx="129049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>
                      <a:solidFill>
                        <a:srgbClr val="FF9900"/>
                      </a:solidFill>
                      <a:latin typeface="Calibri" panose="020F0502020204030204"/>
                    </a:rPr>
                    <a:t>25 MPH</a:t>
                  </a:r>
                </a:p>
              </p:txBody>
            </p:sp>
          </p:grpSp>
          <p:sp>
            <p:nvSpPr>
              <p:cNvPr id="38" name="TextBox 37"/>
              <p:cNvSpPr txBox="1"/>
              <p:nvPr/>
            </p:nvSpPr>
            <p:spPr>
              <a:xfrm>
                <a:off x="5408316" y="1609516"/>
                <a:ext cx="129049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alibri Light" panose="020F0302020204030204"/>
                  </a:rPr>
                  <a:t>Posted Speed</a:t>
                </a:r>
              </a:p>
            </p:txBody>
          </p: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1F2D2B7B-A68E-413C-8FB0-E6A678780A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23070" y="2751539"/>
                <a:ext cx="660982" cy="0"/>
              </a:xfrm>
              <a:prstGeom prst="lin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63DAB06-B27C-4A3C-8E81-04FF1515938E}"/>
                  </a:ext>
                </a:extLst>
              </p:cNvPr>
              <p:cNvGrpSpPr/>
              <p:nvPr/>
            </p:nvGrpSpPr>
            <p:grpSpPr>
              <a:xfrm>
                <a:off x="5728480" y="4842764"/>
                <a:ext cx="750047" cy="284384"/>
                <a:chOff x="2308550" y="4426876"/>
                <a:chExt cx="750047" cy="284384"/>
              </a:xfrm>
            </p:grpSpPr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8651BFC5-9DDD-4793-A65E-33380CE820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8550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1DCBDF04-CD56-4840-BAE3-C8E58A8951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8597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AECBF495-CFAF-463D-825C-A7126E0E6FA5}"/>
                  </a:ext>
                </a:extLst>
              </p:cNvPr>
              <p:cNvGrpSpPr/>
              <p:nvPr/>
            </p:nvGrpSpPr>
            <p:grpSpPr>
              <a:xfrm>
                <a:off x="4580084" y="4422151"/>
                <a:ext cx="750047" cy="284384"/>
                <a:chOff x="2308550" y="4426876"/>
                <a:chExt cx="750047" cy="284384"/>
              </a:xfrm>
            </p:grpSpPr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9D9BE9F4-7359-448A-8DD6-C06C0B0E07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8550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A3A3475E-F20C-4704-9A14-FFDBDDE0CC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8597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625E1C13-EE77-4F07-B7EA-3069FC463F75}"/>
                  </a:ext>
                </a:extLst>
              </p:cNvPr>
              <p:cNvGrpSpPr/>
              <p:nvPr/>
            </p:nvGrpSpPr>
            <p:grpSpPr>
              <a:xfrm>
                <a:off x="3444506" y="5728690"/>
                <a:ext cx="750047" cy="284384"/>
                <a:chOff x="2308550" y="4426876"/>
                <a:chExt cx="750047" cy="284384"/>
              </a:xfrm>
            </p:grpSpPr>
            <p:cxnSp>
              <p:nvCxnSpPr>
                <p:cNvPr id="156" name="Straight Connector 155">
                  <a:extLst>
                    <a:ext uri="{FF2B5EF4-FFF2-40B4-BE49-F238E27FC236}">
                      <a16:creationId xmlns:a16="http://schemas.microsoft.com/office/drawing/2014/main" id="{7850AB44-4065-4D66-8E36-11227CB91A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8550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9C63B354-5B87-4FE4-A62E-222B0CBDB6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8597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453A7B2A-BC3F-4D34-867B-4DAF00AAE578}"/>
                  </a:ext>
                </a:extLst>
              </p:cNvPr>
              <p:cNvGrpSpPr/>
              <p:nvPr/>
            </p:nvGrpSpPr>
            <p:grpSpPr>
              <a:xfrm>
                <a:off x="5728480" y="5288764"/>
                <a:ext cx="750047" cy="284384"/>
                <a:chOff x="2308550" y="4426876"/>
                <a:chExt cx="750047" cy="284384"/>
              </a:xfrm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504580DE-19E0-42BD-B001-D57867DEC3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8550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AC6D65A9-ACE2-42FF-A1F4-CF8B882DFC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8597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88AB9057-D132-4E30-99CD-3CD489358CEE}"/>
                  </a:ext>
                </a:extLst>
              </p:cNvPr>
              <p:cNvGrpSpPr/>
              <p:nvPr/>
            </p:nvGrpSpPr>
            <p:grpSpPr>
              <a:xfrm>
                <a:off x="7997304" y="6183066"/>
                <a:ext cx="750047" cy="284384"/>
                <a:chOff x="2308550" y="4426876"/>
                <a:chExt cx="750047" cy="284384"/>
              </a:xfrm>
            </p:grpSpPr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E567C223-0C58-40B4-B09D-8E2DB1E7AF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8550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FE613646-D661-42EC-A974-3B50B6291E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8597" y="4426876"/>
                  <a:ext cx="0" cy="2843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40CB33DF-2F6B-4DC5-BC09-F8FF2AB16875}"/>
                  </a:ext>
                </a:extLst>
              </p:cNvPr>
              <p:cNvGrpSpPr/>
              <p:nvPr/>
            </p:nvGrpSpPr>
            <p:grpSpPr>
              <a:xfrm>
                <a:off x="3549370" y="6569000"/>
                <a:ext cx="2045261" cy="215444"/>
                <a:chOff x="3478473" y="6569000"/>
                <a:chExt cx="2045261" cy="215444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165D4D2A-C0E2-4626-90C7-524B8D35D553}"/>
                    </a:ext>
                  </a:extLst>
                </p:cNvPr>
                <p:cNvSpPr/>
                <p:nvPr/>
              </p:nvSpPr>
              <p:spPr>
                <a:xfrm>
                  <a:off x="3478473" y="6569000"/>
                  <a:ext cx="2045261" cy="21544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rgbClr val="EA0000"/>
                      </a:solidFill>
                      <a:latin typeface="Calibri" panose="020F0502020204030204"/>
                    </a:rPr>
                    <a:t>                -  Worst performance for the week</a:t>
                  </a:r>
                </a:p>
              </p:txBody>
            </p:sp>
            <p:grpSp>
              <p:nvGrpSpPr>
                <p:cNvPr id="164" name="Group 163">
                  <a:extLst>
                    <a:ext uri="{FF2B5EF4-FFF2-40B4-BE49-F238E27FC236}">
                      <a16:creationId xmlns:a16="http://schemas.microsoft.com/office/drawing/2014/main" id="{9995E4A1-A6E0-482F-A8CD-A87DDF93BF0A}"/>
                    </a:ext>
                  </a:extLst>
                </p:cNvPr>
                <p:cNvGrpSpPr/>
                <p:nvPr/>
              </p:nvGrpSpPr>
              <p:grpSpPr>
                <a:xfrm>
                  <a:off x="3621154" y="6609096"/>
                  <a:ext cx="257570" cy="135253"/>
                  <a:chOff x="2308550" y="4426876"/>
                  <a:chExt cx="541569" cy="284384"/>
                </a:xfrm>
              </p:grpSpPr>
              <p:cxnSp>
                <p:nvCxnSpPr>
                  <p:cNvPr id="165" name="Straight Connector 164">
                    <a:extLst>
                      <a:ext uri="{FF2B5EF4-FFF2-40B4-BE49-F238E27FC236}">
                        <a16:creationId xmlns:a16="http://schemas.microsoft.com/office/drawing/2014/main" id="{1093482A-B235-42C1-9308-EE53DAF3AE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308550" y="4426876"/>
                    <a:ext cx="0" cy="284384"/>
                  </a:xfrm>
                  <a:prstGeom prst="line">
                    <a:avLst/>
                  </a:prstGeom>
                  <a:ln w="127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>
                    <a:extLst>
                      <a:ext uri="{FF2B5EF4-FFF2-40B4-BE49-F238E27FC236}">
                        <a16:creationId xmlns:a16="http://schemas.microsoft.com/office/drawing/2014/main" id="{BE413074-3075-457B-9A38-41DD82ADFC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50119" y="4426876"/>
                    <a:ext cx="0" cy="284384"/>
                  </a:xfrm>
                  <a:prstGeom prst="line">
                    <a:avLst/>
                  </a:prstGeom>
                  <a:ln w="127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E4B63347-66CE-46E5-9759-25F4E3100491}"/>
                  </a:ext>
                </a:extLst>
              </p:cNvPr>
              <p:cNvGrpSpPr/>
              <p:nvPr/>
            </p:nvGrpSpPr>
            <p:grpSpPr>
              <a:xfrm>
                <a:off x="-264" y="3293611"/>
                <a:ext cx="2426070" cy="265908"/>
                <a:chOff x="6232194" y="684498"/>
                <a:chExt cx="2426070" cy="293803"/>
              </a:xfrm>
            </p:grpSpPr>
            <p:sp>
              <p:nvSpPr>
                <p:cNvPr id="172" name="Parallelogram 171">
                  <a:extLst>
                    <a:ext uri="{FF2B5EF4-FFF2-40B4-BE49-F238E27FC236}">
                      <a16:creationId xmlns:a16="http://schemas.microsoft.com/office/drawing/2014/main" id="{8C7D60E7-270D-4F4E-BA71-7CF93ACDCD45}"/>
                    </a:ext>
                  </a:extLst>
                </p:cNvPr>
                <p:cNvSpPr/>
                <p:nvPr/>
              </p:nvSpPr>
              <p:spPr>
                <a:xfrm flipH="1">
                  <a:off x="6235339" y="684498"/>
                  <a:ext cx="2422925" cy="293803"/>
                </a:xfrm>
                <a:prstGeom prst="parallelogram">
                  <a:avLst>
                    <a:gd name="adj" fmla="val 57720"/>
                  </a:avLst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300" b="1" dirty="0">
                      <a:solidFill>
                        <a:prstClr val="white"/>
                      </a:solidFill>
                      <a:latin typeface="Calibri" panose="020F0502020204030204"/>
                    </a:rPr>
                    <a:t>WEEKLY PERFORMANCE</a:t>
                  </a:r>
                  <a:endParaRPr lang="en-US" sz="13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B48CB309-DD45-4B52-87F8-465AF83A6D03}"/>
                    </a:ext>
                  </a:extLst>
                </p:cNvPr>
                <p:cNvSpPr/>
                <p:nvPr/>
              </p:nvSpPr>
              <p:spPr>
                <a:xfrm>
                  <a:off x="6232194" y="686108"/>
                  <a:ext cx="289408" cy="29152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grpSp>
            <p:nvGrpSpPr>
              <p:cNvPr id="177" name="Group 176">
                <a:extLst>
                  <a:ext uri="{FF2B5EF4-FFF2-40B4-BE49-F238E27FC236}">
                    <a16:creationId xmlns:a16="http://schemas.microsoft.com/office/drawing/2014/main" id="{CD30B6BE-8DCF-42FF-A558-2B640AD1F608}"/>
                  </a:ext>
                </a:extLst>
              </p:cNvPr>
              <p:cNvGrpSpPr/>
              <p:nvPr/>
            </p:nvGrpSpPr>
            <p:grpSpPr>
              <a:xfrm>
                <a:off x="-264" y="1358561"/>
                <a:ext cx="2426070" cy="265908"/>
                <a:chOff x="6232194" y="684498"/>
                <a:chExt cx="2426070" cy="293803"/>
              </a:xfrm>
            </p:grpSpPr>
            <p:sp>
              <p:nvSpPr>
                <p:cNvPr id="178" name="Parallelogram 177">
                  <a:extLst>
                    <a:ext uri="{FF2B5EF4-FFF2-40B4-BE49-F238E27FC236}">
                      <a16:creationId xmlns:a16="http://schemas.microsoft.com/office/drawing/2014/main" id="{1E86E307-562A-48F5-822D-DA1AA8DF62AD}"/>
                    </a:ext>
                  </a:extLst>
                </p:cNvPr>
                <p:cNvSpPr/>
                <p:nvPr/>
              </p:nvSpPr>
              <p:spPr>
                <a:xfrm flipH="1">
                  <a:off x="6235338" y="684498"/>
                  <a:ext cx="2422926" cy="293803"/>
                </a:xfrm>
                <a:prstGeom prst="parallelogram">
                  <a:avLst>
                    <a:gd name="adj" fmla="val 57720"/>
                  </a:avLst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300" b="1" dirty="0">
                      <a:solidFill>
                        <a:prstClr val="white"/>
                      </a:solidFill>
                      <a:latin typeface="Calibri" panose="020F0502020204030204"/>
                    </a:rPr>
                    <a:t>WORK ZONE DETAILS</a:t>
                  </a:r>
                  <a:endParaRPr lang="en-US" sz="11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204065D3-115A-47B4-AAC2-6B735B39610B}"/>
                    </a:ext>
                  </a:extLst>
                </p:cNvPr>
                <p:cNvSpPr/>
                <p:nvPr/>
              </p:nvSpPr>
              <p:spPr>
                <a:xfrm>
                  <a:off x="6232194" y="686108"/>
                  <a:ext cx="289408" cy="291523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2B6990B-A839-43CD-BD04-12FAD3D36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2064" y="3078688"/>
                <a:ext cx="0" cy="13281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3937AACB-A817-4461-A7C5-43346FE71B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3954" y="3078688"/>
                <a:ext cx="0" cy="177537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28" name="Picture 327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7933450A-9DDC-4EF0-90B1-6C25D7EF8A5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20"/>
                  </a:ext>
                </a:extLst>
              </a:blip>
              <a:srcRect l="69310" t="10636" r="16909" b="75228"/>
              <a:stretch/>
            </p:blipFill>
            <p:spPr>
              <a:xfrm>
                <a:off x="3666971" y="3666393"/>
                <a:ext cx="336810" cy="259111"/>
              </a:xfrm>
              <a:prstGeom prst="rect">
                <a:avLst/>
              </a:prstGeom>
            </p:spPr>
          </p:pic>
          <p:pic>
            <p:nvPicPr>
              <p:cNvPr id="329" name="Picture 328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49265731-48CA-407C-96A9-645FC60D228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20"/>
                  </a:ext>
                </a:extLst>
              </a:blip>
              <a:srcRect l="50977" t="12989" r="34989" b="75246"/>
              <a:stretch/>
            </p:blipFill>
            <p:spPr>
              <a:xfrm>
                <a:off x="5903992" y="3675684"/>
                <a:ext cx="401596" cy="252500"/>
              </a:xfrm>
              <a:prstGeom prst="rect">
                <a:avLst/>
              </a:prstGeom>
            </p:spPr>
          </p:pic>
          <p:pic>
            <p:nvPicPr>
              <p:cNvPr id="330" name="Picture 329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F030F6FC-1E8D-476A-8514-0C8FC204E20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20"/>
                  </a:ext>
                </a:extLst>
              </a:blip>
              <a:srcRect l="15263" t="53101" r="71039" b="30988"/>
              <a:stretch/>
            </p:blipFill>
            <p:spPr>
              <a:xfrm>
                <a:off x="1397665" y="3656121"/>
                <a:ext cx="334757" cy="291627"/>
              </a:xfrm>
              <a:prstGeom prst="rect">
                <a:avLst/>
              </a:prstGeom>
            </p:spPr>
          </p:pic>
          <p:pic>
            <p:nvPicPr>
              <p:cNvPr id="338" name="Picture 337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67456EBD-11C6-4D39-9BE5-D451CDB72FD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20"/>
                  </a:ext>
                </a:extLst>
              </a:blip>
              <a:srcRect l="69310" t="10636" r="16909" b="75228"/>
              <a:stretch/>
            </p:blipFill>
            <p:spPr>
              <a:xfrm>
                <a:off x="4803440" y="3666393"/>
                <a:ext cx="336810" cy="259111"/>
              </a:xfrm>
              <a:prstGeom prst="rect">
                <a:avLst/>
              </a:prstGeom>
            </p:spPr>
          </p:pic>
          <p:pic>
            <p:nvPicPr>
              <p:cNvPr id="339" name="Picture 338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34BABA73-6B82-4817-9AC5-729F6B2FCE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20"/>
                  </a:ext>
                </a:extLst>
              </a:blip>
              <a:srcRect l="69310" t="10636" r="16909" b="75228"/>
              <a:stretch/>
            </p:blipFill>
            <p:spPr>
              <a:xfrm>
                <a:off x="2535074" y="3666393"/>
                <a:ext cx="336810" cy="259111"/>
              </a:xfrm>
              <a:prstGeom prst="rect">
                <a:avLst/>
              </a:prstGeom>
            </p:spPr>
          </p:pic>
          <p:pic>
            <p:nvPicPr>
              <p:cNvPr id="340" name="Picture 339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733F6E0F-D70A-4739-8EB3-19C853BEC30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20"/>
                  </a:ext>
                </a:extLst>
              </a:blip>
              <a:srcRect l="50977" t="12989" r="34989" b="75246"/>
              <a:stretch/>
            </p:blipFill>
            <p:spPr>
              <a:xfrm>
                <a:off x="8171655" y="3675684"/>
                <a:ext cx="401596" cy="252500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221F34AF-C133-4BE9-AB14-B3EEFCA44E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40523" y="3674507"/>
                <a:ext cx="404251" cy="254854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F2C0B7A-F9B3-AD48-1FAE-E6014173926E}"/>
                </a:ext>
              </a:extLst>
            </p:cNvPr>
            <p:cNvGrpSpPr/>
            <p:nvPr/>
          </p:nvGrpSpPr>
          <p:grpSpPr>
            <a:xfrm>
              <a:off x="136584" y="24421"/>
              <a:ext cx="1685427" cy="754969"/>
              <a:chOff x="136584" y="62147"/>
              <a:chExt cx="1685427" cy="754969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983675AD-62BB-7040-BFE5-4F4F2F071D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4"/>
              <a:srcRect r="61422"/>
              <a:stretch/>
            </p:blipFill>
            <p:spPr>
              <a:xfrm>
                <a:off x="136584" y="62147"/>
                <a:ext cx="614866" cy="754969"/>
              </a:xfrm>
              <a:prstGeom prst="rect">
                <a:avLst/>
              </a:prstGeom>
              <a:effectLst>
                <a:glow>
                  <a:schemeClr val="bg1">
                    <a:alpha val="60000"/>
                  </a:schemeClr>
                </a:glow>
              </a:effectLst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CEEA349-F971-39D4-85C9-429750056E6E}"/>
                  </a:ext>
                </a:extLst>
              </p:cNvPr>
              <p:cNvSpPr txBox="1"/>
              <p:nvPr/>
            </p:nvSpPr>
            <p:spPr>
              <a:xfrm>
                <a:off x="672614" y="104924"/>
                <a:ext cx="1149397" cy="669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50" dirty="0">
                    <a:solidFill>
                      <a:prstClr val="white"/>
                    </a:solidFill>
                    <a:latin typeface="Calibri" panose="020F0502020204030204"/>
                  </a:rPr>
                  <a:t>Maryland</a:t>
                </a:r>
              </a:p>
              <a:p>
                <a:r>
                  <a:rPr lang="en-US" sz="1250" dirty="0">
                    <a:solidFill>
                      <a:prstClr val="white"/>
                    </a:solidFill>
                    <a:latin typeface="Calibri" panose="020F0502020204030204"/>
                  </a:rPr>
                  <a:t>Transportation</a:t>
                </a:r>
              </a:p>
              <a:p>
                <a:r>
                  <a:rPr lang="en-US" sz="1250" dirty="0">
                    <a:solidFill>
                      <a:prstClr val="white"/>
                    </a:solidFill>
                    <a:latin typeface="Calibri" panose="020F0502020204030204"/>
                  </a:rPr>
                  <a:t>Authority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390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184C296-4613-49CD-B7A8-C2A15192A61D}"/>
              </a:ext>
            </a:extLst>
          </p:cNvPr>
          <p:cNvGrpSpPr/>
          <p:nvPr/>
        </p:nvGrpSpPr>
        <p:grpSpPr>
          <a:xfrm>
            <a:off x="8282672" y="5947682"/>
            <a:ext cx="1688798" cy="430694"/>
            <a:chOff x="6759639" y="5947682"/>
            <a:chExt cx="1688798" cy="430694"/>
          </a:xfrm>
        </p:grpSpPr>
        <p:sp>
          <p:nvSpPr>
            <p:cNvPr id="134" name="직사각형 11">
              <a:extLst>
                <a:ext uri="{FF2B5EF4-FFF2-40B4-BE49-F238E27FC236}">
                  <a16:creationId xmlns:a16="http://schemas.microsoft.com/office/drawing/2014/main" id="{2B69A418-74B8-4F14-B510-4123EB252152}"/>
                </a:ext>
              </a:extLst>
            </p:cNvPr>
            <p:cNvSpPr/>
            <p:nvPr/>
          </p:nvSpPr>
          <p:spPr>
            <a:xfrm>
              <a:off x="7713107" y="5947682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This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sp>
          <p:nvSpPr>
            <p:cNvPr id="136" name="Rectangle 3">
              <a:extLst>
                <a:ext uri="{FF2B5EF4-FFF2-40B4-BE49-F238E27FC236}">
                  <a16:creationId xmlns:a16="http://schemas.microsoft.com/office/drawing/2014/main" id="{76C45461-4867-4B83-A2EE-3A378807A8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4237" y="6132155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3.4 mi</a:t>
              </a:r>
            </a:p>
          </p:txBody>
        </p:sp>
        <p:sp>
          <p:nvSpPr>
            <p:cNvPr id="135" name="직사각형 11">
              <a:extLst>
                <a:ext uri="{FF2B5EF4-FFF2-40B4-BE49-F238E27FC236}">
                  <a16:creationId xmlns:a16="http://schemas.microsoft.com/office/drawing/2014/main" id="{F2F0A6C3-B043-4097-A6FA-5294CB22C64B}"/>
                </a:ext>
              </a:extLst>
            </p:cNvPr>
            <p:cNvSpPr/>
            <p:nvPr/>
          </p:nvSpPr>
          <p:spPr>
            <a:xfrm>
              <a:off x="6888509" y="5947682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Last 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week</a:t>
              </a:r>
            </a:p>
          </p:txBody>
        </p:sp>
        <p:sp>
          <p:nvSpPr>
            <p:cNvPr id="137" name="Rectangle 3">
              <a:extLst>
                <a:ext uri="{FF2B5EF4-FFF2-40B4-BE49-F238E27FC236}">
                  <a16:creationId xmlns:a16="http://schemas.microsoft.com/office/drawing/2014/main" id="{4E760874-9746-4233-A83A-72A33D585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9639" y="6132155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2.7 mi</a:t>
              </a: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47CD282A-310A-45B8-B3D4-0F42021E0AF7}"/>
                </a:ext>
              </a:extLst>
            </p:cNvPr>
            <p:cNvCxnSpPr/>
            <p:nvPr/>
          </p:nvCxnSpPr>
          <p:spPr>
            <a:xfrm>
              <a:off x="7603071" y="5977428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CA85C3-BC7A-45CA-8439-B37F469972E5}"/>
              </a:ext>
            </a:extLst>
          </p:cNvPr>
          <p:cNvGrpSpPr/>
          <p:nvPr/>
        </p:nvGrpSpPr>
        <p:grpSpPr>
          <a:xfrm>
            <a:off x="5243594" y="5947682"/>
            <a:ext cx="1725862" cy="430694"/>
            <a:chOff x="3711390" y="5947682"/>
            <a:chExt cx="1725862" cy="430694"/>
          </a:xfrm>
        </p:grpSpPr>
        <p:sp>
          <p:nvSpPr>
            <p:cNvPr id="104" name="직사각형 11">
              <a:extLst>
                <a:ext uri="{FF2B5EF4-FFF2-40B4-BE49-F238E27FC236}">
                  <a16:creationId xmlns:a16="http://schemas.microsoft.com/office/drawing/2014/main" id="{3473D355-E4C4-4EB6-A4F8-34318E974DA8}"/>
                </a:ext>
              </a:extLst>
            </p:cNvPr>
            <p:cNvSpPr/>
            <p:nvPr/>
          </p:nvSpPr>
          <p:spPr>
            <a:xfrm>
              <a:off x="4701922" y="5947682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This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sp>
          <p:nvSpPr>
            <p:cNvPr id="109" name="Rectangle 3">
              <a:extLst>
                <a:ext uri="{FF2B5EF4-FFF2-40B4-BE49-F238E27FC236}">
                  <a16:creationId xmlns:a16="http://schemas.microsoft.com/office/drawing/2014/main" id="{9E64620D-652E-4409-9BD7-90B8673287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3052" y="6132155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13</a:t>
              </a:r>
            </a:p>
          </p:txBody>
        </p:sp>
        <p:sp>
          <p:nvSpPr>
            <p:cNvPr id="108" name="직사각형 11">
              <a:extLst>
                <a:ext uri="{FF2B5EF4-FFF2-40B4-BE49-F238E27FC236}">
                  <a16:creationId xmlns:a16="http://schemas.microsoft.com/office/drawing/2014/main" id="{E1E2A771-F25F-4D7A-A866-DF9D1568719B}"/>
                </a:ext>
              </a:extLst>
            </p:cNvPr>
            <p:cNvSpPr/>
            <p:nvPr/>
          </p:nvSpPr>
          <p:spPr>
            <a:xfrm>
              <a:off x="3840260" y="5947682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Last 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week</a:t>
              </a:r>
            </a:p>
          </p:txBody>
        </p:sp>
        <p:sp>
          <p:nvSpPr>
            <p:cNvPr id="118" name="Rectangle 3">
              <a:extLst>
                <a:ext uri="{FF2B5EF4-FFF2-40B4-BE49-F238E27FC236}">
                  <a16:creationId xmlns:a16="http://schemas.microsoft.com/office/drawing/2014/main" id="{E8EF6BA3-0F4A-4AA8-9210-35FD7C3D8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1390" y="6132155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14</a:t>
              </a: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C5BF3ED9-FE0E-411C-A3A4-EBE47043B947}"/>
                </a:ext>
              </a:extLst>
            </p:cNvPr>
            <p:cNvCxnSpPr/>
            <p:nvPr/>
          </p:nvCxnSpPr>
          <p:spPr>
            <a:xfrm>
              <a:off x="4567277" y="5977428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67DC777-F6A8-4792-BCDC-9BB891590FEE}"/>
              </a:ext>
            </a:extLst>
          </p:cNvPr>
          <p:cNvGrpSpPr/>
          <p:nvPr/>
        </p:nvGrpSpPr>
        <p:grpSpPr>
          <a:xfrm>
            <a:off x="1637342" y="92023"/>
            <a:ext cx="1416920" cy="1476475"/>
            <a:chOff x="3399692" y="2283562"/>
            <a:chExt cx="2344616" cy="2443164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500673B-C2FB-496A-9B7D-18ADF294A013}"/>
                </a:ext>
              </a:extLst>
            </p:cNvPr>
            <p:cNvSpPr/>
            <p:nvPr/>
          </p:nvSpPr>
          <p:spPr>
            <a:xfrm>
              <a:off x="3399692" y="2283562"/>
              <a:ext cx="2344616" cy="24431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8C6BEC5F-F213-43B5-ADF1-812B08919E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58" t="1031" r="63415" b="37626"/>
            <a:stretch/>
          </p:blipFill>
          <p:spPr>
            <a:xfrm>
              <a:off x="3455719" y="2346961"/>
              <a:ext cx="2232560" cy="2316366"/>
            </a:xfrm>
            <a:prstGeom prst="ellipse">
              <a:avLst/>
            </a:prstGeom>
          </p:spPr>
        </p:pic>
      </p:grp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0B68157-0F5D-4159-AD27-E3ED6D9F20E0}"/>
              </a:ext>
            </a:extLst>
          </p:cNvPr>
          <p:cNvCxnSpPr>
            <a:cxnSpLocks/>
          </p:cNvCxnSpPr>
          <p:nvPr/>
        </p:nvCxnSpPr>
        <p:spPr>
          <a:xfrm flipH="1">
            <a:off x="1853638" y="3955305"/>
            <a:ext cx="8620811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48792F4-5A1A-4069-9973-BEEF16F8D827}"/>
              </a:ext>
            </a:extLst>
          </p:cNvPr>
          <p:cNvGrpSpPr/>
          <p:nvPr/>
        </p:nvGrpSpPr>
        <p:grpSpPr>
          <a:xfrm>
            <a:off x="8973417" y="6490974"/>
            <a:ext cx="1588461" cy="367026"/>
            <a:chOff x="3754147" y="-31191"/>
            <a:chExt cx="3169398" cy="732313"/>
          </a:xfrm>
        </p:grpSpPr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FB57D315-EF74-4586-9E1E-2DF50A110480}"/>
                </a:ext>
              </a:extLst>
            </p:cNvPr>
            <p:cNvSpPr/>
            <p:nvPr/>
          </p:nvSpPr>
          <p:spPr>
            <a:xfrm flipH="1" flipV="1">
              <a:off x="4315278" y="326572"/>
              <a:ext cx="2438400" cy="171201"/>
            </a:xfrm>
            <a:prstGeom prst="trapezoid">
              <a:avLst/>
            </a:prstGeom>
            <a:solidFill>
              <a:srgbClr val="00A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433"/>
              <a:endParaRPr lang="en-US" sz="1588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8" name="Picture 4">
              <a:extLst>
                <a:ext uri="{FF2B5EF4-FFF2-40B4-BE49-F238E27FC236}">
                  <a16:creationId xmlns:a16="http://schemas.microsoft.com/office/drawing/2014/main" id="{B00253E0-DA4E-4403-AE49-16EFA5E790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4147" y="-31191"/>
              <a:ext cx="732313" cy="732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0304C65-35B2-4645-835A-86FF61AB2064}"/>
                </a:ext>
              </a:extLst>
            </p:cNvPr>
            <p:cNvSpPr txBox="1"/>
            <p:nvPr/>
          </p:nvSpPr>
          <p:spPr>
            <a:xfrm>
              <a:off x="4533335" y="311158"/>
              <a:ext cx="2390210" cy="1897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403433"/>
              <a:r>
                <a:rPr lang="en-US" sz="618" i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CATT Lab Performance Summary</a:t>
              </a: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621CE6-6823-4B82-B5D9-89B59BB526B3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1715260" y="6670281"/>
            <a:ext cx="7258157" cy="420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2BA3A3-373A-4628-9A6B-81C0863E9586}"/>
              </a:ext>
            </a:extLst>
          </p:cNvPr>
          <p:cNvCxnSpPr>
            <a:cxnSpLocks/>
          </p:cNvCxnSpPr>
          <p:nvPr/>
        </p:nvCxnSpPr>
        <p:spPr>
          <a:xfrm>
            <a:off x="4555813" y="1858263"/>
            <a:ext cx="0" cy="4194084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9C93291C-75A2-4B0E-9002-EE471025582C}"/>
              </a:ext>
            </a:extLst>
          </p:cNvPr>
          <p:cNvSpPr/>
          <p:nvPr/>
        </p:nvSpPr>
        <p:spPr>
          <a:xfrm>
            <a:off x="3031394" y="507095"/>
            <a:ext cx="43924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Baltimore Harbor Tunnel Rehabilitation</a:t>
            </a:r>
          </a:p>
          <a:p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(I-895 North/South at MP 9.4)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CBDA4BA-E10D-4A00-845C-49A31DA213CE}"/>
              </a:ext>
            </a:extLst>
          </p:cNvPr>
          <p:cNvCxnSpPr>
            <a:cxnSpLocks/>
          </p:cNvCxnSpPr>
          <p:nvPr/>
        </p:nvCxnSpPr>
        <p:spPr>
          <a:xfrm>
            <a:off x="7611907" y="1939512"/>
            <a:ext cx="0" cy="4194084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6474C9B-7892-474E-A454-001F383ADCD0}"/>
              </a:ext>
            </a:extLst>
          </p:cNvPr>
          <p:cNvCxnSpPr>
            <a:cxnSpLocks/>
          </p:cNvCxnSpPr>
          <p:nvPr/>
        </p:nvCxnSpPr>
        <p:spPr>
          <a:xfrm>
            <a:off x="10668000" y="1753123"/>
            <a:ext cx="0" cy="4194084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76" descr="A close up of a logo&#10;&#10;Description automatically generated">
            <a:extLst>
              <a:ext uri="{FF2B5EF4-FFF2-40B4-BE49-F238E27FC236}">
                <a16:creationId xmlns:a16="http://schemas.microsoft.com/office/drawing/2014/main" id="{0C723C7C-FEA3-4295-8770-6D2DFB1EE8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62" y="1488820"/>
            <a:ext cx="772034" cy="772034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56DA85A9-F9BF-4349-BA80-30FA71E72CC0}"/>
              </a:ext>
            </a:extLst>
          </p:cNvPr>
          <p:cNvSpPr txBox="1"/>
          <p:nvPr/>
        </p:nvSpPr>
        <p:spPr>
          <a:xfrm>
            <a:off x="2460273" y="2088327"/>
            <a:ext cx="1289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3433"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</a:p>
        </p:txBody>
      </p:sp>
      <p:sp>
        <p:nvSpPr>
          <p:cNvPr id="89" name="직사각형 11">
            <a:extLst>
              <a:ext uri="{FF2B5EF4-FFF2-40B4-BE49-F238E27FC236}">
                <a16:creationId xmlns:a16="http://schemas.microsoft.com/office/drawing/2014/main" id="{EFEBF775-F69B-4128-BDD3-034B08A41501}"/>
              </a:ext>
            </a:extLst>
          </p:cNvPr>
          <p:cNvSpPr/>
          <p:nvPr/>
        </p:nvSpPr>
        <p:spPr>
          <a:xfrm>
            <a:off x="2466772" y="2882947"/>
            <a:ext cx="1296414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 defTabSz="457200">
              <a:defRPr/>
            </a:pPr>
            <a:r>
              <a:rPr lang="en-US" altLang="ko-KR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Change in AM / PM  pk hr speeds</a:t>
            </a:r>
          </a:p>
        </p:txBody>
      </p:sp>
      <p:sp>
        <p:nvSpPr>
          <p:cNvPr id="90" name="Rectangle 3">
            <a:extLst>
              <a:ext uri="{FF2B5EF4-FFF2-40B4-BE49-F238E27FC236}">
                <a16:creationId xmlns:a16="http://schemas.microsoft.com/office/drawing/2014/main" id="{E0FE0804-2C32-4D89-A598-A939A87F6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557" y="2476364"/>
            <a:ext cx="1672847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None/>
              <a:defRPr lang="en-US" altLang="ko-KR" sz="2000" dirty="0" smtClean="0">
                <a:latin typeface="Microsoft Sans Serif" pitchFamily="34" charset="0"/>
                <a:ea typeface="+mj-ea"/>
                <a:cs typeface="Microsoft Sans Serif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ea typeface="+mn-ea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ea typeface="+mn-ea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ea typeface="+mn-ea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ea typeface="+mn-ea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 algn="ctr" defTabSz="457200">
              <a:spcBef>
                <a:spcPts val="0"/>
              </a:spcBef>
              <a:defRPr/>
            </a:pPr>
            <a:r>
              <a:rPr lang="en-US" altLang="ko-KR" sz="2400" b="1" dirty="0">
                <a:solidFill>
                  <a:srgbClr val="00B05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+11%</a:t>
            </a:r>
            <a:r>
              <a:rPr lang="en-US" altLang="ko-KR" sz="2400" b="1" dirty="0">
                <a:solidFill>
                  <a:srgbClr val="F692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/</a:t>
            </a:r>
            <a:r>
              <a:rPr lang="en-US" altLang="ko-KR" sz="2400" b="1" dirty="0">
                <a:solidFill>
                  <a:srgbClr val="F692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altLang="ko-KR" sz="2400" b="1" dirty="0">
                <a:solidFill>
                  <a:srgbClr val="00B05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+6%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3D50BDE-9775-479E-81E6-5349A736B440}"/>
              </a:ext>
            </a:extLst>
          </p:cNvPr>
          <p:cNvGrpSpPr/>
          <p:nvPr/>
        </p:nvGrpSpPr>
        <p:grpSpPr>
          <a:xfrm>
            <a:off x="2048201" y="3267764"/>
            <a:ext cx="2133559" cy="430695"/>
            <a:chOff x="514207" y="3267763"/>
            <a:chExt cx="2133559" cy="430695"/>
          </a:xfrm>
        </p:grpSpPr>
        <p:sp>
          <p:nvSpPr>
            <p:cNvPr id="99" name="직사각형 11">
              <a:extLst>
                <a:ext uri="{FF2B5EF4-FFF2-40B4-BE49-F238E27FC236}">
                  <a16:creationId xmlns:a16="http://schemas.microsoft.com/office/drawing/2014/main" id="{D1226B96-16C8-42E2-A585-82C5FD718F0C}"/>
                </a:ext>
              </a:extLst>
            </p:cNvPr>
            <p:cNvSpPr/>
            <p:nvPr/>
          </p:nvSpPr>
          <p:spPr>
            <a:xfrm>
              <a:off x="1856197" y="3267763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This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sp>
          <p:nvSpPr>
            <p:cNvPr id="101" name="Rectangle 3">
              <a:extLst>
                <a:ext uri="{FF2B5EF4-FFF2-40B4-BE49-F238E27FC236}">
                  <a16:creationId xmlns:a16="http://schemas.microsoft.com/office/drawing/2014/main" id="{C780758C-B2EE-49D3-979A-DA137060ED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088" y="3452237"/>
              <a:ext cx="976678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29/18 mph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B8177F3E-FA23-407D-BB01-1F5FE3D538E3}"/>
                </a:ext>
              </a:extLst>
            </p:cNvPr>
            <p:cNvCxnSpPr/>
            <p:nvPr/>
          </p:nvCxnSpPr>
          <p:spPr>
            <a:xfrm>
              <a:off x="1577981" y="3330065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직사각형 11">
              <a:extLst>
                <a:ext uri="{FF2B5EF4-FFF2-40B4-BE49-F238E27FC236}">
                  <a16:creationId xmlns:a16="http://schemas.microsoft.com/office/drawing/2014/main" id="{16936624-7F9E-4612-82F6-009974BBA9DC}"/>
                </a:ext>
              </a:extLst>
            </p:cNvPr>
            <p:cNvSpPr/>
            <p:nvPr/>
          </p:nvSpPr>
          <p:spPr>
            <a:xfrm>
              <a:off x="699316" y="3267763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Last 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week</a:t>
              </a:r>
            </a:p>
          </p:txBody>
        </p:sp>
        <p:sp>
          <p:nvSpPr>
            <p:cNvPr id="102" name="Rectangle 3">
              <a:extLst>
                <a:ext uri="{FF2B5EF4-FFF2-40B4-BE49-F238E27FC236}">
                  <a16:creationId xmlns:a16="http://schemas.microsoft.com/office/drawing/2014/main" id="{F54C58F0-EF52-4192-B5BE-05DED5241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207" y="3452237"/>
              <a:ext cx="976678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26/17 mph</a:t>
              </a:r>
            </a:p>
          </p:txBody>
        </p:sp>
      </p:grpSp>
      <p:pic>
        <p:nvPicPr>
          <p:cNvPr id="103" name="Picture 102" descr="A picture containing drawing&#10;&#10;Description automatically generated">
            <a:extLst>
              <a:ext uri="{FF2B5EF4-FFF2-40B4-BE49-F238E27FC236}">
                <a16:creationId xmlns:a16="http://schemas.microsoft.com/office/drawing/2014/main" id="{02ACC0D8-7CBA-42D5-B23C-7B47961E6A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149" y="1502688"/>
            <a:ext cx="570752" cy="570755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8C42747B-FE22-4A6F-90DE-C56A16821C7F}"/>
              </a:ext>
            </a:extLst>
          </p:cNvPr>
          <p:cNvSpPr txBox="1"/>
          <p:nvPr/>
        </p:nvSpPr>
        <p:spPr>
          <a:xfrm>
            <a:off x="5267896" y="2074460"/>
            <a:ext cx="16772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3433"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106" name="직사각형 11">
            <a:extLst>
              <a:ext uri="{FF2B5EF4-FFF2-40B4-BE49-F238E27FC236}">
                <a16:creationId xmlns:a16="http://schemas.microsoft.com/office/drawing/2014/main" id="{A042346A-A2DA-46B4-BD6A-3739F644896B}"/>
              </a:ext>
            </a:extLst>
          </p:cNvPr>
          <p:cNvSpPr/>
          <p:nvPr/>
        </p:nvSpPr>
        <p:spPr>
          <a:xfrm>
            <a:off x="5458318" y="2869080"/>
            <a:ext cx="1296414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 defTabSz="457200">
              <a:defRPr/>
            </a:pPr>
            <a:r>
              <a:rPr lang="en-US" altLang="ko-KR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Change in weekday travel time </a:t>
            </a:r>
          </a:p>
        </p:txBody>
      </p:sp>
      <p:sp>
        <p:nvSpPr>
          <p:cNvPr id="107" name="Rectangle 3">
            <a:extLst>
              <a:ext uri="{FF2B5EF4-FFF2-40B4-BE49-F238E27FC236}">
                <a16:creationId xmlns:a16="http://schemas.microsoft.com/office/drawing/2014/main" id="{F2AB520F-BDCA-4138-8EE1-7C9B386DC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425" y="2462497"/>
            <a:ext cx="86420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None/>
              <a:defRPr lang="en-US" altLang="ko-KR" sz="2000" dirty="0" smtClean="0">
                <a:latin typeface="Microsoft Sans Serif" pitchFamily="34" charset="0"/>
                <a:ea typeface="+mj-ea"/>
                <a:cs typeface="Microsoft Sans Serif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ea typeface="+mn-ea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ea typeface="+mn-ea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ea typeface="+mn-ea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ea typeface="+mn-ea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 algn="ctr" defTabSz="457200">
              <a:spcBef>
                <a:spcPts val="0"/>
              </a:spcBef>
              <a:defRPr/>
            </a:pPr>
            <a:r>
              <a:rPr lang="en-US" altLang="ko-KR" sz="2400" b="1" dirty="0">
                <a:solidFill>
                  <a:srgbClr val="F692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0%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9AF3A4-8B0B-453C-B364-F7A908A9353C}"/>
              </a:ext>
            </a:extLst>
          </p:cNvPr>
          <p:cNvGrpSpPr/>
          <p:nvPr/>
        </p:nvGrpSpPr>
        <p:grpSpPr>
          <a:xfrm>
            <a:off x="5243594" y="3267764"/>
            <a:ext cx="1725862" cy="430695"/>
            <a:chOff x="3711390" y="3267763"/>
            <a:chExt cx="1725862" cy="430695"/>
          </a:xfrm>
        </p:grpSpPr>
        <p:sp>
          <p:nvSpPr>
            <p:cNvPr id="111" name="직사각형 11">
              <a:extLst>
                <a:ext uri="{FF2B5EF4-FFF2-40B4-BE49-F238E27FC236}">
                  <a16:creationId xmlns:a16="http://schemas.microsoft.com/office/drawing/2014/main" id="{67B70584-925B-4EEC-A179-5FFF17CDF4F2}"/>
                </a:ext>
              </a:extLst>
            </p:cNvPr>
            <p:cNvSpPr/>
            <p:nvPr/>
          </p:nvSpPr>
          <p:spPr>
            <a:xfrm>
              <a:off x="4701922" y="3267763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This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sp>
          <p:nvSpPr>
            <p:cNvPr id="113" name="Rectangle 3">
              <a:extLst>
                <a:ext uri="{FF2B5EF4-FFF2-40B4-BE49-F238E27FC236}">
                  <a16:creationId xmlns:a16="http://schemas.microsoft.com/office/drawing/2014/main" id="{BA1D9626-5A79-4A60-BF79-16C8821B64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3052" y="3452237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6m 32s</a:t>
              </a:r>
            </a:p>
          </p:txBody>
        </p:sp>
        <p:sp>
          <p:nvSpPr>
            <p:cNvPr id="112" name="직사각형 11">
              <a:extLst>
                <a:ext uri="{FF2B5EF4-FFF2-40B4-BE49-F238E27FC236}">
                  <a16:creationId xmlns:a16="http://schemas.microsoft.com/office/drawing/2014/main" id="{07E90C87-2386-4B83-B4EA-D9E554E2D67F}"/>
                </a:ext>
              </a:extLst>
            </p:cNvPr>
            <p:cNvSpPr/>
            <p:nvPr/>
          </p:nvSpPr>
          <p:spPr>
            <a:xfrm>
              <a:off x="3840260" y="3267763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Last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sp>
          <p:nvSpPr>
            <p:cNvPr id="114" name="Rectangle 3">
              <a:extLst>
                <a:ext uri="{FF2B5EF4-FFF2-40B4-BE49-F238E27FC236}">
                  <a16:creationId xmlns:a16="http://schemas.microsoft.com/office/drawing/2014/main" id="{94CE74A1-883C-44ED-BEDA-9674140C79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1390" y="3452237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6m 34s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35E019C-07DA-4488-8D08-98A99AD32DFC}"/>
                </a:ext>
              </a:extLst>
            </p:cNvPr>
            <p:cNvCxnSpPr/>
            <p:nvPr/>
          </p:nvCxnSpPr>
          <p:spPr>
            <a:xfrm>
              <a:off x="4567277" y="3297743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4" name="Graphic 123" descr="Money">
            <a:extLst>
              <a:ext uri="{FF2B5EF4-FFF2-40B4-BE49-F238E27FC236}">
                <a16:creationId xmlns:a16="http://schemas.microsoft.com/office/drawing/2014/main" id="{1A8D7BBE-3F1D-48CC-A4EA-B9CAC3F5412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78771" y="4121447"/>
            <a:ext cx="672419" cy="672419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081DB6A0-2E4D-4962-A86A-BB3F11A5DD65}"/>
              </a:ext>
            </a:extLst>
          </p:cNvPr>
          <p:cNvSpPr txBox="1"/>
          <p:nvPr/>
        </p:nvSpPr>
        <p:spPr>
          <a:xfrm>
            <a:off x="2084109" y="4735815"/>
            <a:ext cx="206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3433"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</p:txBody>
      </p:sp>
      <p:sp>
        <p:nvSpPr>
          <p:cNvPr id="127" name="직사각형 11">
            <a:extLst>
              <a:ext uri="{FF2B5EF4-FFF2-40B4-BE49-F238E27FC236}">
                <a16:creationId xmlns:a16="http://schemas.microsoft.com/office/drawing/2014/main" id="{5CBB2B84-E4C7-4442-83EF-6689126A1C8D}"/>
              </a:ext>
            </a:extLst>
          </p:cNvPr>
          <p:cNvSpPr/>
          <p:nvPr/>
        </p:nvSpPr>
        <p:spPr>
          <a:xfrm>
            <a:off x="2353483" y="5515963"/>
            <a:ext cx="1522995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 defTabSz="457200">
              <a:defRPr/>
            </a:pPr>
            <a:r>
              <a:rPr lang="en-US" altLang="ko-KR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Change in 12 PM – 4 PM hourly totals</a:t>
            </a:r>
          </a:p>
        </p:txBody>
      </p:sp>
      <p:sp>
        <p:nvSpPr>
          <p:cNvPr id="128" name="Rectangle 3">
            <a:extLst>
              <a:ext uri="{FF2B5EF4-FFF2-40B4-BE49-F238E27FC236}">
                <a16:creationId xmlns:a16="http://schemas.microsoft.com/office/drawing/2014/main" id="{12BA16C0-D3B0-4F94-B7BA-E22A6D879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4771" y="5127544"/>
            <a:ext cx="960419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None/>
              <a:defRPr lang="en-US" altLang="ko-KR" sz="2000" dirty="0" smtClean="0">
                <a:latin typeface="Microsoft Sans Serif" pitchFamily="34" charset="0"/>
                <a:ea typeface="+mj-ea"/>
                <a:cs typeface="Microsoft Sans Serif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ea typeface="+mn-ea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ea typeface="+mn-ea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ea typeface="+mn-ea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ea typeface="+mn-ea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 algn="ctr" defTabSz="457200">
              <a:spcBef>
                <a:spcPts val="0"/>
              </a:spcBef>
              <a:defRPr/>
            </a:pPr>
            <a:r>
              <a:rPr lang="en-US" altLang="ko-KR" sz="2400" b="1" dirty="0">
                <a:solidFill>
                  <a:srgbClr val="00B05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-1.5%</a:t>
            </a:r>
          </a:p>
        </p:txBody>
      </p:sp>
      <p:pic>
        <p:nvPicPr>
          <p:cNvPr id="164" name="Graphic 163">
            <a:extLst>
              <a:ext uri="{FF2B5EF4-FFF2-40B4-BE49-F238E27FC236}">
                <a16:creationId xmlns:a16="http://schemas.microsoft.com/office/drawing/2014/main" id="{62A4EEF9-82D4-4139-A340-AD3AC8100D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06136" y="4157266"/>
            <a:ext cx="600781" cy="600781"/>
          </a:xfrm>
          <a:prstGeom prst="rect">
            <a:avLst/>
          </a:prstGeom>
        </p:spPr>
      </p:pic>
      <p:sp>
        <p:nvSpPr>
          <p:cNvPr id="173" name="직사각형 11">
            <a:extLst>
              <a:ext uri="{FF2B5EF4-FFF2-40B4-BE49-F238E27FC236}">
                <a16:creationId xmlns:a16="http://schemas.microsoft.com/office/drawing/2014/main" id="{D0C9681F-EB9F-40F8-B0D2-0682F8BA9929}"/>
              </a:ext>
            </a:extLst>
          </p:cNvPr>
          <p:cNvSpPr/>
          <p:nvPr/>
        </p:nvSpPr>
        <p:spPr>
          <a:xfrm>
            <a:off x="5040279" y="5515963"/>
            <a:ext cx="2132495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 defTabSz="457200"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one mile upstream &amp; downstream of the work zone</a:t>
            </a: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74" name="Rectangle 3">
            <a:extLst>
              <a:ext uri="{FF2B5EF4-FFF2-40B4-BE49-F238E27FC236}">
                <a16:creationId xmlns:a16="http://schemas.microsoft.com/office/drawing/2014/main" id="{E88C1C1A-E961-4D6D-8896-609E460EB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7" y="5127544"/>
            <a:ext cx="960419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None/>
              <a:defRPr lang="en-US" altLang="ko-KR" sz="2000" dirty="0" smtClean="0">
                <a:latin typeface="Microsoft Sans Serif" pitchFamily="34" charset="0"/>
                <a:ea typeface="+mj-ea"/>
                <a:cs typeface="Microsoft Sans Serif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ea typeface="+mn-ea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ea typeface="+mn-ea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ea typeface="+mn-ea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ea typeface="+mn-ea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 algn="ctr" defTabSz="457200">
              <a:spcBef>
                <a:spcPts val="0"/>
              </a:spcBef>
              <a:defRPr/>
            </a:pPr>
            <a:r>
              <a:rPr lang="en-US" altLang="ko-KR" sz="2400" b="1" dirty="0">
                <a:solidFill>
                  <a:srgbClr val="00B05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-7.1%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A18ED48F-679B-46BF-90B9-F4DC08451BAC}"/>
              </a:ext>
            </a:extLst>
          </p:cNvPr>
          <p:cNvSpPr txBox="1"/>
          <p:nvPr/>
        </p:nvSpPr>
        <p:spPr>
          <a:xfrm>
            <a:off x="5051800" y="4781983"/>
            <a:ext cx="210945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Nearby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incidents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6DF7EB9F-61CE-4C79-8D5C-F362F70AA72C}"/>
              </a:ext>
            </a:extLst>
          </p:cNvPr>
          <p:cNvGrpSpPr/>
          <p:nvPr/>
        </p:nvGrpSpPr>
        <p:grpSpPr>
          <a:xfrm>
            <a:off x="8201632" y="4291277"/>
            <a:ext cx="1850881" cy="332759"/>
            <a:chOff x="2592771" y="7046807"/>
            <a:chExt cx="1536276" cy="276198"/>
          </a:xfrm>
        </p:grpSpPr>
        <p:pic>
          <p:nvPicPr>
            <p:cNvPr id="148" name="Graphic 147" descr="Car">
              <a:extLst>
                <a:ext uri="{FF2B5EF4-FFF2-40B4-BE49-F238E27FC236}">
                  <a16:creationId xmlns:a16="http://schemas.microsoft.com/office/drawing/2014/main" id="{F9678874-C1D0-431F-9D26-F2C1B4C427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907793" y="7046809"/>
              <a:ext cx="276188" cy="276188"/>
            </a:xfrm>
            <a:prstGeom prst="rect">
              <a:avLst/>
            </a:prstGeom>
          </p:spPr>
        </p:pic>
        <p:pic>
          <p:nvPicPr>
            <p:cNvPr id="149" name="Graphic 148" descr="Truck">
              <a:extLst>
                <a:ext uri="{FF2B5EF4-FFF2-40B4-BE49-F238E27FC236}">
                  <a16:creationId xmlns:a16="http://schemas.microsoft.com/office/drawing/2014/main" id="{737C665A-B226-45EC-92B9-26CCA3ED6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537837" y="7046810"/>
              <a:ext cx="276188" cy="276188"/>
            </a:xfrm>
            <a:prstGeom prst="rect">
              <a:avLst/>
            </a:prstGeom>
          </p:spPr>
        </p:pic>
        <p:pic>
          <p:nvPicPr>
            <p:cNvPr id="150" name="Graphic 149" descr="Car">
              <a:extLst>
                <a:ext uri="{FF2B5EF4-FFF2-40B4-BE49-F238E27FC236}">
                  <a16:creationId xmlns:a16="http://schemas.microsoft.com/office/drawing/2014/main" id="{F7E2B669-71F4-416F-B279-A2778270F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222815" y="7046817"/>
              <a:ext cx="276188" cy="276188"/>
            </a:xfrm>
            <a:prstGeom prst="rect">
              <a:avLst/>
            </a:prstGeom>
          </p:spPr>
        </p:pic>
        <p:pic>
          <p:nvPicPr>
            <p:cNvPr id="151" name="Graphic 150" descr="Car">
              <a:extLst>
                <a:ext uri="{FF2B5EF4-FFF2-40B4-BE49-F238E27FC236}">
                  <a16:creationId xmlns:a16="http://schemas.microsoft.com/office/drawing/2014/main" id="{3CB99DD6-8035-4542-B22F-39A08FC38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852859" y="7046810"/>
              <a:ext cx="276188" cy="276188"/>
            </a:xfrm>
            <a:prstGeom prst="rect">
              <a:avLst/>
            </a:prstGeom>
          </p:spPr>
        </p:pic>
        <p:pic>
          <p:nvPicPr>
            <p:cNvPr id="152" name="Graphic 151" descr="Truck">
              <a:extLst>
                <a:ext uri="{FF2B5EF4-FFF2-40B4-BE49-F238E27FC236}">
                  <a16:creationId xmlns:a16="http://schemas.microsoft.com/office/drawing/2014/main" id="{D43DDF28-3DD3-4B96-8740-01D685909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592771" y="7046807"/>
              <a:ext cx="276188" cy="276188"/>
            </a:xfrm>
            <a:prstGeom prst="rect">
              <a:avLst/>
            </a:prstGeom>
          </p:spPr>
        </p:pic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3E2B25F4-9248-4ADC-A49E-08D7097E55EF}"/>
              </a:ext>
            </a:extLst>
          </p:cNvPr>
          <p:cNvSpPr txBox="1"/>
          <p:nvPr/>
        </p:nvSpPr>
        <p:spPr>
          <a:xfrm>
            <a:off x="8051042" y="4781983"/>
            <a:ext cx="21520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 length</a:t>
            </a:r>
          </a:p>
        </p:txBody>
      </p:sp>
      <p:sp>
        <p:nvSpPr>
          <p:cNvPr id="182" name="Rectangle 3">
            <a:extLst>
              <a:ext uri="{FF2B5EF4-FFF2-40B4-BE49-F238E27FC236}">
                <a16:creationId xmlns:a16="http://schemas.microsoft.com/office/drawing/2014/main" id="{2DCE18A2-4211-493A-81B7-85FC617EE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828" y="5127544"/>
            <a:ext cx="1050489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None/>
              <a:defRPr lang="en-US" altLang="ko-KR" sz="2000" dirty="0" smtClean="0">
                <a:latin typeface="Microsoft Sans Serif" pitchFamily="34" charset="0"/>
                <a:ea typeface="+mj-ea"/>
                <a:cs typeface="Microsoft Sans Serif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ea typeface="+mn-ea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ea typeface="+mn-ea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ea typeface="+mn-ea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ea typeface="+mn-ea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 algn="ctr" defTabSz="457200">
              <a:spcBef>
                <a:spcPts val="0"/>
              </a:spcBef>
              <a:defRPr/>
            </a:pPr>
            <a:r>
              <a:rPr lang="en-US" altLang="ko-KR" sz="2400" b="1" dirty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+25.9%</a:t>
            </a:r>
          </a:p>
        </p:txBody>
      </p:sp>
      <p:sp>
        <p:nvSpPr>
          <p:cNvPr id="183" name="직사각형 11">
            <a:extLst>
              <a:ext uri="{FF2B5EF4-FFF2-40B4-BE49-F238E27FC236}">
                <a16:creationId xmlns:a16="http://schemas.microsoft.com/office/drawing/2014/main" id="{CF38F414-A087-4E4A-B3F4-238C384D28BA}"/>
              </a:ext>
            </a:extLst>
          </p:cNvPr>
          <p:cNvSpPr/>
          <p:nvPr/>
        </p:nvSpPr>
        <p:spPr>
          <a:xfrm>
            <a:off x="8052787" y="5515963"/>
            <a:ext cx="2148568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 defTabSz="457200"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Downstream from the</a:t>
            </a:r>
          </a:p>
          <a:p>
            <a:pPr algn="ctr" defTabSz="457200"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tunnel proper</a:t>
            </a: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3318690-94EE-499F-9004-6723FA5A55D4}"/>
              </a:ext>
            </a:extLst>
          </p:cNvPr>
          <p:cNvSpPr txBox="1"/>
          <p:nvPr/>
        </p:nvSpPr>
        <p:spPr>
          <a:xfrm>
            <a:off x="8293805" y="2067914"/>
            <a:ext cx="1666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3433"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</a:p>
        </p:txBody>
      </p:sp>
      <p:sp>
        <p:nvSpPr>
          <p:cNvPr id="116" name="직사각형 11">
            <a:extLst>
              <a:ext uri="{FF2B5EF4-FFF2-40B4-BE49-F238E27FC236}">
                <a16:creationId xmlns:a16="http://schemas.microsoft.com/office/drawing/2014/main" id="{43CAC11D-B446-4E0C-8A5D-878F96A816D8}"/>
              </a:ext>
            </a:extLst>
          </p:cNvPr>
          <p:cNvSpPr/>
          <p:nvPr/>
        </p:nvSpPr>
        <p:spPr>
          <a:xfrm>
            <a:off x="8387870" y="2862534"/>
            <a:ext cx="1478405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 defTabSz="457200">
              <a:defRPr/>
            </a:pPr>
            <a:r>
              <a:rPr lang="en-US" altLang="ko-KR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Change in 12 PM – 4 PM hourly totals</a:t>
            </a:r>
          </a:p>
        </p:txBody>
      </p:sp>
      <p:sp>
        <p:nvSpPr>
          <p:cNvPr id="117" name="Rectangle 3">
            <a:extLst>
              <a:ext uri="{FF2B5EF4-FFF2-40B4-BE49-F238E27FC236}">
                <a16:creationId xmlns:a16="http://schemas.microsoft.com/office/drawing/2014/main" id="{AC7DE902-9088-41C6-BC61-F4BB6A771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863" y="2455951"/>
            <a:ext cx="960419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None/>
              <a:defRPr lang="en-US" altLang="ko-KR" sz="2000" dirty="0" smtClean="0">
                <a:latin typeface="Microsoft Sans Serif" pitchFamily="34" charset="0"/>
                <a:ea typeface="+mj-ea"/>
                <a:cs typeface="Microsoft Sans Serif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ea typeface="+mn-ea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ea typeface="+mn-ea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ea typeface="+mn-ea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ea typeface="+mn-ea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 algn="ctr" defTabSz="457200">
              <a:spcBef>
                <a:spcPts val="0"/>
              </a:spcBef>
              <a:defRPr/>
            </a:pPr>
            <a:r>
              <a:rPr lang="en-US" altLang="ko-KR" sz="2400" b="1" dirty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+2.4%</a:t>
            </a:r>
          </a:p>
        </p:txBody>
      </p:sp>
      <p:pic>
        <p:nvPicPr>
          <p:cNvPr id="123" name="Picture 122" descr="A picture containing dark&#10;&#10;Description automatically generated">
            <a:extLst>
              <a:ext uri="{FF2B5EF4-FFF2-40B4-BE49-F238E27FC236}">
                <a16:creationId xmlns:a16="http://schemas.microsoft.com/office/drawing/2014/main" id="{04353A5D-19FA-48DA-8FC5-2F031298F94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605" y="1509234"/>
            <a:ext cx="610932" cy="541506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CAA76DB-6A55-4317-9DB8-F57CCA94EE2F}"/>
              </a:ext>
            </a:extLst>
          </p:cNvPr>
          <p:cNvGrpSpPr/>
          <p:nvPr/>
        </p:nvGrpSpPr>
        <p:grpSpPr>
          <a:xfrm>
            <a:off x="8282672" y="3267764"/>
            <a:ext cx="1688798" cy="430695"/>
            <a:chOff x="6759639" y="3267763"/>
            <a:chExt cx="1688798" cy="430695"/>
          </a:xfrm>
        </p:grpSpPr>
        <p:sp>
          <p:nvSpPr>
            <p:cNvPr id="119" name="직사각형 11">
              <a:extLst>
                <a:ext uri="{FF2B5EF4-FFF2-40B4-BE49-F238E27FC236}">
                  <a16:creationId xmlns:a16="http://schemas.microsoft.com/office/drawing/2014/main" id="{8ADEC18D-2D7C-47E6-95CF-996A5DE7A37D}"/>
                </a:ext>
              </a:extLst>
            </p:cNvPr>
            <p:cNvSpPr/>
            <p:nvPr/>
          </p:nvSpPr>
          <p:spPr>
            <a:xfrm>
              <a:off x="7713107" y="3267763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This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sp>
          <p:nvSpPr>
            <p:cNvPr id="121" name="Rectangle 3">
              <a:extLst>
                <a:ext uri="{FF2B5EF4-FFF2-40B4-BE49-F238E27FC236}">
                  <a16:creationId xmlns:a16="http://schemas.microsoft.com/office/drawing/2014/main" id="{C1AE951E-05ED-4AED-A9F2-8A3C972F3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4237" y="3452237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293h</a:t>
              </a:r>
            </a:p>
          </p:txBody>
        </p:sp>
        <p:sp>
          <p:nvSpPr>
            <p:cNvPr id="120" name="직사각형 11">
              <a:extLst>
                <a:ext uri="{FF2B5EF4-FFF2-40B4-BE49-F238E27FC236}">
                  <a16:creationId xmlns:a16="http://schemas.microsoft.com/office/drawing/2014/main" id="{30EB294B-4F7D-400F-A94B-BF8578E4594E}"/>
                </a:ext>
              </a:extLst>
            </p:cNvPr>
            <p:cNvSpPr/>
            <p:nvPr/>
          </p:nvSpPr>
          <p:spPr>
            <a:xfrm>
              <a:off x="6888509" y="3267763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Last 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week</a:t>
              </a:r>
            </a:p>
          </p:txBody>
        </p:sp>
        <p:sp>
          <p:nvSpPr>
            <p:cNvPr id="122" name="Rectangle 3">
              <a:extLst>
                <a:ext uri="{FF2B5EF4-FFF2-40B4-BE49-F238E27FC236}">
                  <a16:creationId xmlns:a16="http://schemas.microsoft.com/office/drawing/2014/main" id="{B983023E-20A3-4278-A290-2F7BDF4A3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9639" y="3452237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286h</a:t>
              </a:r>
            </a:p>
          </p:txBody>
        </p: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C8A9661D-CDF3-457F-894E-92466B25B761}"/>
                </a:ext>
              </a:extLst>
            </p:cNvPr>
            <p:cNvCxnSpPr/>
            <p:nvPr/>
          </p:nvCxnSpPr>
          <p:spPr>
            <a:xfrm>
              <a:off x="7603071" y="3291197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46AA6BC0-B689-47D6-A9CA-DD5968D56206}"/>
              </a:ext>
            </a:extLst>
          </p:cNvPr>
          <p:cNvSpPr/>
          <p:nvPr/>
        </p:nvSpPr>
        <p:spPr>
          <a:xfrm>
            <a:off x="4412195" y="3811690"/>
            <a:ext cx="287231" cy="287231"/>
          </a:xfrm>
          <a:prstGeom prst="ellipse">
            <a:avLst/>
          </a:prstGeom>
          <a:solidFill>
            <a:srgbClr val="F7F7F7"/>
          </a:solidFill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7673205C-54B1-4043-880D-EB7E881A7A2F}"/>
              </a:ext>
            </a:extLst>
          </p:cNvPr>
          <p:cNvSpPr/>
          <p:nvPr/>
        </p:nvSpPr>
        <p:spPr>
          <a:xfrm>
            <a:off x="7468289" y="3811690"/>
            <a:ext cx="287231" cy="287231"/>
          </a:xfrm>
          <a:prstGeom prst="ellipse">
            <a:avLst/>
          </a:prstGeom>
          <a:solidFill>
            <a:srgbClr val="F7F7F7"/>
          </a:solidFill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0EECB9E-C65A-4C0E-8352-C1DF37AFF137}"/>
              </a:ext>
            </a:extLst>
          </p:cNvPr>
          <p:cNvGrpSpPr/>
          <p:nvPr/>
        </p:nvGrpSpPr>
        <p:grpSpPr>
          <a:xfrm>
            <a:off x="1820887" y="5942832"/>
            <a:ext cx="2588184" cy="448182"/>
            <a:chOff x="296887" y="5942832"/>
            <a:chExt cx="2588184" cy="448182"/>
          </a:xfrm>
        </p:grpSpPr>
        <p:sp>
          <p:nvSpPr>
            <p:cNvPr id="91" name="Rectangle 3">
              <a:extLst>
                <a:ext uri="{FF2B5EF4-FFF2-40B4-BE49-F238E27FC236}">
                  <a16:creationId xmlns:a16="http://schemas.microsoft.com/office/drawing/2014/main" id="{C679AA4F-EB0F-4ACB-ACBA-D3A4C3484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3" y="6132155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$6.6K</a:t>
              </a:r>
            </a:p>
          </p:txBody>
        </p:sp>
        <p:sp>
          <p:nvSpPr>
            <p:cNvPr id="87" name="직사각형 11">
              <a:extLst>
                <a:ext uri="{FF2B5EF4-FFF2-40B4-BE49-F238E27FC236}">
                  <a16:creationId xmlns:a16="http://schemas.microsoft.com/office/drawing/2014/main" id="{2C74A54B-E9BE-4327-9CED-3739B33E61A6}"/>
                </a:ext>
              </a:extLst>
            </p:cNvPr>
            <p:cNvSpPr/>
            <p:nvPr/>
          </p:nvSpPr>
          <p:spPr>
            <a:xfrm>
              <a:off x="1257863" y="5947682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This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 week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D61187C-9B37-43E4-90E2-88B37E14AB93}"/>
                </a:ext>
              </a:extLst>
            </p:cNvPr>
            <p:cNvGrpSpPr/>
            <p:nvPr/>
          </p:nvGrpSpPr>
          <p:grpSpPr>
            <a:xfrm>
              <a:off x="2007934" y="5942832"/>
              <a:ext cx="877137" cy="448182"/>
              <a:chOff x="2007934" y="5923250"/>
              <a:chExt cx="877137" cy="44818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287914D6-FA0D-49A5-B333-057C21C6F6D6}"/>
                  </a:ext>
                </a:extLst>
              </p:cNvPr>
              <p:cNvSpPr/>
              <p:nvPr/>
            </p:nvSpPr>
            <p:spPr>
              <a:xfrm>
                <a:off x="2007934" y="5923250"/>
                <a:ext cx="877137" cy="447024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직사각형 11">
                <a:extLst>
                  <a:ext uri="{FF2B5EF4-FFF2-40B4-BE49-F238E27FC236}">
                    <a16:creationId xmlns:a16="http://schemas.microsoft.com/office/drawing/2014/main" id="{AC931F6E-D8A1-4501-908D-3187508474FE}"/>
                  </a:ext>
                </a:extLst>
              </p:cNvPr>
              <p:cNvSpPr/>
              <p:nvPr/>
            </p:nvSpPr>
            <p:spPr>
              <a:xfrm>
                <a:off x="2047227" y="5940738"/>
                <a:ext cx="785614" cy="153888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/>
              <a:p>
                <a:pPr algn="ctr" defTabSz="457200">
                  <a:defRPr/>
                </a:pPr>
                <a:r>
                  <a:rPr lang="en-US" altLang="ko-KR" sz="1000" b="1" dirty="0">
                    <a:solidFill>
                      <a:prstClr val="white"/>
                    </a:solidFill>
                    <a:latin typeface="Arial" panose="020B0604020202020204" pitchFamily="34" charset="0"/>
                    <a:ea typeface="Tahoma" pitchFamily="34" charset="0"/>
                    <a:cs typeface="Arial" panose="020B0604020202020204" pitchFamily="34" charset="0"/>
                  </a:rPr>
                  <a:t>Week 3 </a:t>
                </a:r>
                <a:r>
                  <a:rPr lang="en-US" altLang="ko-KR" sz="1000" dirty="0">
                    <a:solidFill>
                      <a:prstClr val="white"/>
                    </a:solidFill>
                    <a:latin typeface="Arial" panose="020B0604020202020204" pitchFamily="34" charset="0"/>
                    <a:ea typeface="Tahoma" pitchFamily="34" charset="0"/>
                    <a:cs typeface="Arial" panose="020B0604020202020204" pitchFamily="34" charset="0"/>
                  </a:rPr>
                  <a:t>total</a:t>
                </a:r>
              </a:p>
            </p:txBody>
          </p:sp>
          <p:sp>
            <p:nvSpPr>
              <p:cNvPr id="131" name="Rectangle 3">
                <a:extLst>
                  <a:ext uri="{FF2B5EF4-FFF2-40B4-BE49-F238E27FC236}">
                    <a16:creationId xmlns:a16="http://schemas.microsoft.com/office/drawing/2014/main" id="{35A4930F-F39E-4623-926F-C19D097890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7934" y="6125211"/>
                <a:ext cx="864200" cy="246221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Font typeface="Arial" charset="0"/>
                  <a:buNone/>
                  <a:defRPr lang="en-US" altLang="ko-KR" sz="2000" dirty="0" smtClean="0">
                    <a:latin typeface="Microsoft Sans Serif" pitchFamily="34" charset="0"/>
                    <a:ea typeface="+mj-ea"/>
                    <a:cs typeface="Microsoft Sans Serif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latin typeface="+mn-lt"/>
                    <a:ea typeface="+mn-ea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latin typeface="+mn-lt"/>
                    <a:ea typeface="+mn-ea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latin typeface="+mn-lt"/>
                    <a:ea typeface="+mn-ea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latin typeface="+mn-lt"/>
                    <a:ea typeface="+mn-ea"/>
                  </a:defRPr>
                </a:lvl5pPr>
                <a:lvl6pPr marL="2514600" indent="-228600">
                  <a:spcBef>
                    <a:spcPct val="20000"/>
                  </a:spcBef>
                  <a:buFont typeface="Arial" pitchFamily="34" charset="0"/>
                  <a:buChar char="•"/>
                  <a:defRPr sz="2000">
                    <a:latin typeface="+mn-lt"/>
                    <a:ea typeface="+mn-ea"/>
                  </a:defRPr>
                </a:lvl6pPr>
                <a:lvl7pPr marL="2971800" indent="-228600">
                  <a:spcBef>
                    <a:spcPct val="20000"/>
                  </a:spcBef>
                  <a:buFont typeface="Arial" pitchFamily="34" charset="0"/>
                  <a:buChar char="•"/>
                  <a:defRPr sz="2000">
                    <a:latin typeface="+mn-lt"/>
                    <a:ea typeface="+mn-ea"/>
                  </a:defRPr>
                </a:lvl7pPr>
                <a:lvl8pPr marL="3429000" indent="-228600">
                  <a:spcBef>
                    <a:spcPct val="20000"/>
                  </a:spcBef>
                  <a:buFont typeface="Arial" pitchFamily="34" charset="0"/>
                  <a:buChar char="•"/>
                  <a:defRPr sz="2000">
                    <a:latin typeface="+mn-lt"/>
                    <a:ea typeface="+mn-ea"/>
                  </a:defRPr>
                </a:lvl8pPr>
                <a:lvl9pPr marL="3886200" indent="-228600">
                  <a:spcBef>
                    <a:spcPct val="20000"/>
                  </a:spcBef>
                  <a:buFont typeface="Arial" pitchFamily="34" charset="0"/>
                  <a:buChar char="•"/>
                  <a:defRPr sz="2000">
                    <a:latin typeface="+mn-lt"/>
                    <a:ea typeface="+mn-ea"/>
                  </a:defRPr>
                </a:lvl9pPr>
              </a:lstStyle>
              <a:p>
                <a:pPr marL="0" indent="0" algn="ctr" defTabSz="457200">
                  <a:spcBef>
                    <a:spcPts val="0"/>
                  </a:spcBef>
                  <a:defRPr/>
                </a:pPr>
                <a:r>
                  <a:rPr lang="en-US" altLang="ko-KR" sz="1600" dirty="0">
                    <a:solidFill>
                      <a:prstClr val="white"/>
                    </a:solidFill>
                    <a:latin typeface="Arial" panose="020B0604020202020204" pitchFamily="34" charset="0"/>
                    <a:ea typeface="Tahoma" pitchFamily="34" charset="0"/>
                    <a:cs typeface="Arial" panose="020B0604020202020204" pitchFamily="34" charset="0"/>
                  </a:rPr>
                  <a:t>$22,330</a:t>
                </a:r>
              </a:p>
            </p:txBody>
          </p:sp>
        </p:grpSp>
        <p:sp>
          <p:nvSpPr>
            <p:cNvPr id="88" name="직사각형 11">
              <a:extLst>
                <a:ext uri="{FF2B5EF4-FFF2-40B4-BE49-F238E27FC236}">
                  <a16:creationId xmlns:a16="http://schemas.microsoft.com/office/drawing/2014/main" id="{83375D70-CFBD-49E5-A40D-F7AFAAFBB4ED}"/>
                </a:ext>
              </a:extLst>
            </p:cNvPr>
            <p:cNvSpPr/>
            <p:nvPr/>
          </p:nvSpPr>
          <p:spPr>
            <a:xfrm>
              <a:off x="425757" y="5947682"/>
              <a:ext cx="606460" cy="153888"/>
            </a:xfrm>
            <a:prstGeom prst="rect">
              <a:avLst/>
            </a:prstGeom>
          </p:spPr>
          <p:txBody>
            <a:bodyPr wrap="square" lIns="0" tIns="0" rIns="0" bIns="0" anchor="t">
              <a:spAutoFit/>
            </a:bodyPr>
            <a:lstStyle/>
            <a:p>
              <a:pPr algn="ctr" defTabSz="457200">
                <a:defRPr/>
              </a:pPr>
              <a:r>
                <a:rPr lang="en-US" altLang="ko-KR" sz="10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Last </a:t>
              </a:r>
              <a:r>
                <a:rPr lang="en-US" altLang="ko-KR" sz="1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week</a:t>
              </a:r>
            </a:p>
          </p:txBody>
        </p:sp>
        <p:sp>
          <p:nvSpPr>
            <p:cNvPr id="92" name="Rectangle 3">
              <a:extLst>
                <a:ext uri="{FF2B5EF4-FFF2-40B4-BE49-F238E27FC236}">
                  <a16:creationId xmlns:a16="http://schemas.microsoft.com/office/drawing/2014/main" id="{96A31C11-B7F2-4264-8966-0070DCE253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87" y="6132155"/>
              <a:ext cx="864200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charset="0"/>
                <a:buNone/>
                <a:defRPr lang="en-US" altLang="ko-KR" sz="2000" dirty="0" smtClean="0">
                  <a:latin typeface="Microsoft Sans Serif" pitchFamily="34" charset="0"/>
                  <a:ea typeface="+mj-ea"/>
                  <a:cs typeface="Microsoft Sans Serif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 algn="ctr" defTabSz="457200">
                <a:spcBef>
                  <a:spcPts val="0"/>
                </a:spcBef>
                <a:defRPr/>
              </a:pPr>
              <a:r>
                <a:rPr lang="en-US" altLang="ko-KR" sz="1600" dirty="0">
                  <a:solidFill>
                    <a:prstClr val="black"/>
                  </a:solidFill>
                  <a:latin typeface="Arial" panose="020B0604020202020204" pitchFamily="34" charset="0"/>
                  <a:ea typeface="Tahoma" pitchFamily="34" charset="0"/>
                  <a:cs typeface="Arial" panose="020B0604020202020204" pitchFamily="34" charset="0"/>
                </a:rPr>
                <a:t>$6.7K</a:t>
              </a: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277B0988-63FA-4E7B-AC4E-1BD7A9DC1505}"/>
                </a:ext>
              </a:extLst>
            </p:cNvPr>
            <p:cNvCxnSpPr/>
            <p:nvPr/>
          </p:nvCxnSpPr>
          <p:spPr>
            <a:xfrm>
              <a:off x="1141743" y="5985216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F3F6A97A-850F-48AB-B336-404668481BBB}"/>
                </a:ext>
              </a:extLst>
            </p:cNvPr>
            <p:cNvCxnSpPr/>
            <p:nvPr/>
          </p:nvCxnSpPr>
          <p:spPr>
            <a:xfrm>
              <a:off x="1963045" y="5982166"/>
              <a:ext cx="0" cy="36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0B340779-B8F6-4A53-807F-FC61DA89C0AE}"/>
              </a:ext>
            </a:extLst>
          </p:cNvPr>
          <p:cNvSpPr txBox="1">
            <a:spLocks/>
          </p:cNvSpPr>
          <p:nvPr/>
        </p:nvSpPr>
        <p:spPr>
          <a:xfrm>
            <a:off x="7400980" y="147076"/>
            <a:ext cx="3190829" cy="453838"/>
          </a:xfrm>
          <a:prstGeom prst="rect">
            <a:avLst/>
          </a:prstGeom>
        </p:spPr>
        <p:txBody>
          <a:bodyPr vert="horz" lIns="80682" tIns="40341" rIns="80682" bIns="40341" rtlCol="0">
            <a:normAutofit fontScale="77500" lnSpcReduction="20000"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  <a:lvl2pPr marL="50292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87553">
              <a:spcBef>
                <a:spcPts val="971"/>
              </a:spcBef>
              <a:defRPr/>
            </a:pPr>
            <a:r>
              <a:rPr lang="en-US" sz="3900" b="1" dirty="0">
                <a:solidFill>
                  <a:sysClr val="windowText" lastClr="000000"/>
                </a:solidFill>
                <a:latin typeface="Calibri" panose="020F0502020204030204"/>
              </a:rPr>
              <a:t>Performance </a:t>
            </a:r>
            <a:r>
              <a:rPr lang="en-US" sz="3100" dirty="0">
                <a:solidFill>
                  <a:sysClr val="windowText" lastClr="000000"/>
                </a:solidFill>
                <a:latin typeface="Calibri" panose="020F0502020204030204"/>
              </a:rPr>
              <a:t>trends</a:t>
            </a: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792B5A43-E400-491A-841F-E7AC3F50B067}"/>
              </a:ext>
            </a:extLst>
          </p:cNvPr>
          <p:cNvGrpSpPr/>
          <p:nvPr/>
        </p:nvGrpSpPr>
        <p:grpSpPr>
          <a:xfrm>
            <a:off x="7815899" y="510669"/>
            <a:ext cx="2699310" cy="293803"/>
            <a:chOff x="6235341" y="684498"/>
            <a:chExt cx="2699310" cy="293803"/>
          </a:xfrm>
        </p:grpSpPr>
        <p:sp>
          <p:nvSpPr>
            <p:cNvPr id="139" name="Parallelogram 138">
              <a:extLst>
                <a:ext uri="{FF2B5EF4-FFF2-40B4-BE49-F238E27FC236}">
                  <a16:creationId xmlns:a16="http://schemas.microsoft.com/office/drawing/2014/main" id="{FE0EB424-7676-404A-9B2D-CFDC3B20E6F6}"/>
                </a:ext>
              </a:extLst>
            </p:cNvPr>
            <p:cNvSpPr/>
            <p:nvPr/>
          </p:nvSpPr>
          <p:spPr>
            <a:xfrm>
              <a:off x="6235341" y="684498"/>
              <a:ext cx="2666137" cy="293803"/>
            </a:xfrm>
            <a:prstGeom prst="parallelogram">
              <a:avLst>
                <a:gd name="adj" fmla="val 57720"/>
              </a:avLst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prstClr val="white"/>
                  </a:solidFill>
                  <a:latin typeface="Calibri" panose="020F0502020204030204"/>
                </a:rPr>
                <a:t>Week 3</a:t>
              </a:r>
              <a:r>
                <a:rPr lang="en-US" sz="1200" dirty="0">
                  <a:solidFill>
                    <a:prstClr val="white"/>
                  </a:solidFill>
                  <a:latin typeface="Calibri" panose="020F0502020204030204"/>
                </a:rPr>
                <a:t> | May 5</a:t>
              </a:r>
              <a:r>
                <a:rPr lang="en-US" sz="1200" baseline="30000" dirty="0">
                  <a:solidFill>
                    <a:prstClr val="white"/>
                  </a:solidFill>
                  <a:latin typeface="Calibri" panose="020F0502020204030204"/>
                </a:rPr>
                <a:t>th</a:t>
              </a:r>
              <a:r>
                <a:rPr lang="en-US" sz="1200" dirty="0">
                  <a:solidFill>
                    <a:prstClr val="white"/>
                  </a:solidFill>
                  <a:latin typeface="Calibri" panose="020F0502020204030204"/>
                </a:rPr>
                <a:t> – 11</a:t>
              </a:r>
              <a:r>
                <a:rPr lang="en-US" sz="1200" baseline="30000" dirty="0">
                  <a:solidFill>
                    <a:prstClr val="white"/>
                  </a:solidFill>
                  <a:latin typeface="Calibri" panose="020F0502020204030204"/>
                </a:rPr>
                <a:t>th </a:t>
              </a:r>
              <a:r>
                <a:rPr lang="en-US" sz="1200" dirty="0">
                  <a:solidFill>
                    <a:prstClr val="white"/>
                  </a:solidFill>
                  <a:latin typeface="Calibri" panose="020F0502020204030204"/>
                </a:rPr>
                <a:t>2019</a:t>
              </a:r>
              <a:r>
                <a:rPr lang="en-US" sz="1200" baseline="30000" dirty="0">
                  <a:solidFill>
                    <a:prstClr val="white"/>
                  </a:solidFill>
                  <a:latin typeface="Calibri" panose="020F0502020204030204"/>
                </a:rPr>
                <a:t> </a:t>
              </a:r>
              <a:endParaRPr lang="en-US" sz="12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9D321B85-ADE0-4847-B6A4-12D48E07B99D}"/>
                </a:ext>
              </a:extLst>
            </p:cNvPr>
            <p:cNvSpPr/>
            <p:nvPr/>
          </p:nvSpPr>
          <p:spPr>
            <a:xfrm>
              <a:off x="8645243" y="684498"/>
              <a:ext cx="289408" cy="2938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7D4ED43-C8FB-5387-FECA-9B88FE55A27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975417" y="331290"/>
            <a:ext cx="969711" cy="41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7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Widescreen</PresentationFormat>
  <Paragraphs>156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Gorman</dc:creator>
  <cp:lastModifiedBy>Michael Gorman</cp:lastModifiedBy>
  <cp:revision>1</cp:revision>
  <dcterms:created xsi:type="dcterms:W3CDTF">2023-10-17T15:06:05Z</dcterms:created>
  <dcterms:modified xsi:type="dcterms:W3CDTF">2023-10-17T15:06:56Z</dcterms:modified>
</cp:coreProperties>
</file>