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85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38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51B3B1-E391-43FC-AC99-1B6B47D4328D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6046FB-BECD-4490-8F9A-3677646A4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4957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494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C05342-5727-477C-AC99-337A12AD9F2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494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09539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396A7B-33F5-430F-A971-07232E0BA3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4AE528-4AE6-97ED-A1E0-8E8027E8B4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803E76-DF56-52C9-19A7-5427417A8F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45DEE-3A01-42D4-9520-42BD52540B25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2A1840-69EE-A83F-97CD-F51DF271DB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5513AF-20C2-9A2C-A725-0C723D8A7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8BD4-88E3-4050-8E34-AFAACBE959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2832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20A6DA-2917-E50D-F6BD-085DD08725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FD8BD29-D873-2493-23DE-F04B1C2464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B4F7B8-28A8-5B1A-D1B1-992520C3E5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45DEE-3A01-42D4-9520-42BD52540B25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1E4CF8-F4DD-5E49-E8F5-58BAEBB10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962937-216C-F8B2-5190-06F50DB73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8BD4-88E3-4050-8E34-AFAACBE959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074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7C3BFBE-7B5B-6D7D-982F-3F282F457DF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3D600C6-5626-2384-DE05-C3A2B9F128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DB92EE-6CA2-092D-73B4-89E2979B25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45DEE-3A01-42D4-9520-42BD52540B25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F1AFCD-100D-AD53-1A08-CB588C5638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892E20-9D00-B5E3-FE3B-8D24005D3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8BD4-88E3-4050-8E34-AFAACBE959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133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B68EDE-C008-084A-A3FA-7BA66A3CBD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62C36C-7395-FE5E-26AC-3E2C8D3387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D56426-0619-02FD-C6E6-988E2CE928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45DEE-3A01-42D4-9520-42BD52540B25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2E7859-28C6-F479-5F97-1D511DF9ED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CE4475-BBB6-0EAC-9167-EED78B7DE5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8BD4-88E3-4050-8E34-AFAACBE959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7879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793C28-D126-F4AC-705D-0887F76909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8AA12C-7926-60E2-F6E3-63D96140E0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13273E-68B9-E92F-F298-3D181FAB25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45DEE-3A01-42D4-9520-42BD52540B25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2B2A67-EFDA-A540-0DE7-2F6888E78A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599DF5-B643-8A5A-DE02-C41B2DEDF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8BD4-88E3-4050-8E34-AFAACBE959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611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D7D726-D397-57EA-221F-8357F7D458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5C348E-1377-30EF-48DD-8E186A3149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B6DA81-CB2D-1555-DCEF-D8875AE15F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2FF096-7CCC-4725-BE30-9D522C6666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45DEE-3A01-42D4-9520-42BD52540B25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3493DF-8BCF-D04C-F7F2-A68F53DCA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CEC691-2A80-CD23-B8EB-9885230201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8BD4-88E3-4050-8E34-AFAACBE959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4175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0827C7-B98E-E08A-B43D-9508DAAE3A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92D464-A4E9-6280-D4AB-05302A1421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A8D2B2-A813-DAD7-2519-588F4DC110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8AF44F-CACD-C488-7C38-F4FDFEA663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2B7F316-9297-7524-6B6F-16232BAB99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E3E3D26-CB22-E6B6-F87A-EB2EB4AD9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45DEE-3A01-42D4-9520-42BD52540B25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908070B-CBFB-4296-EADA-759FAC4E39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C7A7DE2-E279-92A4-5549-D61FA06390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8BD4-88E3-4050-8E34-AFAACBE959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9924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6FA12B-CD5C-90CE-4F34-2B7EAD4803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15C0385-3013-D506-94FC-B6ACDA2A2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45DEE-3A01-42D4-9520-42BD52540B25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C31FCD-3DBD-9FB5-3149-7FCDDB3BC5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9AA4E7-3FE9-BC60-BAA0-43889E7004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8BD4-88E3-4050-8E34-AFAACBE959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3170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9E86D50-4CEB-3B61-754E-917468048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45DEE-3A01-42D4-9520-42BD52540B25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065527B-4264-4295-F554-F30BEBC19B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9376F8-B725-9A45-15C2-F9CF316F4B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8BD4-88E3-4050-8E34-AFAACBE959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6739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AE19A-C582-457B-4973-1EE8814877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446E56-8202-E8AA-5779-659A0CC9BD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07DF94-C719-1994-43D8-45AABEA5E3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AD7665-B830-330F-D273-12D06D70C8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45DEE-3A01-42D4-9520-42BD52540B25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2262DD-CD61-5FE9-91F5-B1D43CF484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369F48-668C-22AB-5CCC-8740AFC7D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8BD4-88E3-4050-8E34-AFAACBE959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7697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5983F-D0B7-27AA-EFE8-5692F7DE07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F9DC92D-D692-01BB-7319-CD6291F7C8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DCF783-D439-C68E-3AF8-6FC557A243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21ECEB-1797-8F01-D5C2-C164EC19BC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45DEE-3A01-42D4-9520-42BD52540B25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0AF6EF-DFCB-4D18-11F5-368508A19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F3EBE0-4C92-0115-C04E-3E5309DEC6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8BD4-88E3-4050-8E34-AFAACBE959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1346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8586CB5-0143-DE6F-08CE-3D5C4A6434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997401-044D-D869-0CAE-B08BDCEA43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AFAD24-FF75-7FEE-633B-DEEF133B51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A45DEE-3A01-42D4-9520-42BD52540B25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A3B4C7-77CD-9B06-3A8B-F2A207368C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00BE8B-86EC-1697-01A1-3CFB1FCF61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6D8BD4-88E3-4050-8E34-AFAACBE959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680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Fireworks lighting up sky at night">
            <a:extLst>
              <a:ext uri="{FF2B5EF4-FFF2-40B4-BE49-F238E27FC236}">
                <a16:creationId xmlns:a16="http://schemas.microsoft.com/office/drawing/2014/main" id="{14279D79-64BD-002D-19CB-0BD48D0A1D7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941"/>
          <a:stretch/>
        </p:blipFill>
        <p:spPr>
          <a:xfrm>
            <a:off x="-18614" y="-13869"/>
            <a:ext cx="12210613" cy="687186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D231A4D8-B87F-B96A-2E26-1BC1AFD38B84}"/>
              </a:ext>
            </a:extLst>
          </p:cNvPr>
          <p:cNvSpPr/>
          <p:nvPr/>
        </p:nvSpPr>
        <p:spPr>
          <a:xfrm>
            <a:off x="0" y="-38468"/>
            <a:ext cx="12192000" cy="6869085"/>
          </a:xfrm>
          <a:prstGeom prst="rect">
            <a:avLst/>
          </a:prstGeom>
          <a:solidFill>
            <a:srgbClr val="00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11E3FE7-9035-0B64-C930-F9AE3B822499}"/>
              </a:ext>
            </a:extLst>
          </p:cNvPr>
          <p:cNvSpPr txBox="1"/>
          <p:nvPr/>
        </p:nvSpPr>
        <p:spPr>
          <a:xfrm>
            <a:off x="3358681" y="6382236"/>
            <a:ext cx="47978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*: Based in previous years’ data and travel trends</a:t>
            </a: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619E43B-3542-CC04-8056-89EB12195126}"/>
              </a:ext>
            </a:extLst>
          </p:cNvPr>
          <p:cNvSpPr/>
          <p:nvPr/>
        </p:nvSpPr>
        <p:spPr>
          <a:xfrm>
            <a:off x="1611298" y="209055"/>
            <a:ext cx="8292625" cy="11794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  <a:r>
              <a:rPr kumimoji="0" lang="en-US" sz="4400" b="0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of July Holiday Travel Forecast*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I-10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(New Mexico to Louisiana)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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June 30</a:t>
            </a:r>
            <a:r>
              <a:rPr kumimoji="0" lang="en-US" sz="1800" b="0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to July 5</a:t>
            </a:r>
            <a:r>
              <a:rPr kumimoji="0" lang="en-US" sz="1800" b="0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2023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65CB72EF-B1AF-AA66-9043-F46FE82D3C4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8024"/>
          <a:stretch/>
        </p:blipFill>
        <p:spPr>
          <a:xfrm>
            <a:off x="291908" y="143638"/>
            <a:ext cx="1349738" cy="1035798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27DB583-2DDD-0028-12B3-2E9DCA18C66F}"/>
              </a:ext>
            </a:extLst>
          </p:cNvPr>
          <p:cNvSpPr/>
          <p:nvPr/>
        </p:nvSpPr>
        <p:spPr>
          <a:xfrm>
            <a:off x="637567" y="2567312"/>
            <a:ext cx="1520275" cy="3673484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B259112-F0E0-4A6F-C444-6494713D00AD}"/>
              </a:ext>
            </a:extLst>
          </p:cNvPr>
          <p:cNvSpPr txBox="1"/>
          <p:nvPr/>
        </p:nvSpPr>
        <p:spPr>
          <a:xfrm>
            <a:off x="614683" y="4009416"/>
            <a:ext cx="1566042" cy="19851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Delays Possible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12 PM – 7 PM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 these areas: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San Antonio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Houston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Beaumont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Orange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(5 PM-7 PM)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8B8AE5E-D1A5-FCAD-85C7-4B213A2AE6C8}"/>
              </a:ext>
            </a:extLst>
          </p:cNvPr>
          <p:cNvSpPr txBox="1"/>
          <p:nvPr/>
        </p:nvSpPr>
        <p:spPr>
          <a:xfrm>
            <a:off x="632018" y="2708752"/>
            <a:ext cx="1531372" cy="400110"/>
          </a:xfrm>
          <a:prstGeom prst="rect">
            <a:avLst/>
          </a:prstGeom>
          <a:solidFill>
            <a:srgbClr val="0057A8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FRI 6/30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F0CB328-5852-7D78-A9C0-F24BF1A6EA9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5200" t="39702" r="80772" b="53109"/>
          <a:stretch/>
        </p:blipFill>
        <p:spPr>
          <a:xfrm>
            <a:off x="1072385" y="3266801"/>
            <a:ext cx="650638" cy="650764"/>
          </a:xfrm>
          <a:prstGeom prst="ellipse">
            <a:avLst/>
          </a:prstGeom>
          <a:ln w="3175">
            <a:solidFill>
              <a:schemeClr val="tx1"/>
            </a:solidFill>
          </a:ln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6E661443-B2F8-BF60-A63C-A72707006C7B}"/>
              </a:ext>
            </a:extLst>
          </p:cNvPr>
          <p:cNvSpPr/>
          <p:nvPr/>
        </p:nvSpPr>
        <p:spPr>
          <a:xfrm>
            <a:off x="2526324" y="2567312"/>
            <a:ext cx="1520275" cy="3673484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F9E8D1B-B6A5-F670-8557-5B65814FC64A}"/>
              </a:ext>
            </a:extLst>
          </p:cNvPr>
          <p:cNvSpPr txBox="1"/>
          <p:nvPr/>
        </p:nvSpPr>
        <p:spPr>
          <a:xfrm>
            <a:off x="2520775" y="2708752"/>
            <a:ext cx="1531372" cy="400110"/>
          </a:xfrm>
          <a:prstGeom prst="rect">
            <a:avLst/>
          </a:prstGeom>
          <a:solidFill>
            <a:srgbClr val="0057A8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SAT 7/01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79D5E8B-D60F-B7FA-55F7-3AE94A1F81FD}"/>
              </a:ext>
            </a:extLst>
          </p:cNvPr>
          <p:cNvSpPr/>
          <p:nvPr/>
        </p:nvSpPr>
        <p:spPr>
          <a:xfrm>
            <a:off x="8153826" y="2567312"/>
            <a:ext cx="1520275" cy="3673484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E595879-2835-28BE-B0FE-364B721FF6F2}"/>
              </a:ext>
            </a:extLst>
          </p:cNvPr>
          <p:cNvSpPr txBox="1"/>
          <p:nvPr/>
        </p:nvSpPr>
        <p:spPr>
          <a:xfrm>
            <a:off x="8148277" y="2708752"/>
            <a:ext cx="1531372" cy="400110"/>
          </a:xfrm>
          <a:prstGeom prst="rect">
            <a:avLst/>
          </a:prstGeom>
          <a:solidFill>
            <a:srgbClr val="0057A8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TUE 7/04</a:t>
            </a:r>
          </a:p>
        </p:txBody>
      </p:sp>
      <p:pic>
        <p:nvPicPr>
          <p:cNvPr id="24" name="Picture 23" descr="Stars and stripes pattern">
            <a:extLst>
              <a:ext uri="{FF2B5EF4-FFF2-40B4-BE49-F238E27FC236}">
                <a16:creationId xmlns:a16="http://schemas.microsoft.com/office/drawing/2014/main" id="{19E1D405-E3EC-B703-A3C9-74852B3AB83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1468" y="3279690"/>
            <a:ext cx="624990" cy="624986"/>
          </a:xfrm>
          <a:prstGeom prst="ellipse">
            <a:avLst/>
          </a:prstGeom>
          <a:ln w="3175">
            <a:solidFill>
              <a:schemeClr val="tx1"/>
            </a:solidFill>
          </a:ln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0611C235-C155-70FF-4189-A1C861AE962C}"/>
              </a:ext>
            </a:extLst>
          </p:cNvPr>
          <p:cNvSpPr/>
          <p:nvPr/>
        </p:nvSpPr>
        <p:spPr>
          <a:xfrm>
            <a:off x="10034160" y="2567312"/>
            <a:ext cx="1520275" cy="3673484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8E49454-C43A-CC98-3673-889F5F9D35BE}"/>
              </a:ext>
            </a:extLst>
          </p:cNvPr>
          <p:cNvSpPr txBox="1"/>
          <p:nvPr/>
        </p:nvSpPr>
        <p:spPr>
          <a:xfrm>
            <a:off x="10028611" y="2708752"/>
            <a:ext cx="1531372" cy="400110"/>
          </a:xfrm>
          <a:prstGeom prst="rect">
            <a:avLst/>
          </a:prstGeom>
          <a:solidFill>
            <a:srgbClr val="0057A8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WED 7/05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FA34A0E0-37BE-56AB-E401-923363705709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80801" t="73489" r="15329" b="19678"/>
          <a:stretch/>
        </p:blipFill>
        <p:spPr>
          <a:xfrm>
            <a:off x="10478548" y="3279689"/>
            <a:ext cx="631498" cy="624988"/>
          </a:xfrm>
          <a:prstGeom prst="ellipse">
            <a:avLst/>
          </a:prstGeom>
          <a:ln w="3175">
            <a:solidFill>
              <a:schemeClr val="tx1"/>
            </a:solidFill>
          </a:ln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DC7B3363-2D88-5F2F-96FC-5A3329FDC9BE}"/>
              </a:ext>
            </a:extLst>
          </p:cNvPr>
          <p:cNvSpPr/>
          <p:nvPr/>
        </p:nvSpPr>
        <p:spPr>
          <a:xfrm>
            <a:off x="4412184" y="2567312"/>
            <a:ext cx="1520275" cy="3673484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A733B89-2842-FBE1-67CA-A4856FF7D3F2}"/>
              </a:ext>
            </a:extLst>
          </p:cNvPr>
          <p:cNvSpPr txBox="1"/>
          <p:nvPr/>
        </p:nvSpPr>
        <p:spPr>
          <a:xfrm>
            <a:off x="4406635" y="2708752"/>
            <a:ext cx="1531372" cy="400110"/>
          </a:xfrm>
          <a:prstGeom prst="rect">
            <a:avLst/>
          </a:prstGeom>
          <a:solidFill>
            <a:srgbClr val="0057A8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SUN 7/02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5EA2A8CE-5EDD-F92D-1732-FEBB35EA732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0868" t="39971" r="15261" b="53141"/>
          <a:stretch/>
        </p:blipFill>
        <p:spPr>
          <a:xfrm>
            <a:off x="4859826" y="3280407"/>
            <a:ext cx="624990" cy="623552"/>
          </a:xfrm>
          <a:prstGeom prst="ellipse">
            <a:avLst/>
          </a:prstGeom>
          <a:ln w="3175">
            <a:solidFill>
              <a:schemeClr val="tx1"/>
            </a:solidFill>
          </a:ln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FBEB3C8E-69AD-B1BE-6065-6C0D12FE209D}"/>
              </a:ext>
            </a:extLst>
          </p:cNvPr>
          <p:cNvSpPr/>
          <p:nvPr/>
        </p:nvSpPr>
        <p:spPr>
          <a:xfrm>
            <a:off x="6273490" y="2567312"/>
            <a:ext cx="1520275" cy="3673484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B3A4BEC-C949-BB8C-3C67-2FEFA8D4DD09}"/>
              </a:ext>
            </a:extLst>
          </p:cNvPr>
          <p:cNvSpPr txBox="1"/>
          <p:nvPr/>
        </p:nvSpPr>
        <p:spPr>
          <a:xfrm>
            <a:off x="6267941" y="2708752"/>
            <a:ext cx="1531372" cy="400110"/>
          </a:xfrm>
          <a:prstGeom prst="rect">
            <a:avLst/>
          </a:prstGeom>
          <a:solidFill>
            <a:srgbClr val="0057A8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MON 7/03</a:t>
            </a: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53094092-8CB2-3269-8B70-F8A658EFCE2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0868" t="39971" r="15261" b="53141"/>
          <a:stretch/>
        </p:blipFill>
        <p:spPr>
          <a:xfrm>
            <a:off x="6721132" y="3280407"/>
            <a:ext cx="624990" cy="623552"/>
          </a:xfrm>
          <a:prstGeom prst="ellipse">
            <a:avLst/>
          </a:prstGeom>
          <a:ln w="3175">
            <a:solidFill>
              <a:schemeClr val="tx1"/>
            </a:solidFill>
          </a:ln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B80A0F07-6537-39B8-8596-A4BE84A466FA}"/>
              </a:ext>
            </a:extLst>
          </p:cNvPr>
          <p:cNvSpPr txBox="1"/>
          <p:nvPr/>
        </p:nvSpPr>
        <p:spPr>
          <a:xfrm>
            <a:off x="2543659" y="4009416"/>
            <a:ext cx="1500244" cy="17389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Expect Some Delays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 these areas: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San Felipe to Katy  (9 PM to 3 PM) Orange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(12 PM to 7 PM)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041E04B-B551-8D58-75DF-DA44A34D139F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80801" t="73489" r="15329" b="19678"/>
          <a:stretch/>
        </p:blipFill>
        <p:spPr>
          <a:xfrm>
            <a:off x="2978032" y="3278971"/>
            <a:ext cx="631498" cy="624988"/>
          </a:xfrm>
          <a:prstGeom prst="ellipse">
            <a:avLst/>
          </a:prstGeom>
          <a:ln w="3175">
            <a:solidFill>
              <a:schemeClr val="tx1"/>
            </a:solidFill>
          </a:ln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44C3884D-F2C1-D711-84A8-E74A3C213652}"/>
              </a:ext>
            </a:extLst>
          </p:cNvPr>
          <p:cNvSpPr txBox="1"/>
          <p:nvPr/>
        </p:nvSpPr>
        <p:spPr>
          <a:xfrm>
            <a:off x="4498237" y="4009416"/>
            <a:ext cx="1354106" cy="17697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Normal Travel Conditions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(for a typical Sunday, throughout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day)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B43717A6-290F-72CC-884D-7ABEE16CD0ED}"/>
              </a:ext>
            </a:extLst>
          </p:cNvPr>
          <p:cNvSpPr txBox="1"/>
          <p:nvPr/>
        </p:nvSpPr>
        <p:spPr>
          <a:xfrm>
            <a:off x="6356574" y="4009416"/>
            <a:ext cx="1354106" cy="20159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Lighter than Normal Travel Conditions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Possible delays in downtown Houston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(2 PM to 5 PM)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451ECA81-E0B0-8991-36A5-D8D5E8E7D390}"/>
              </a:ext>
            </a:extLst>
          </p:cNvPr>
          <p:cNvSpPr txBox="1"/>
          <p:nvPr/>
        </p:nvSpPr>
        <p:spPr>
          <a:xfrm>
            <a:off x="8188886" y="4009416"/>
            <a:ext cx="1490144" cy="22313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Lighter than Normal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Travel Conditions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(but be aware of Houston’s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Freedom over Texas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celebration,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 PM – 10 PM)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859A9A0C-9E47-1E2C-8508-F8CD7AC23D34}"/>
              </a:ext>
            </a:extLst>
          </p:cNvPr>
          <p:cNvSpPr txBox="1"/>
          <p:nvPr/>
        </p:nvSpPr>
        <p:spPr>
          <a:xfrm>
            <a:off x="10011276" y="4009416"/>
            <a:ext cx="1566042" cy="18004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Expect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Some Delays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 PM – 6 PM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 these areas: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San Antonio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Houston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Beaumont</a:t>
            </a:r>
          </a:p>
        </p:txBody>
      </p:sp>
      <p:pic>
        <p:nvPicPr>
          <p:cNvPr id="2" name="Picture 14" descr="Interstate 10 in Texas - Wikipedia">
            <a:extLst>
              <a:ext uri="{FF2B5EF4-FFF2-40B4-BE49-F238E27FC236}">
                <a16:creationId xmlns:a16="http://schemas.microsoft.com/office/drawing/2014/main" id="{A2729C17-B980-ABBD-8AA9-B21E313600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3574" y="274876"/>
            <a:ext cx="1916349" cy="1916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18773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161</Words>
  <Application>Microsoft Office PowerPoint</Application>
  <PresentationFormat>Widescreen</PresentationFormat>
  <Paragraphs>45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The Allens</dc:creator>
  <cp:lastModifiedBy>The Allens</cp:lastModifiedBy>
  <cp:revision>1</cp:revision>
  <dcterms:created xsi:type="dcterms:W3CDTF">2023-10-11T09:33:30Z</dcterms:created>
  <dcterms:modified xsi:type="dcterms:W3CDTF">2023-10-11T09:35:15Z</dcterms:modified>
</cp:coreProperties>
</file>