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authors.xml" ContentType="application/vnd.ms-powerpoint.authors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80" r:id="rId2"/>
    <p:sldId id="279" r:id="rId3"/>
    <p:sldId id="281" r:id="rId4"/>
    <p:sldId id="28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136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5826808-643F-C435-C102-C48BC51DF47C}" name="Salomon Mendoza" initials="SM" userId="S::Salomon.Mendoza@txdot.gov::e8814c75-d750-4e2c-a760-daedae543ae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9CAB5D-9766-48BD-AC74-AAAA7EBB21E3}" v="5" dt="2023-08-29T13:55:22.2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62510" autoAdjust="0"/>
  </p:normalViewPr>
  <p:slideViewPr>
    <p:cSldViewPr snapToGrid="0">
      <p:cViewPr varScale="1">
        <p:scale>
          <a:sx n="159" d="100"/>
          <a:sy n="159" d="100"/>
        </p:scale>
        <p:origin x="144" y="504"/>
      </p:cViewPr>
      <p:guideLst>
        <p:guide orient="horz" pos="2448"/>
        <p:guide pos="1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01CF2-9877-47D1-8872-B30FC29FE951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A01A7-EAEE-4D96-854B-383FC4E8C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3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49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C05342-5727-477C-AC99-337A12AD9F2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494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1145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u="none" dirty="0"/>
          </a:p>
          <a:p>
            <a:endParaRPr lang="en-US" b="1" u="sng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49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C05342-5727-477C-AC99-337A12AD9F2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494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83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49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C05342-5727-477C-AC99-337A12AD9F2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494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5706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49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C05342-5727-477C-AC99-337A12AD9F2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494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0957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974D6-6512-9720-C1B9-85A6E47DEB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BE4423-109D-712B-EEDC-237C62C4C5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5481D-07C0-F7F6-1BB8-D70461589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45395-5114-4628-8FEC-F63F57BE450A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3A6B1-6C61-AFDF-2D3B-B4FED35AF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71876-3230-A163-E625-77448BDA9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06B9-D2CF-4732-A8C4-007800F6C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63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944C9-ECC4-94EC-E482-D659EA00A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7F4DB4-C114-AED3-FCB9-39CADB3794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4CCB4-2728-89E8-D3FB-B52B8A342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45395-5114-4628-8FEC-F63F57BE450A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03B323-2276-B439-0813-881886616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68AF4-5EFA-5D6E-6D86-BC7ACEA14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06B9-D2CF-4732-A8C4-007800F6C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14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2F0C15-E38B-00A8-E0DF-12641073C2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7342D6-2E32-4278-748B-B0E294035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A03D9-9659-0019-D713-CF2697CF8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45395-5114-4628-8FEC-F63F57BE450A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EC645-3127-1C59-7B55-733585C75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09DE4-1478-EB69-A196-CCCB83592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06B9-D2CF-4732-A8C4-007800F6C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57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1FC94-7D33-4A78-CDF8-58603BF39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07971-2EEF-0820-EF50-890E69223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C488A-3373-6C4D-D970-973DDD3FA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45395-5114-4628-8FEC-F63F57BE450A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3896A-DDAD-AE53-2BD8-18327DA42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817F6-B0B2-47A6-FB34-0BE42389C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06B9-D2CF-4732-A8C4-007800F6C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1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D64FE-B877-383A-59D5-B72A039DC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83BAC8-7580-8A2B-3DE9-29D6BCFE0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D1288-6226-4122-06C4-2D5999D89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45395-5114-4628-8FEC-F63F57BE450A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BACE7-D63A-DC76-40BD-F01D6F5E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ECBDA-ACA5-AA46-FCBD-51BFF45EB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06B9-D2CF-4732-A8C4-007800F6C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11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441FD-D502-A317-654F-4797238EB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18029-0E52-429C-8083-8E7DB9F12C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538030-7174-63E2-18C2-B49996906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30A360-E5DE-A3F6-ECF3-662D249AE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45395-5114-4628-8FEC-F63F57BE450A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1B3DD5-55D4-9A14-DB5F-06910AA39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C8844-B31F-B795-E227-682CC1137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06B9-D2CF-4732-A8C4-007800F6C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670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1A95F-B196-E67F-A435-705A0F6CC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8C2567-A240-9EF9-A6E6-60C4BDB39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34748B-5467-1CBD-6972-9510EEEFA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E6CCA7-6A00-4B6B-6C9B-99CCF84C50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18027B-3B37-89C3-6BC1-758346E636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F5638E-FB0B-5D5C-69BA-5AFC43EC6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45395-5114-4628-8FEC-F63F57BE450A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5896AE-881F-2A9A-738F-FE49A240C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D2C39-4998-AAA4-BC3D-3B687C1E6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06B9-D2CF-4732-A8C4-007800F6C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22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31DC3-1159-2E28-237B-B17EC4866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908B63-7163-42B0-61A4-028718A67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45395-5114-4628-8FEC-F63F57BE450A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D445A0-BB59-F52E-B33C-882DCB295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ECCEBC-E65E-44C1-2D32-9D418AD91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06B9-D2CF-4732-A8C4-007800F6C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08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42704C-3D30-DDFE-1193-8EC532EC8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45395-5114-4628-8FEC-F63F57BE450A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C33E5F-64D4-86EA-5FEA-8A92C16F6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C3CC23-96A8-B784-8B3D-D29DA9A6B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06B9-D2CF-4732-A8C4-007800F6C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05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D8B50-0943-20CA-7DD0-F0D834374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75D96-E156-1DD3-D607-694F515F5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99433F-09C3-E41F-D5ED-041D3401E2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FCCE0F-A892-F7E0-8855-9BB13AA5C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45395-5114-4628-8FEC-F63F57BE450A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C49E08-46B7-CE15-6B70-874A52A02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549169-4F04-3B13-5989-8E682CDC9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06B9-D2CF-4732-A8C4-007800F6C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229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40E9F-1F38-3CC8-2E81-087048272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298254-B24F-56B9-6CAD-10AA4CF8EB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9B9461-E797-4370-687E-38E6C172A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39B72E-3EEB-1570-9159-285BE96D8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45395-5114-4628-8FEC-F63F57BE450A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A4156-554A-102C-22EE-D9BDE31BC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501B35-59B0-E0C3-2657-E2887DBDC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06B9-D2CF-4732-A8C4-007800F6C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628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C92939-4D65-786E-9F17-5AD99E1B7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10C4B6-3A26-6E9A-ACAF-57925C5C6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CC199-2DAE-A8B0-1466-0D096AEFDA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45395-5114-4628-8FEC-F63F57BE450A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F5F67B-099D-B74E-3474-097FAECBE9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E1773-A372-2C4B-7601-D8A2BAB941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906B9-D2CF-4732-A8C4-007800F6C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6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ide view of checkered picnic table">
            <a:extLst>
              <a:ext uri="{FF2B5EF4-FFF2-40B4-BE49-F238E27FC236}">
                <a16:creationId xmlns:a16="http://schemas.microsoft.com/office/drawing/2014/main" id="{4C52E1A6-E62C-76DD-42BE-05EE043F9F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3953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231A4D8-B87F-B96A-2E26-1BC1AFD38B84}"/>
              </a:ext>
            </a:extLst>
          </p:cNvPr>
          <p:cNvSpPr/>
          <p:nvPr/>
        </p:nvSpPr>
        <p:spPr>
          <a:xfrm>
            <a:off x="-17502" y="-11085"/>
            <a:ext cx="12241455" cy="6869085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1E3FE7-9035-0B64-C930-F9AE3B822499}"/>
              </a:ext>
            </a:extLst>
          </p:cNvPr>
          <p:cNvSpPr txBox="1"/>
          <p:nvPr/>
        </p:nvSpPr>
        <p:spPr>
          <a:xfrm>
            <a:off x="3697071" y="6412000"/>
            <a:ext cx="47978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prstClr val="white"/>
                </a:solidFill>
                <a:latin typeface="Calibri" panose="020F0502020204030204"/>
              </a:rPr>
              <a:t>*: Based on previous years’ data and travel trends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19E43B-3542-CC04-8056-89EB12195126}"/>
              </a:ext>
            </a:extLst>
          </p:cNvPr>
          <p:cNvSpPr/>
          <p:nvPr/>
        </p:nvSpPr>
        <p:spPr>
          <a:xfrm>
            <a:off x="2191265" y="0"/>
            <a:ext cx="7809472" cy="11794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white"/>
                </a:solidFill>
                <a:latin typeface="Calibri" panose="020F0502020204030204"/>
              </a:rPr>
              <a:t>Labor Day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Holiday Travel Forecast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I-10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(</a:t>
            </a:r>
            <a:r>
              <a:rPr lang="en-US" b="0" i="0" dirty="0">
                <a:effectLst/>
              </a:rPr>
              <a:t>New Mexico to Louisiana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)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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August 31</a:t>
            </a:r>
            <a:r>
              <a:rPr lang="en-US" baseline="30000" dirty="0">
                <a:solidFill>
                  <a:prstClr val="white"/>
                </a:solidFill>
                <a:latin typeface="Calibri" panose="020F0502020204030204"/>
              </a:rPr>
              <a:t>st</a:t>
            </a: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September 5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2023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5CB72EF-B1AF-AA66-9043-F46FE82D3C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024"/>
          <a:stretch/>
        </p:blipFill>
        <p:spPr>
          <a:xfrm>
            <a:off x="291908" y="143638"/>
            <a:ext cx="1349738" cy="1035798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7DB583-2DDD-0028-12B3-2E9DCA18C66F}"/>
              </a:ext>
            </a:extLst>
          </p:cNvPr>
          <p:cNvSpPr/>
          <p:nvPr/>
        </p:nvSpPr>
        <p:spPr>
          <a:xfrm>
            <a:off x="637567" y="2567312"/>
            <a:ext cx="1520275" cy="384048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259112-F0E0-4A6F-C444-6494713D00AD}"/>
              </a:ext>
            </a:extLst>
          </p:cNvPr>
          <p:cNvSpPr txBox="1"/>
          <p:nvPr/>
        </p:nvSpPr>
        <p:spPr>
          <a:xfrm>
            <a:off x="614683" y="4009416"/>
            <a:ext cx="1566042" cy="2446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black"/>
                </a:solidFill>
                <a:latin typeface="Calibri" panose="020F0502020204030204"/>
              </a:rPr>
              <a:t>Expect Some Delays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PM – 8 PM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these areas: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 Paso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 Antonio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Houston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Beaumont</a:t>
            </a: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Boerne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(9 AM-4 PM)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B8AE5E-D1A5-FCAD-85C7-4B213A2AE6C8}"/>
              </a:ext>
            </a:extLst>
          </p:cNvPr>
          <p:cNvSpPr txBox="1"/>
          <p:nvPr/>
        </p:nvSpPr>
        <p:spPr>
          <a:xfrm>
            <a:off x="632018" y="2708752"/>
            <a:ext cx="1531372" cy="400110"/>
          </a:xfrm>
          <a:prstGeom prst="rect">
            <a:avLst/>
          </a:prstGeom>
          <a:solidFill>
            <a:srgbClr val="0057A8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white"/>
                </a:solidFill>
                <a:latin typeface="Calibri" panose="020F0502020204030204"/>
              </a:rPr>
              <a:t>THU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8/31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661443-B2F8-BF60-A63C-A72707006C7B}"/>
              </a:ext>
            </a:extLst>
          </p:cNvPr>
          <p:cNvSpPr/>
          <p:nvPr/>
        </p:nvSpPr>
        <p:spPr>
          <a:xfrm>
            <a:off x="2526324" y="2567312"/>
            <a:ext cx="1520275" cy="384048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9E8D1B-B6A5-F670-8557-5B65814FC64A}"/>
              </a:ext>
            </a:extLst>
          </p:cNvPr>
          <p:cNvSpPr txBox="1"/>
          <p:nvPr/>
        </p:nvSpPr>
        <p:spPr>
          <a:xfrm>
            <a:off x="2520775" y="2708752"/>
            <a:ext cx="1531372" cy="400110"/>
          </a:xfrm>
          <a:prstGeom prst="rect">
            <a:avLst/>
          </a:prstGeom>
          <a:solidFill>
            <a:srgbClr val="0057A8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white"/>
                </a:solidFill>
                <a:latin typeface="Calibri" panose="020F0502020204030204"/>
              </a:rPr>
              <a:t>FRI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9/01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9D5E8B-D60F-B7FA-55F7-3AE94A1F81FD}"/>
              </a:ext>
            </a:extLst>
          </p:cNvPr>
          <p:cNvSpPr/>
          <p:nvPr/>
        </p:nvSpPr>
        <p:spPr>
          <a:xfrm>
            <a:off x="8153826" y="2567312"/>
            <a:ext cx="1520275" cy="384048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595879-2835-28BE-B0FE-364B721FF6F2}"/>
              </a:ext>
            </a:extLst>
          </p:cNvPr>
          <p:cNvSpPr txBox="1"/>
          <p:nvPr/>
        </p:nvSpPr>
        <p:spPr>
          <a:xfrm>
            <a:off x="8148277" y="2708752"/>
            <a:ext cx="1531372" cy="400110"/>
          </a:xfrm>
          <a:prstGeom prst="rect">
            <a:avLst/>
          </a:prstGeom>
          <a:solidFill>
            <a:srgbClr val="0057A8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white"/>
                </a:solidFill>
                <a:latin typeface="Calibri" panose="020F0502020204030204"/>
              </a:rPr>
              <a:t>MON 9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/04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611C235-C155-70FF-4189-A1C861AE962C}"/>
              </a:ext>
            </a:extLst>
          </p:cNvPr>
          <p:cNvSpPr/>
          <p:nvPr/>
        </p:nvSpPr>
        <p:spPr>
          <a:xfrm>
            <a:off x="10034160" y="2567312"/>
            <a:ext cx="1520275" cy="384048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8E49454-C43A-CC98-3673-889F5F9D35BE}"/>
              </a:ext>
            </a:extLst>
          </p:cNvPr>
          <p:cNvSpPr txBox="1"/>
          <p:nvPr/>
        </p:nvSpPr>
        <p:spPr>
          <a:xfrm>
            <a:off x="10028611" y="2708752"/>
            <a:ext cx="1531372" cy="400110"/>
          </a:xfrm>
          <a:prstGeom prst="rect">
            <a:avLst/>
          </a:prstGeom>
          <a:solidFill>
            <a:srgbClr val="0057A8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white"/>
                </a:solidFill>
                <a:latin typeface="Calibri" panose="020F0502020204030204"/>
              </a:rPr>
              <a:t>TUE 9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/05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A34A0E0-37BE-56AB-E401-92336370570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0801" t="73489" r="15329" b="19678"/>
          <a:stretch/>
        </p:blipFill>
        <p:spPr>
          <a:xfrm>
            <a:off x="10478548" y="3254486"/>
            <a:ext cx="631498" cy="624988"/>
          </a:xfrm>
          <a:prstGeom prst="ellipse">
            <a:avLst/>
          </a:prstGeom>
          <a:ln w="3175">
            <a:solidFill>
              <a:schemeClr val="tx1"/>
            </a:solidFill>
          </a:ln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C7B3363-2D88-5F2F-96FC-5A3329FDC9BE}"/>
              </a:ext>
            </a:extLst>
          </p:cNvPr>
          <p:cNvSpPr/>
          <p:nvPr/>
        </p:nvSpPr>
        <p:spPr>
          <a:xfrm>
            <a:off x="4412184" y="2567312"/>
            <a:ext cx="1520275" cy="384048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A733B89-2842-FBE1-67CA-A4856FF7D3F2}"/>
              </a:ext>
            </a:extLst>
          </p:cNvPr>
          <p:cNvSpPr txBox="1"/>
          <p:nvPr/>
        </p:nvSpPr>
        <p:spPr>
          <a:xfrm>
            <a:off x="4406635" y="2708752"/>
            <a:ext cx="1531372" cy="400110"/>
          </a:xfrm>
          <a:prstGeom prst="rect">
            <a:avLst/>
          </a:prstGeom>
          <a:solidFill>
            <a:srgbClr val="0057A8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white"/>
                </a:solidFill>
                <a:latin typeface="Calibri" panose="020F0502020204030204"/>
              </a:rPr>
              <a:t>SAT 9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/02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EA2A8CE-5EDD-F92D-1732-FEBB35EA732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0868" t="39971" r="15261" b="53141"/>
          <a:stretch/>
        </p:blipFill>
        <p:spPr>
          <a:xfrm>
            <a:off x="4859826" y="3258680"/>
            <a:ext cx="624990" cy="623552"/>
          </a:xfrm>
          <a:prstGeom prst="ellipse">
            <a:avLst/>
          </a:prstGeom>
          <a:ln w="3175">
            <a:solidFill>
              <a:schemeClr val="tx1"/>
            </a:solidFill>
          </a:ln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FBEB3C8E-69AD-B1BE-6065-6C0D12FE209D}"/>
              </a:ext>
            </a:extLst>
          </p:cNvPr>
          <p:cNvSpPr/>
          <p:nvPr/>
        </p:nvSpPr>
        <p:spPr>
          <a:xfrm>
            <a:off x="6273490" y="2567312"/>
            <a:ext cx="1520275" cy="384048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B3A4BEC-C949-BB8C-3C67-2FEFA8D4DD09}"/>
              </a:ext>
            </a:extLst>
          </p:cNvPr>
          <p:cNvSpPr txBox="1"/>
          <p:nvPr/>
        </p:nvSpPr>
        <p:spPr>
          <a:xfrm>
            <a:off x="6267941" y="2708752"/>
            <a:ext cx="1531372" cy="400110"/>
          </a:xfrm>
          <a:prstGeom prst="rect">
            <a:avLst/>
          </a:prstGeom>
          <a:solidFill>
            <a:srgbClr val="0057A8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white"/>
                </a:solidFill>
                <a:latin typeface="Calibri" panose="020F0502020204030204"/>
              </a:rPr>
              <a:t>SUN 9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/03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53094092-8CB2-3269-8B70-F8A658EFCE2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0868" t="39971" r="15261" b="53141"/>
          <a:stretch/>
        </p:blipFill>
        <p:spPr>
          <a:xfrm>
            <a:off x="6721132" y="3262648"/>
            <a:ext cx="624990" cy="623552"/>
          </a:xfrm>
          <a:prstGeom prst="ellipse">
            <a:avLst/>
          </a:prstGeom>
          <a:ln w="3175">
            <a:solidFill>
              <a:schemeClr val="tx1"/>
            </a:solidFill>
          </a:ln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B80A0F07-6537-39B8-8596-A4BE84A466FA}"/>
              </a:ext>
            </a:extLst>
          </p:cNvPr>
          <p:cNvSpPr txBox="1"/>
          <p:nvPr/>
        </p:nvSpPr>
        <p:spPr>
          <a:xfrm>
            <a:off x="2543659" y="4009416"/>
            <a:ext cx="1500244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Delays Possible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PM – 8 PM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prstClr val="black"/>
                </a:solidFill>
                <a:latin typeface="Calibri" panose="020F0502020204030204"/>
              </a:rPr>
              <a:t>in these areas: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 Paso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Converse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Seguin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San Felipe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Houston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Beaumont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4C3884D-F2C1-D711-84A8-E74A3C213652}"/>
              </a:ext>
            </a:extLst>
          </p:cNvPr>
          <p:cNvSpPr txBox="1"/>
          <p:nvPr/>
        </p:nvSpPr>
        <p:spPr>
          <a:xfrm>
            <a:off x="4498237" y="4009416"/>
            <a:ext cx="1354106" cy="1769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Normal Travel Conditions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(for a typical </a:t>
            </a: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Saturday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throughout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day)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43717A6-290F-72CC-884D-7ABEE16CD0ED}"/>
              </a:ext>
            </a:extLst>
          </p:cNvPr>
          <p:cNvSpPr txBox="1"/>
          <p:nvPr/>
        </p:nvSpPr>
        <p:spPr>
          <a:xfrm>
            <a:off x="6356574" y="4009416"/>
            <a:ext cx="1354106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Normal Travel Conditions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(for a typical Sunday, throughout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day)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51ECA81-E0B0-8991-36A5-D8D5E8E7D390}"/>
              </a:ext>
            </a:extLst>
          </p:cNvPr>
          <p:cNvSpPr txBox="1"/>
          <p:nvPr/>
        </p:nvSpPr>
        <p:spPr>
          <a:xfrm>
            <a:off x="8188886" y="4009416"/>
            <a:ext cx="1490144" cy="2446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Lighter than Normal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Travel Conditions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possible delays in Schertz to Seguin and Columbus to San Felipe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12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PM – </a:t>
            </a: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7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PM)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59A9A0C-9E47-1E2C-8508-F8CD7AC23D34}"/>
              </a:ext>
            </a:extLst>
          </p:cNvPr>
          <p:cNvSpPr txBox="1"/>
          <p:nvPr/>
        </p:nvSpPr>
        <p:spPr>
          <a:xfrm>
            <a:off x="10011276" y="4009416"/>
            <a:ext cx="1566042" cy="180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Expect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Some Delays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PM – 6 PM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400" b="1" dirty="0">
                <a:solidFill>
                  <a:prstClr val="black"/>
                </a:solidFill>
                <a:latin typeface="Calibri" panose="020F0502020204030204"/>
              </a:rPr>
              <a:t>i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 these areas: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 Antonio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Houston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Beaumont</a:t>
            </a:r>
          </a:p>
        </p:txBody>
      </p:sp>
      <p:pic>
        <p:nvPicPr>
          <p:cNvPr id="19" name="Picture 14" descr="Interstate 10 in Texas - Wikipedia">
            <a:extLst>
              <a:ext uri="{FF2B5EF4-FFF2-40B4-BE49-F238E27FC236}">
                <a16:creationId xmlns:a16="http://schemas.microsoft.com/office/drawing/2014/main" id="{F1146FCC-CAD4-98FB-B9D0-959AB28BF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926" y="179411"/>
            <a:ext cx="1737360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C04CC98-00CE-C4F4-B43F-1A5E2B60105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0801" t="73489" r="15329" b="19678"/>
          <a:stretch/>
        </p:blipFill>
        <p:spPr>
          <a:xfrm>
            <a:off x="1081955" y="3261212"/>
            <a:ext cx="631498" cy="624988"/>
          </a:xfrm>
          <a:prstGeom prst="ellipse">
            <a:avLst/>
          </a:prstGeom>
          <a:ln w="3175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02D0E52-E15D-6F4E-E7BC-2BE715E89BC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200" t="39702" r="80772" b="53109"/>
          <a:stretch/>
        </p:blipFill>
        <p:spPr>
          <a:xfrm>
            <a:off x="2975625" y="3258680"/>
            <a:ext cx="621672" cy="621792"/>
          </a:xfrm>
          <a:prstGeom prst="ellipse">
            <a:avLst/>
          </a:prstGeom>
          <a:ln w="3175">
            <a:solidFill>
              <a:schemeClr val="tx1"/>
            </a:solidFill>
          </a:ln>
        </p:spPr>
      </p:pic>
      <p:pic>
        <p:nvPicPr>
          <p:cNvPr id="20" name="Picture 19" descr="Grass by the beach">
            <a:extLst>
              <a:ext uri="{FF2B5EF4-FFF2-40B4-BE49-F238E27FC236}">
                <a16:creationId xmlns:a16="http://schemas.microsoft.com/office/drawing/2014/main" id="{C072E8AA-CF44-7E7F-59EC-A3F77FAE883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2" r="15535"/>
          <a:stretch/>
        </p:blipFill>
        <p:spPr>
          <a:xfrm>
            <a:off x="8623818" y="3256084"/>
            <a:ext cx="620279" cy="62179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684873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Side view of checkered picnic table">
            <a:extLst>
              <a:ext uri="{FF2B5EF4-FFF2-40B4-BE49-F238E27FC236}">
                <a16:creationId xmlns:a16="http://schemas.microsoft.com/office/drawing/2014/main" id="{950FF893-8F0E-E7B2-2A2E-ED676617BC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3953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231A4D8-B87F-B96A-2E26-1BC1AFD38B84}"/>
              </a:ext>
            </a:extLst>
          </p:cNvPr>
          <p:cNvSpPr/>
          <p:nvPr/>
        </p:nvSpPr>
        <p:spPr>
          <a:xfrm>
            <a:off x="0" y="0"/>
            <a:ext cx="12228139" cy="6873665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1E3FE7-9035-0B64-C930-F9AE3B822499}"/>
              </a:ext>
            </a:extLst>
          </p:cNvPr>
          <p:cNvSpPr txBox="1"/>
          <p:nvPr/>
        </p:nvSpPr>
        <p:spPr>
          <a:xfrm>
            <a:off x="3697071" y="6412000"/>
            <a:ext cx="47978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i="1" dirty="0">
                <a:solidFill>
                  <a:prstClr val="white"/>
                </a:solidFill>
                <a:latin typeface="Calibri" panose="020F0502020204030204"/>
              </a:rPr>
              <a:t>*: Based on previous years’ data and travel trends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19E43B-3542-CC04-8056-89EB12195126}"/>
              </a:ext>
            </a:extLst>
          </p:cNvPr>
          <p:cNvSpPr/>
          <p:nvPr/>
        </p:nvSpPr>
        <p:spPr>
          <a:xfrm>
            <a:off x="2191265" y="0"/>
            <a:ext cx="7809472" cy="11794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white"/>
                </a:solidFill>
                <a:latin typeface="Calibri" panose="020F0502020204030204"/>
              </a:rPr>
              <a:t>Labor Day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Holiday Travel Forecast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I-20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(from the I-20/I-10 split to Louisiana)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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August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31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September 5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0F4FB1-C041-6355-E6E5-4A0124D910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6926" y="205740"/>
            <a:ext cx="1737360" cy="173736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5CB72EF-B1AF-AA66-9043-F46FE82D3C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024"/>
          <a:stretch/>
        </p:blipFill>
        <p:spPr>
          <a:xfrm>
            <a:off x="291908" y="143638"/>
            <a:ext cx="1349738" cy="1035798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F5DEC39-0487-45FF-370A-0B10CB283ADA}"/>
              </a:ext>
            </a:extLst>
          </p:cNvPr>
          <p:cNvGrpSpPr/>
          <p:nvPr/>
        </p:nvGrpSpPr>
        <p:grpSpPr>
          <a:xfrm>
            <a:off x="614683" y="2567311"/>
            <a:ext cx="10962635" cy="3833489"/>
            <a:chOff x="623350" y="2567311"/>
            <a:chExt cx="10962635" cy="383348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27DB583-2DDD-0028-12B3-2E9DCA18C66F}"/>
                </a:ext>
              </a:extLst>
            </p:cNvPr>
            <p:cNvSpPr/>
            <p:nvPr/>
          </p:nvSpPr>
          <p:spPr>
            <a:xfrm>
              <a:off x="646234" y="2567312"/>
              <a:ext cx="1520275" cy="3833488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B259112-F0E0-4A6F-C444-6494713D00AD}"/>
                </a:ext>
              </a:extLst>
            </p:cNvPr>
            <p:cNvSpPr txBox="1"/>
            <p:nvPr/>
          </p:nvSpPr>
          <p:spPr>
            <a:xfrm>
              <a:off x="623350" y="4009416"/>
              <a:ext cx="1566042" cy="22006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Delays Possible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12 PM – 8 PM</a:t>
              </a:r>
              <a:endParaRPr kumimoji="0" lang="en-US" sz="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 these areas: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Abilene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 panose="020F0502020204030204"/>
                </a:rPr>
                <a:t>Cisco</a:t>
              </a:r>
              <a:endPara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Dallas/Fort Worth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 panose="020F0502020204030204"/>
                </a:rPr>
                <a:t>Merkel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Weatherford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8B8AE5E-D1A5-FCAD-85C7-4B213A2AE6C8}"/>
                </a:ext>
              </a:extLst>
            </p:cNvPr>
            <p:cNvSpPr txBox="1"/>
            <p:nvPr/>
          </p:nvSpPr>
          <p:spPr>
            <a:xfrm>
              <a:off x="640685" y="2708752"/>
              <a:ext cx="1531372" cy="400110"/>
            </a:xfrm>
            <a:prstGeom prst="rect">
              <a:avLst/>
            </a:prstGeom>
            <a:solidFill>
              <a:srgbClr val="0057A8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dirty="0">
                  <a:solidFill>
                    <a:prstClr val="white"/>
                  </a:solidFill>
                  <a:latin typeface="Calibri" panose="020F0502020204030204"/>
                </a:rPr>
                <a:t>THU 8/31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F0CB328-5852-7D78-A9C0-F24BF1A6EA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5200" t="39702" r="80772" b="53109"/>
            <a:stretch/>
          </p:blipFill>
          <p:spPr>
            <a:xfrm>
              <a:off x="1081052" y="3266801"/>
              <a:ext cx="621672" cy="621792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E661443-B2F8-BF60-A63C-A72707006C7B}"/>
                </a:ext>
              </a:extLst>
            </p:cNvPr>
            <p:cNvSpPr/>
            <p:nvPr/>
          </p:nvSpPr>
          <p:spPr>
            <a:xfrm>
              <a:off x="2534991" y="2567312"/>
              <a:ext cx="1520275" cy="3833488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F9E8D1B-B6A5-F670-8557-5B65814FC64A}"/>
                </a:ext>
              </a:extLst>
            </p:cNvPr>
            <p:cNvSpPr txBox="1"/>
            <p:nvPr/>
          </p:nvSpPr>
          <p:spPr>
            <a:xfrm>
              <a:off x="2529442" y="2708752"/>
              <a:ext cx="1531372" cy="400110"/>
            </a:xfrm>
            <a:prstGeom prst="rect">
              <a:avLst/>
            </a:prstGeom>
            <a:solidFill>
              <a:srgbClr val="0057A8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dirty="0">
                  <a:solidFill>
                    <a:prstClr val="white"/>
                  </a:solidFill>
                  <a:latin typeface="Calibri" panose="020F0502020204030204"/>
                </a:rPr>
                <a:t>FRI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en-US" sz="2000" b="1" dirty="0">
                  <a:solidFill>
                    <a:prstClr val="white"/>
                  </a:solidFill>
                  <a:latin typeface="Calibri" panose="020F0502020204030204"/>
                </a:rPr>
                <a:t>9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/01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79D5E8B-D60F-B7FA-55F7-3AE94A1F81FD}"/>
                </a:ext>
              </a:extLst>
            </p:cNvPr>
            <p:cNvSpPr/>
            <p:nvPr/>
          </p:nvSpPr>
          <p:spPr>
            <a:xfrm>
              <a:off x="8162493" y="2567312"/>
              <a:ext cx="1520275" cy="3833486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E595879-2835-28BE-B0FE-364B721FF6F2}"/>
                </a:ext>
              </a:extLst>
            </p:cNvPr>
            <p:cNvSpPr txBox="1"/>
            <p:nvPr/>
          </p:nvSpPr>
          <p:spPr>
            <a:xfrm>
              <a:off x="8156944" y="2708752"/>
              <a:ext cx="1531372" cy="400110"/>
            </a:xfrm>
            <a:prstGeom prst="rect">
              <a:avLst/>
            </a:prstGeom>
            <a:solidFill>
              <a:srgbClr val="0057A8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dirty="0">
                  <a:solidFill>
                    <a:prstClr val="white"/>
                  </a:solidFill>
                  <a:latin typeface="Calibri" panose="020F0502020204030204"/>
                </a:rPr>
                <a:t>MON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en-US" sz="2000" b="1" dirty="0">
                  <a:solidFill>
                    <a:prstClr val="white"/>
                  </a:solidFill>
                  <a:latin typeface="Calibri" panose="020F0502020204030204"/>
                </a:rPr>
                <a:t>9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/04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611C235-C155-70FF-4189-A1C861AE962C}"/>
                </a:ext>
              </a:extLst>
            </p:cNvPr>
            <p:cNvSpPr/>
            <p:nvPr/>
          </p:nvSpPr>
          <p:spPr>
            <a:xfrm>
              <a:off x="10042827" y="2567312"/>
              <a:ext cx="1520275" cy="3833486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8E49454-C43A-CC98-3673-889F5F9D35BE}"/>
                </a:ext>
              </a:extLst>
            </p:cNvPr>
            <p:cNvSpPr txBox="1"/>
            <p:nvPr/>
          </p:nvSpPr>
          <p:spPr>
            <a:xfrm>
              <a:off x="10037278" y="2708752"/>
              <a:ext cx="1531372" cy="400110"/>
            </a:xfrm>
            <a:prstGeom prst="rect">
              <a:avLst/>
            </a:prstGeom>
            <a:solidFill>
              <a:srgbClr val="0057A8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dirty="0">
                  <a:solidFill>
                    <a:prstClr val="white"/>
                  </a:solidFill>
                  <a:latin typeface="Calibri" panose="020F0502020204030204"/>
                </a:rPr>
                <a:t>TUE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en-US" sz="2000" b="1" dirty="0">
                  <a:solidFill>
                    <a:prstClr val="white"/>
                  </a:solidFill>
                  <a:latin typeface="Calibri" panose="020F0502020204030204"/>
                </a:rPr>
                <a:t>9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/05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A34A0E0-37BE-56AB-E401-9233637057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80801" t="73489" r="15329" b="19678"/>
            <a:stretch/>
          </p:blipFill>
          <p:spPr>
            <a:xfrm>
              <a:off x="10487215" y="3263605"/>
              <a:ext cx="631498" cy="62498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C7B3363-2D88-5F2F-96FC-5A3329FDC9BE}"/>
                </a:ext>
              </a:extLst>
            </p:cNvPr>
            <p:cNvSpPr/>
            <p:nvPr/>
          </p:nvSpPr>
          <p:spPr>
            <a:xfrm>
              <a:off x="4420851" y="2567312"/>
              <a:ext cx="1520275" cy="3833488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A733B89-2842-FBE1-67CA-A4856FF7D3F2}"/>
                </a:ext>
              </a:extLst>
            </p:cNvPr>
            <p:cNvSpPr txBox="1"/>
            <p:nvPr/>
          </p:nvSpPr>
          <p:spPr>
            <a:xfrm>
              <a:off x="4415302" y="2708752"/>
              <a:ext cx="1531372" cy="400110"/>
            </a:xfrm>
            <a:prstGeom prst="rect">
              <a:avLst/>
            </a:prstGeom>
            <a:solidFill>
              <a:srgbClr val="0057A8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SAT </a:t>
              </a:r>
              <a:r>
                <a:rPr lang="en-US" sz="2000" b="1" dirty="0">
                  <a:solidFill>
                    <a:prstClr val="white"/>
                  </a:solidFill>
                  <a:latin typeface="Calibri" panose="020F0502020204030204"/>
                </a:rPr>
                <a:t>9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/02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BEB3C8E-69AD-B1BE-6065-6C0D12FE209D}"/>
                </a:ext>
              </a:extLst>
            </p:cNvPr>
            <p:cNvSpPr/>
            <p:nvPr/>
          </p:nvSpPr>
          <p:spPr>
            <a:xfrm>
              <a:off x="6282157" y="2567311"/>
              <a:ext cx="1520275" cy="3833487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B3A4BEC-C949-BB8C-3C67-2FEFA8D4DD09}"/>
                </a:ext>
              </a:extLst>
            </p:cNvPr>
            <p:cNvSpPr txBox="1"/>
            <p:nvPr/>
          </p:nvSpPr>
          <p:spPr>
            <a:xfrm>
              <a:off x="6276608" y="2708752"/>
              <a:ext cx="1531372" cy="400110"/>
            </a:xfrm>
            <a:prstGeom prst="rect">
              <a:avLst/>
            </a:prstGeom>
            <a:solidFill>
              <a:srgbClr val="0057A8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dirty="0">
                  <a:solidFill>
                    <a:prstClr val="white"/>
                  </a:solidFill>
                  <a:latin typeface="Calibri" panose="020F0502020204030204"/>
                </a:rPr>
                <a:t>SUN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en-US" sz="2000" b="1" dirty="0">
                  <a:solidFill>
                    <a:prstClr val="white"/>
                  </a:solidFill>
                  <a:latin typeface="Calibri" panose="020F0502020204030204"/>
                </a:rPr>
                <a:t>9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/03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80A0F07-6537-39B8-8596-A4BE84A466FA}"/>
                </a:ext>
              </a:extLst>
            </p:cNvPr>
            <p:cNvSpPr txBox="1"/>
            <p:nvPr/>
          </p:nvSpPr>
          <p:spPr>
            <a:xfrm>
              <a:off x="2552326" y="4009416"/>
              <a:ext cx="1500244" cy="17697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Expect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Some Delays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dirty="0">
                  <a:solidFill>
                    <a:prstClr val="black"/>
                  </a:solidFill>
                  <a:latin typeface="Calibri" panose="020F0502020204030204"/>
                </a:rPr>
                <a:t>12 PM – 8 PM</a:t>
              </a:r>
              <a:endParaRPr kumimoji="0" lang="en-US" sz="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algn="ctr"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 these areas: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50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 panose="020F0502020204030204"/>
                </a:rPr>
                <a:t>Abilene Weatherford  Dallas/Fort Worth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4C3884D-F2C1-D711-84A8-E74A3C213652}"/>
                </a:ext>
              </a:extLst>
            </p:cNvPr>
            <p:cNvSpPr txBox="1"/>
            <p:nvPr/>
          </p:nvSpPr>
          <p:spPr>
            <a:xfrm>
              <a:off x="4506904" y="4009416"/>
              <a:ext cx="1354106" cy="19851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Normal Travel Conditions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(throughout the day, but delays</a:t>
              </a:r>
              <a:r>
                <a:rPr lang="en-US" sz="14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possible in Weatherford (11 AM-1 PM)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43717A6-290F-72CC-884D-7ABEE16CD0ED}"/>
                </a:ext>
              </a:extLst>
            </p:cNvPr>
            <p:cNvSpPr txBox="1"/>
            <p:nvPr/>
          </p:nvSpPr>
          <p:spPr>
            <a:xfrm>
              <a:off x="6305040" y="4009416"/>
              <a:ext cx="1497392" cy="21698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Expect Some Delays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algn="ctr"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 these areas:</a:t>
              </a:r>
            </a:p>
            <a:p>
              <a:pPr algn="ctr">
                <a:defRPr/>
              </a:pPr>
              <a:r>
                <a:rPr kumimoji="0" lang="en-US" sz="1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Abilene</a:t>
              </a:r>
            </a:p>
            <a:p>
              <a:pPr algn="ctr">
                <a:defRPr/>
              </a:pPr>
              <a:r>
                <a:rPr kumimoji="0" lang="en-US" sz="1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Dallas/Fort Worth</a:t>
              </a:r>
            </a:p>
            <a:p>
              <a:pPr algn="ct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 panose="020F0502020204030204"/>
                </a:rPr>
                <a:t>Terrell</a:t>
              </a:r>
              <a:endPara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algn="ct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 panose="020F0502020204030204"/>
                </a:rPr>
                <a:t>(1 PM – 7 PM)</a:t>
              </a:r>
            </a:p>
            <a:p>
              <a:pPr algn="ctr">
                <a:defRPr/>
              </a:pPr>
              <a:r>
                <a:rPr kumimoji="0" lang="en-US" sz="1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Cisco to Eastland</a:t>
              </a:r>
            </a:p>
            <a:p>
              <a:pPr algn="ct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 panose="020F0502020204030204"/>
                </a:rPr>
                <a:t>(6 PM – 10 PM)</a:t>
              </a:r>
              <a:endPara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51ECA81-E0B0-8991-36A5-D8D5E8E7D390}"/>
                </a:ext>
              </a:extLst>
            </p:cNvPr>
            <p:cNvSpPr txBox="1"/>
            <p:nvPr/>
          </p:nvSpPr>
          <p:spPr>
            <a:xfrm>
              <a:off x="8202481" y="4009416"/>
              <a:ext cx="1480288" cy="23698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Lighter than Normal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Travel Conditions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(delays possible in the Abilene area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(12 PM - 9 PM)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Kilgore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(1 PM – 4 PM)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59A9A0C-9E47-1E2C-8508-F8CD7AC23D34}"/>
                </a:ext>
              </a:extLst>
            </p:cNvPr>
            <p:cNvSpPr txBox="1"/>
            <p:nvPr/>
          </p:nvSpPr>
          <p:spPr>
            <a:xfrm>
              <a:off x="10019943" y="4009416"/>
              <a:ext cx="1566042" cy="21698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Expect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Some Delays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algn="ctr"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 these areas: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Abilene Dallas/Fort Worth (1 PM – 7 PM)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 panose="020F0502020204030204"/>
                </a:rPr>
                <a:t>Stanton to Big Springs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(10 AM – 9 PM)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BD9EB43-183A-5D17-B626-BEEE51E4941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0801" t="73489" r="15329" b="19678"/>
          <a:stretch/>
        </p:blipFill>
        <p:spPr>
          <a:xfrm>
            <a:off x="2962290" y="3263605"/>
            <a:ext cx="631498" cy="624988"/>
          </a:xfrm>
          <a:prstGeom prst="ellipse">
            <a:avLst/>
          </a:prstGeom>
          <a:ln w="3175"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E2543F3-9A45-1A2E-F7F3-6C251E9F579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0868" t="39971" r="15261" b="53141"/>
          <a:stretch/>
        </p:blipFill>
        <p:spPr>
          <a:xfrm>
            <a:off x="4844787" y="3265041"/>
            <a:ext cx="624990" cy="623552"/>
          </a:xfrm>
          <a:prstGeom prst="ellipse">
            <a:avLst/>
          </a:prstGeom>
          <a:ln w="3175"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7E2A9D2-42D6-682A-6432-2E3B7CDFB2D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0801" t="73489" r="15329" b="19678"/>
          <a:stretch/>
        </p:blipFill>
        <p:spPr>
          <a:xfrm>
            <a:off x="6736907" y="3261212"/>
            <a:ext cx="631498" cy="624988"/>
          </a:xfrm>
          <a:prstGeom prst="ellipse">
            <a:avLst/>
          </a:prstGeom>
          <a:ln w="3175">
            <a:solidFill>
              <a:schemeClr val="tx1"/>
            </a:solidFill>
          </a:ln>
        </p:spPr>
      </p:pic>
      <p:pic>
        <p:nvPicPr>
          <p:cNvPr id="22" name="Picture 21" descr="Grass by the beach">
            <a:extLst>
              <a:ext uri="{FF2B5EF4-FFF2-40B4-BE49-F238E27FC236}">
                <a16:creationId xmlns:a16="http://schemas.microsoft.com/office/drawing/2014/main" id="{DF6BE0E1-7E7D-8D02-6351-FD69151C588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2" r="15535"/>
          <a:stretch/>
        </p:blipFill>
        <p:spPr>
          <a:xfrm>
            <a:off x="8603823" y="3275413"/>
            <a:ext cx="620279" cy="62179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02432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de view of checkered picnic table">
            <a:extLst>
              <a:ext uri="{FF2B5EF4-FFF2-40B4-BE49-F238E27FC236}">
                <a16:creationId xmlns:a16="http://schemas.microsoft.com/office/drawing/2014/main" id="{299330E4-8FB1-78B0-3FCD-10F739B9EA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3953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231A4D8-B87F-B96A-2E26-1BC1AFD38B84}"/>
              </a:ext>
            </a:extLst>
          </p:cNvPr>
          <p:cNvSpPr/>
          <p:nvPr/>
        </p:nvSpPr>
        <p:spPr>
          <a:xfrm>
            <a:off x="-15977" y="-11085"/>
            <a:ext cx="12244139" cy="6869085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1B24897-F9AC-4A37-D8D6-C39243E4F02B}"/>
              </a:ext>
            </a:extLst>
          </p:cNvPr>
          <p:cNvSpPr/>
          <p:nvPr/>
        </p:nvSpPr>
        <p:spPr>
          <a:xfrm>
            <a:off x="2526324" y="2567311"/>
            <a:ext cx="1520275" cy="383348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FC28669-4574-6E2E-84ED-E93F3C7179D8}"/>
              </a:ext>
            </a:extLst>
          </p:cNvPr>
          <p:cNvSpPr/>
          <p:nvPr/>
        </p:nvSpPr>
        <p:spPr>
          <a:xfrm>
            <a:off x="4412184" y="2567311"/>
            <a:ext cx="1520275" cy="383348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E1597BD-7164-7644-3FCF-FA75F470CA8B}"/>
              </a:ext>
            </a:extLst>
          </p:cNvPr>
          <p:cNvSpPr/>
          <p:nvPr/>
        </p:nvSpPr>
        <p:spPr>
          <a:xfrm>
            <a:off x="6273490" y="2567311"/>
            <a:ext cx="1520275" cy="383348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AAF90B3-7A8B-031A-0EED-2E3B035DC67D}"/>
              </a:ext>
            </a:extLst>
          </p:cNvPr>
          <p:cNvSpPr/>
          <p:nvPr/>
        </p:nvSpPr>
        <p:spPr>
          <a:xfrm>
            <a:off x="637567" y="2567311"/>
            <a:ext cx="1520275" cy="383348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9180542-0921-9A62-1397-BE35017F2707}"/>
              </a:ext>
            </a:extLst>
          </p:cNvPr>
          <p:cNvSpPr txBox="1"/>
          <p:nvPr/>
        </p:nvSpPr>
        <p:spPr>
          <a:xfrm>
            <a:off x="569344" y="4009416"/>
            <a:ext cx="1656720" cy="2446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Expect Some Delays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12 PM – 7 PM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these areas: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Dallas/Fort Worth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Denton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Sanger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Valley View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 Gainesville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86F8502-E7BC-D0F4-7CFC-37C45FF5934B}"/>
              </a:ext>
            </a:extLst>
          </p:cNvPr>
          <p:cNvSpPr txBox="1"/>
          <p:nvPr/>
        </p:nvSpPr>
        <p:spPr>
          <a:xfrm>
            <a:off x="632018" y="2708752"/>
            <a:ext cx="1531372" cy="400110"/>
          </a:xfrm>
          <a:prstGeom prst="rect">
            <a:avLst/>
          </a:prstGeom>
          <a:solidFill>
            <a:srgbClr val="0057A8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white"/>
                </a:solidFill>
                <a:latin typeface="Calibri" panose="020F0502020204030204"/>
              </a:rPr>
              <a:t>THU 8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/31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BD4FA4B-129C-160B-D36F-FFBF155C6462}"/>
              </a:ext>
            </a:extLst>
          </p:cNvPr>
          <p:cNvSpPr txBox="1"/>
          <p:nvPr/>
        </p:nvSpPr>
        <p:spPr>
          <a:xfrm>
            <a:off x="2520775" y="2708752"/>
            <a:ext cx="1531372" cy="400110"/>
          </a:xfrm>
          <a:prstGeom prst="rect">
            <a:avLst/>
          </a:prstGeom>
          <a:solidFill>
            <a:srgbClr val="0057A8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white"/>
                </a:solidFill>
                <a:latin typeface="Calibri" panose="020F0502020204030204"/>
              </a:rPr>
              <a:t>FRI 9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/01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044F7ED-3693-E335-5999-0CC1DC001D3B}"/>
              </a:ext>
            </a:extLst>
          </p:cNvPr>
          <p:cNvSpPr/>
          <p:nvPr/>
        </p:nvSpPr>
        <p:spPr>
          <a:xfrm>
            <a:off x="8153826" y="2567311"/>
            <a:ext cx="1520275" cy="384010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656B246-59E9-00CA-A289-3A3704726D03}"/>
              </a:ext>
            </a:extLst>
          </p:cNvPr>
          <p:cNvSpPr txBox="1"/>
          <p:nvPr/>
        </p:nvSpPr>
        <p:spPr>
          <a:xfrm>
            <a:off x="8148277" y="2708752"/>
            <a:ext cx="1531372" cy="400110"/>
          </a:xfrm>
          <a:prstGeom prst="rect">
            <a:avLst/>
          </a:prstGeom>
          <a:solidFill>
            <a:srgbClr val="0057A8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white"/>
                </a:solidFill>
                <a:latin typeface="Calibri" panose="020F0502020204030204"/>
              </a:rPr>
              <a:t>MON 9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/04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43D8E48-2E2B-2CF4-4A81-3BC782702E60}"/>
              </a:ext>
            </a:extLst>
          </p:cNvPr>
          <p:cNvSpPr/>
          <p:nvPr/>
        </p:nvSpPr>
        <p:spPr>
          <a:xfrm>
            <a:off x="10034160" y="2567311"/>
            <a:ext cx="1520275" cy="384010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10A4448-D7D8-9AC5-DE35-30871D127011}"/>
              </a:ext>
            </a:extLst>
          </p:cNvPr>
          <p:cNvSpPr txBox="1"/>
          <p:nvPr/>
        </p:nvSpPr>
        <p:spPr>
          <a:xfrm>
            <a:off x="10028611" y="2708752"/>
            <a:ext cx="1531372" cy="400110"/>
          </a:xfrm>
          <a:prstGeom prst="rect">
            <a:avLst/>
          </a:prstGeom>
          <a:solidFill>
            <a:srgbClr val="0057A8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white"/>
                </a:solidFill>
                <a:latin typeface="Calibri" panose="020F0502020204030204"/>
              </a:rPr>
              <a:t>TUE 9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/05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DF26129-E7E2-FE32-9213-0B77F2C42420}"/>
              </a:ext>
            </a:extLst>
          </p:cNvPr>
          <p:cNvSpPr txBox="1"/>
          <p:nvPr/>
        </p:nvSpPr>
        <p:spPr>
          <a:xfrm>
            <a:off x="4406635" y="2708752"/>
            <a:ext cx="1531372" cy="400110"/>
          </a:xfrm>
          <a:prstGeom prst="rect">
            <a:avLst/>
          </a:prstGeom>
          <a:solidFill>
            <a:srgbClr val="0057A8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white"/>
                </a:solidFill>
                <a:latin typeface="Calibri" panose="020F0502020204030204"/>
              </a:rPr>
              <a:t>SAT 9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/02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01E2164-08A5-5E02-762E-5000D0324818}"/>
              </a:ext>
            </a:extLst>
          </p:cNvPr>
          <p:cNvSpPr txBox="1"/>
          <p:nvPr/>
        </p:nvSpPr>
        <p:spPr>
          <a:xfrm>
            <a:off x="6267941" y="2708752"/>
            <a:ext cx="1531372" cy="400110"/>
          </a:xfrm>
          <a:prstGeom prst="rect">
            <a:avLst/>
          </a:prstGeom>
          <a:solidFill>
            <a:srgbClr val="0057A8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white"/>
                </a:solidFill>
                <a:latin typeface="Calibri" panose="020F0502020204030204"/>
              </a:rPr>
              <a:t>SUN 9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/03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7691988-6650-3260-0D1F-8E44B7DB57F6}"/>
              </a:ext>
            </a:extLst>
          </p:cNvPr>
          <p:cNvSpPr txBox="1"/>
          <p:nvPr/>
        </p:nvSpPr>
        <p:spPr>
          <a:xfrm>
            <a:off x="2516409" y="4009416"/>
            <a:ext cx="1554744" cy="2416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Delays Possible</a:t>
            </a:r>
            <a:endParaRPr kumimoji="0" lang="en-US" sz="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PM – 9 PM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these areas: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 Antonio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New Braunfels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 Marcos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Austin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Waco/Temple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Dallas/Fort Worth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30C1BD6-210B-167E-7414-F9F63829AB7B}"/>
              </a:ext>
            </a:extLst>
          </p:cNvPr>
          <p:cNvSpPr txBox="1"/>
          <p:nvPr/>
        </p:nvSpPr>
        <p:spPr>
          <a:xfrm>
            <a:off x="4354065" y="4009416"/>
            <a:ext cx="1642450" cy="2600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black"/>
                </a:solidFill>
                <a:latin typeface="Calibri" panose="020F0502020204030204"/>
              </a:rPr>
              <a:t>Normal Travel Conditions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500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(for a typical Saturday, but expect  some delays in Georgetown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Round Rock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(1 PM – 7 PM)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Waco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(10 AM – 3 PM)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71C463F-6514-8A29-5B45-28E7BF84FBC1}"/>
              </a:ext>
            </a:extLst>
          </p:cNvPr>
          <p:cNvSpPr txBox="1"/>
          <p:nvPr/>
        </p:nvSpPr>
        <p:spPr>
          <a:xfrm>
            <a:off x="6210614" y="4009416"/>
            <a:ext cx="1646026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Normal Travel Conditions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500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(for a typical Sunday, but expect some delays in Dallas/Fort Worth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(2 PM – 5 PM)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Gainesville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(1 PM – 3 PM) 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C5908AE-7D0E-3454-6D69-5F7F528271C1}"/>
              </a:ext>
            </a:extLst>
          </p:cNvPr>
          <p:cNvSpPr txBox="1"/>
          <p:nvPr/>
        </p:nvSpPr>
        <p:spPr>
          <a:xfrm>
            <a:off x="8193814" y="4009416"/>
            <a:ext cx="1480288" cy="232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Expect Some Delays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black"/>
                </a:solidFill>
                <a:latin typeface="Calibri" panose="020F0502020204030204"/>
              </a:rPr>
              <a:t>11 AM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</a:t>
            </a:r>
            <a:r>
              <a:rPr lang="en-US" sz="1600" b="1" dirty="0">
                <a:solidFill>
                  <a:prstClr val="black"/>
                </a:solidFill>
                <a:latin typeface="Calibri" panose="020F0502020204030204"/>
              </a:rPr>
              <a:t> 7 PM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ctr"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these areas: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5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dirty="0">
                <a:solidFill>
                  <a:prstClr val="black"/>
                </a:solidFill>
                <a:latin typeface="Calibri" panose="020F0502020204030204"/>
              </a:rPr>
              <a:t>San Antonio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Braunfels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dirty="0">
                <a:solidFill>
                  <a:prstClr val="black"/>
                </a:solidFill>
                <a:latin typeface="Calibri" panose="020F0502020204030204"/>
              </a:rPr>
              <a:t>San Marcos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Round Rock/Austin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dirty="0">
                <a:solidFill>
                  <a:prstClr val="black"/>
                </a:solidFill>
                <a:latin typeface="Calibri" panose="020F0502020204030204"/>
              </a:rPr>
              <a:t>Waco/Temple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Denton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938DAD7-A5F5-DB85-7EB4-84D01E5A35C0}"/>
              </a:ext>
            </a:extLst>
          </p:cNvPr>
          <p:cNvSpPr txBox="1"/>
          <p:nvPr/>
        </p:nvSpPr>
        <p:spPr>
          <a:xfrm>
            <a:off x="9971287" y="4009416"/>
            <a:ext cx="1646020" cy="195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Normal Travel Conditions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(for a typical Tuesday, but expect some delays in San Marcos 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Dallas</a:t>
            </a: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/Fort Worth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(3 PM – 7 PM)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1E3FE7-9035-0B64-C930-F9AE3B822499}"/>
              </a:ext>
            </a:extLst>
          </p:cNvPr>
          <p:cNvSpPr txBox="1"/>
          <p:nvPr/>
        </p:nvSpPr>
        <p:spPr>
          <a:xfrm>
            <a:off x="3697071" y="6412000"/>
            <a:ext cx="47978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i="1" dirty="0">
                <a:solidFill>
                  <a:prstClr val="white"/>
                </a:solidFill>
                <a:latin typeface="Calibri" panose="020F0502020204030204"/>
              </a:rPr>
              <a:t>*: Based on previous years’ data and travel trends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19E43B-3542-CC04-8056-89EB12195126}"/>
              </a:ext>
            </a:extLst>
          </p:cNvPr>
          <p:cNvSpPr/>
          <p:nvPr/>
        </p:nvSpPr>
        <p:spPr>
          <a:xfrm>
            <a:off x="2191265" y="0"/>
            <a:ext cx="7809472" cy="11794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white"/>
                </a:solidFill>
                <a:latin typeface="Calibri" panose="020F0502020204030204"/>
              </a:rPr>
              <a:t>Labor Day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Holiday Travel Forecast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I-35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from </a:t>
            </a:r>
            <a:r>
              <a:rPr lang="en-US" b="0" i="0" dirty="0">
                <a:effectLst/>
              </a:rPr>
              <a:t>Mexico to Oklahoma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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August 31</a:t>
            </a:r>
            <a:r>
              <a:rPr lang="en-US" baseline="30000" dirty="0">
                <a:solidFill>
                  <a:prstClr val="white"/>
                </a:solidFill>
                <a:latin typeface="Calibri" panose="020F0502020204030204"/>
              </a:rPr>
              <a:t>st</a:t>
            </a: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September 5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2023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5CB72EF-B1AF-AA66-9043-F46FE82D3C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024"/>
          <a:stretch/>
        </p:blipFill>
        <p:spPr>
          <a:xfrm>
            <a:off x="291908" y="143638"/>
            <a:ext cx="1349738" cy="1035798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8" name="Picture 12">
            <a:extLst>
              <a:ext uri="{FF2B5EF4-FFF2-40B4-BE49-F238E27FC236}">
                <a16:creationId xmlns:a16="http://schemas.microsoft.com/office/drawing/2014/main" id="{C2F7DDFF-5AAC-8FF8-8A3F-994EDE125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926" y="205740"/>
            <a:ext cx="1737360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32038B6-C718-B57F-844F-8D4FE67342A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200" t="39702" r="80772" b="53109"/>
          <a:stretch/>
        </p:blipFill>
        <p:spPr>
          <a:xfrm>
            <a:off x="2975625" y="3265982"/>
            <a:ext cx="621672" cy="621792"/>
          </a:xfrm>
          <a:prstGeom prst="ellipse">
            <a:avLst/>
          </a:prstGeom>
          <a:ln w="3175">
            <a:solidFill>
              <a:schemeClr val="tx1"/>
            </a:solidFill>
          </a:ln>
        </p:spPr>
      </p:pic>
      <p:pic>
        <p:nvPicPr>
          <p:cNvPr id="9" name="Picture 8" descr="Grass by the beach">
            <a:extLst>
              <a:ext uri="{FF2B5EF4-FFF2-40B4-BE49-F238E27FC236}">
                <a16:creationId xmlns:a16="http://schemas.microsoft.com/office/drawing/2014/main" id="{09488604-332E-F0E0-6EF3-F4EC50DD40E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2" r="15535"/>
          <a:stretch/>
        </p:blipFill>
        <p:spPr>
          <a:xfrm>
            <a:off x="8623818" y="3264408"/>
            <a:ext cx="620279" cy="621792"/>
          </a:xfrm>
          <a:prstGeom prst="ellipse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EA833A-9097-F7C3-CCC4-30756CE9F53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0801" t="73489" r="15329" b="19678"/>
          <a:stretch/>
        </p:blipFill>
        <p:spPr>
          <a:xfrm>
            <a:off x="1081954" y="3261517"/>
            <a:ext cx="628269" cy="621792"/>
          </a:xfrm>
          <a:prstGeom prst="ellipse">
            <a:avLst/>
          </a:prstGeom>
          <a:ln w="3175"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B424A53-F383-7794-AB3B-FB40E0ECCDF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0868" t="39971" r="15261" b="53141"/>
          <a:stretch/>
        </p:blipFill>
        <p:spPr>
          <a:xfrm>
            <a:off x="10502896" y="3262648"/>
            <a:ext cx="624990" cy="623552"/>
          </a:xfrm>
          <a:prstGeom prst="ellipse">
            <a:avLst/>
          </a:prstGeom>
          <a:ln w="3175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9D90F3-E60D-8506-147B-5C6DC6CE1BF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0868" t="39971" r="15261" b="53141"/>
          <a:stretch/>
        </p:blipFill>
        <p:spPr>
          <a:xfrm>
            <a:off x="6730648" y="3269485"/>
            <a:ext cx="624990" cy="623552"/>
          </a:xfrm>
          <a:prstGeom prst="ellipse">
            <a:avLst/>
          </a:prstGeom>
          <a:ln w="3175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1E6BA3-DF65-4249-5952-272150AE98E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0868" t="39971" r="15261" b="53141"/>
          <a:stretch/>
        </p:blipFill>
        <p:spPr>
          <a:xfrm>
            <a:off x="4850312" y="3247363"/>
            <a:ext cx="624990" cy="623552"/>
          </a:xfrm>
          <a:prstGeom prst="ellipse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07594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 descr="Side view of checkered picnic table">
            <a:extLst>
              <a:ext uri="{FF2B5EF4-FFF2-40B4-BE49-F238E27FC236}">
                <a16:creationId xmlns:a16="http://schemas.microsoft.com/office/drawing/2014/main" id="{27C3070E-52D1-B52A-F886-E0EC493D54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77" y="-11086"/>
            <a:ext cx="12255207" cy="686908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231A4D8-B87F-B96A-2E26-1BC1AFD38B84}"/>
              </a:ext>
            </a:extLst>
          </p:cNvPr>
          <p:cNvSpPr/>
          <p:nvPr/>
        </p:nvSpPr>
        <p:spPr>
          <a:xfrm>
            <a:off x="-32338" y="-11087"/>
            <a:ext cx="12276268" cy="6869085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1E3FE7-9035-0B64-C930-F9AE3B822499}"/>
              </a:ext>
            </a:extLst>
          </p:cNvPr>
          <p:cNvSpPr txBox="1"/>
          <p:nvPr/>
        </p:nvSpPr>
        <p:spPr>
          <a:xfrm>
            <a:off x="3697071" y="6412000"/>
            <a:ext cx="47978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i="1" dirty="0">
                <a:solidFill>
                  <a:prstClr val="white"/>
                </a:solidFill>
                <a:latin typeface="Calibri" panose="020F0502020204030204"/>
              </a:rPr>
              <a:t>*: Based on previous years’ data and travel trends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19E43B-3542-CC04-8056-89EB12195126}"/>
              </a:ext>
            </a:extLst>
          </p:cNvPr>
          <p:cNvSpPr/>
          <p:nvPr/>
        </p:nvSpPr>
        <p:spPr>
          <a:xfrm>
            <a:off x="2191265" y="0"/>
            <a:ext cx="7809472" cy="11794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white"/>
                </a:solidFill>
                <a:latin typeface="Calibri" panose="020F0502020204030204"/>
              </a:rPr>
              <a:t>Labor Day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Holiday Travel Forecast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I-45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(from Dallas to Galveston)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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August 31</a:t>
            </a:r>
            <a:r>
              <a:rPr lang="en-US" baseline="30000" dirty="0">
                <a:solidFill>
                  <a:prstClr val="white"/>
                </a:solidFill>
                <a:latin typeface="Calibri" panose="020F0502020204030204"/>
              </a:rPr>
              <a:t>st</a:t>
            </a: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September 5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2023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5CB72EF-B1AF-AA66-9043-F46FE82D3C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024"/>
          <a:stretch/>
        </p:blipFill>
        <p:spPr>
          <a:xfrm>
            <a:off x="291908" y="143638"/>
            <a:ext cx="1349738" cy="1035798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40C0195F-F741-E0A6-5FE0-92D31F07CFD1}"/>
              </a:ext>
            </a:extLst>
          </p:cNvPr>
          <p:cNvGrpSpPr/>
          <p:nvPr/>
        </p:nvGrpSpPr>
        <p:grpSpPr>
          <a:xfrm>
            <a:off x="552686" y="2567311"/>
            <a:ext cx="1695122" cy="3833488"/>
            <a:chOff x="584942" y="2567312"/>
            <a:chExt cx="1695122" cy="344110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27DB583-2DDD-0028-12B3-2E9DCA18C66F}"/>
                </a:ext>
              </a:extLst>
            </p:cNvPr>
            <p:cNvSpPr/>
            <p:nvPr/>
          </p:nvSpPr>
          <p:spPr>
            <a:xfrm>
              <a:off x="669837" y="2567312"/>
              <a:ext cx="1520275" cy="3441106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B259112-F0E0-4A6F-C444-6494713D00AD}"/>
                </a:ext>
              </a:extLst>
            </p:cNvPr>
            <p:cNvSpPr txBox="1"/>
            <p:nvPr/>
          </p:nvSpPr>
          <p:spPr>
            <a:xfrm>
              <a:off x="584942" y="3861808"/>
              <a:ext cx="1695122" cy="15885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Some Delays Possible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dirty="0">
                  <a:solidFill>
                    <a:prstClr val="black"/>
                  </a:solidFill>
                  <a:latin typeface="Calibri" panose="020F0502020204030204"/>
                </a:rPr>
                <a:t>1 PM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– 7 PM</a:t>
              </a:r>
              <a:r>
                <a:rPr lang="en-US" sz="16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 these areas: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Houston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 panose="020F0502020204030204"/>
                </a:rPr>
                <a:t>Conroe</a:t>
              </a:r>
              <a:endPara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 panose="020F0502020204030204"/>
                </a:rPr>
                <a:t>Dallas</a:t>
              </a:r>
              <a:endPara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8B8AE5E-D1A5-FCAD-85C7-4B213A2AE6C8}"/>
                </a:ext>
              </a:extLst>
            </p:cNvPr>
            <p:cNvSpPr txBox="1"/>
            <p:nvPr/>
          </p:nvSpPr>
          <p:spPr>
            <a:xfrm>
              <a:off x="664288" y="2690997"/>
              <a:ext cx="1531372" cy="361154"/>
            </a:xfrm>
            <a:prstGeom prst="rect">
              <a:avLst/>
            </a:prstGeom>
            <a:solidFill>
              <a:srgbClr val="0057A8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dirty="0">
                  <a:solidFill>
                    <a:prstClr val="white"/>
                  </a:solidFill>
                  <a:latin typeface="Calibri" panose="020F0502020204030204"/>
                </a:rPr>
                <a:t>THU 8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/31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7E32D9E-E1AD-D92A-5401-E36918F12685}"/>
              </a:ext>
            </a:extLst>
          </p:cNvPr>
          <p:cNvGrpSpPr/>
          <p:nvPr/>
        </p:nvGrpSpPr>
        <p:grpSpPr>
          <a:xfrm>
            <a:off x="2521081" y="2567311"/>
            <a:ext cx="1531372" cy="3840105"/>
            <a:chOff x="2553045" y="2567312"/>
            <a:chExt cx="1531372" cy="344110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E661443-B2F8-BF60-A63C-A72707006C7B}"/>
                </a:ext>
              </a:extLst>
            </p:cNvPr>
            <p:cNvSpPr/>
            <p:nvPr/>
          </p:nvSpPr>
          <p:spPr>
            <a:xfrm>
              <a:off x="2558594" y="2567312"/>
              <a:ext cx="1520275" cy="3441106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F9E8D1B-B6A5-F670-8557-5B65814FC64A}"/>
                </a:ext>
              </a:extLst>
            </p:cNvPr>
            <p:cNvSpPr txBox="1"/>
            <p:nvPr/>
          </p:nvSpPr>
          <p:spPr>
            <a:xfrm>
              <a:off x="2553045" y="2690784"/>
              <a:ext cx="1531372" cy="360532"/>
            </a:xfrm>
            <a:prstGeom prst="rect">
              <a:avLst/>
            </a:prstGeom>
            <a:solidFill>
              <a:srgbClr val="0057A8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dirty="0">
                  <a:solidFill>
                    <a:prstClr val="white"/>
                  </a:solidFill>
                  <a:latin typeface="Calibri" panose="020F0502020204030204"/>
                </a:rPr>
                <a:t>FRI 9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/01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8F5C6D2-7580-25B4-F3AA-7D1E1E26A544}"/>
              </a:ext>
            </a:extLst>
          </p:cNvPr>
          <p:cNvGrpSpPr/>
          <p:nvPr/>
        </p:nvGrpSpPr>
        <p:grpSpPr>
          <a:xfrm>
            <a:off x="4344487" y="2567312"/>
            <a:ext cx="1642450" cy="3840106"/>
            <a:chOff x="4361126" y="2567312"/>
            <a:chExt cx="1642450" cy="3441106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C7B3363-2D88-5F2F-96FC-5A3329FDC9BE}"/>
                </a:ext>
              </a:extLst>
            </p:cNvPr>
            <p:cNvSpPr/>
            <p:nvPr/>
          </p:nvSpPr>
          <p:spPr>
            <a:xfrm>
              <a:off x="4422214" y="2567312"/>
              <a:ext cx="1520275" cy="3441106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A733B89-2842-FBE1-67CA-A4856FF7D3F2}"/>
                </a:ext>
              </a:extLst>
            </p:cNvPr>
            <p:cNvSpPr txBox="1"/>
            <p:nvPr/>
          </p:nvSpPr>
          <p:spPr>
            <a:xfrm>
              <a:off x="4416665" y="2690783"/>
              <a:ext cx="1531372" cy="360532"/>
            </a:xfrm>
            <a:prstGeom prst="rect">
              <a:avLst/>
            </a:prstGeom>
            <a:solidFill>
              <a:srgbClr val="0057A8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SAT 9/02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4C3884D-F2C1-D711-84A8-E74A3C213652}"/>
                </a:ext>
              </a:extLst>
            </p:cNvPr>
            <p:cNvSpPr txBox="1"/>
            <p:nvPr/>
          </p:nvSpPr>
          <p:spPr>
            <a:xfrm>
              <a:off x="4361126" y="4009416"/>
              <a:ext cx="1642450" cy="15582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Normal Travel Conditions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(for a typical Sunday, but </a:t>
              </a:r>
              <a:r>
                <a:rPr lang="en-US" sz="1400" dirty="0">
                  <a:solidFill>
                    <a:prstClr val="black"/>
                  </a:solidFill>
                  <a:latin typeface="Calibri" panose="020F0502020204030204"/>
                </a:rPr>
                <a:t>expect some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delays in Houston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(12 PM – 7 PM)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B4103BF-FE10-4A1F-6B79-20030F0D5755}"/>
              </a:ext>
            </a:extLst>
          </p:cNvPr>
          <p:cNvGrpSpPr/>
          <p:nvPr/>
        </p:nvGrpSpPr>
        <p:grpSpPr>
          <a:xfrm>
            <a:off x="6210614" y="2567312"/>
            <a:ext cx="1646026" cy="3840106"/>
            <a:chOff x="6242884" y="2567312"/>
            <a:chExt cx="1646026" cy="3441106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BEB3C8E-69AD-B1BE-6065-6C0D12FE209D}"/>
                </a:ext>
              </a:extLst>
            </p:cNvPr>
            <p:cNvSpPr/>
            <p:nvPr/>
          </p:nvSpPr>
          <p:spPr>
            <a:xfrm>
              <a:off x="6305760" y="2567312"/>
              <a:ext cx="1520275" cy="3441106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B3A4BEC-C949-BB8C-3C67-2FEFA8D4DD09}"/>
                </a:ext>
              </a:extLst>
            </p:cNvPr>
            <p:cNvSpPr txBox="1"/>
            <p:nvPr/>
          </p:nvSpPr>
          <p:spPr>
            <a:xfrm>
              <a:off x="6306105" y="2691532"/>
              <a:ext cx="1531372" cy="360532"/>
            </a:xfrm>
            <a:prstGeom prst="rect">
              <a:avLst/>
            </a:prstGeom>
            <a:solidFill>
              <a:srgbClr val="0057A8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dirty="0">
                  <a:solidFill>
                    <a:prstClr val="white"/>
                  </a:solidFill>
                  <a:latin typeface="Calibri" panose="020F0502020204030204"/>
                </a:rPr>
                <a:t>SUN 9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/03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43717A6-290F-72CC-884D-7ABEE16CD0ED}"/>
                </a:ext>
              </a:extLst>
            </p:cNvPr>
            <p:cNvSpPr txBox="1"/>
            <p:nvPr/>
          </p:nvSpPr>
          <p:spPr>
            <a:xfrm>
              <a:off x="6242884" y="4009416"/>
              <a:ext cx="1646026" cy="19719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Lighter than Normal Travel Conditions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(throughout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 day, but expect </a:t>
              </a:r>
              <a:r>
                <a:rPr lang="en-US" sz="1400" dirty="0">
                  <a:solidFill>
                    <a:prstClr val="black"/>
                  </a:solidFill>
                  <a:latin typeface="Calibri" panose="020F0502020204030204"/>
                </a:rPr>
                <a:t>some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delays in </a:t>
              </a:r>
              <a:r>
                <a:rPr lang="en-US" sz="1400" dirty="0">
                  <a:solidFill>
                    <a:prstClr val="black"/>
                  </a:solidFill>
                  <a:latin typeface="Calibri" panose="020F0502020204030204"/>
                </a:rPr>
                <a:t>Pasadena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(9 </a:t>
              </a:r>
              <a:r>
                <a:rPr lang="en-US" sz="1400" dirty="0">
                  <a:solidFill>
                    <a:prstClr val="black"/>
                  </a:solidFill>
                  <a:latin typeface="Calibri" panose="020F0502020204030204"/>
                </a:rPr>
                <a:t>A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 – </a:t>
              </a:r>
              <a:r>
                <a:rPr lang="en-US" sz="1400" dirty="0">
                  <a:solidFill>
                    <a:prstClr val="black"/>
                  </a:solidFill>
                  <a:latin typeface="Calibri" panose="020F0502020204030204"/>
                </a:rPr>
                <a:t>11 AM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26238C7-636D-FBD5-5327-B84ABAC97912}"/>
              </a:ext>
            </a:extLst>
          </p:cNvPr>
          <p:cNvGrpSpPr/>
          <p:nvPr/>
        </p:nvGrpSpPr>
        <p:grpSpPr>
          <a:xfrm>
            <a:off x="8069567" y="2567312"/>
            <a:ext cx="1697228" cy="3840108"/>
            <a:chOff x="8097619" y="2567312"/>
            <a:chExt cx="1697228" cy="344110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79D5E8B-D60F-B7FA-55F7-3AE94A1F81FD}"/>
                </a:ext>
              </a:extLst>
            </p:cNvPr>
            <p:cNvSpPr/>
            <p:nvPr/>
          </p:nvSpPr>
          <p:spPr>
            <a:xfrm>
              <a:off x="8186096" y="2567312"/>
              <a:ext cx="1520275" cy="3441106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E595879-2835-28BE-B0FE-364B721FF6F2}"/>
                </a:ext>
              </a:extLst>
            </p:cNvPr>
            <p:cNvSpPr txBox="1"/>
            <p:nvPr/>
          </p:nvSpPr>
          <p:spPr>
            <a:xfrm>
              <a:off x="8180547" y="2690783"/>
              <a:ext cx="1531372" cy="360532"/>
            </a:xfrm>
            <a:prstGeom prst="rect">
              <a:avLst/>
            </a:prstGeom>
            <a:solidFill>
              <a:srgbClr val="0057A8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dirty="0">
                  <a:solidFill>
                    <a:prstClr val="white"/>
                  </a:solidFill>
                  <a:latin typeface="Calibri" panose="020F0502020204030204"/>
                </a:rPr>
                <a:t>MON 9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/04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51ECA81-E0B0-8991-36A5-D8D5E8E7D390}"/>
                </a:ext>
              </a:extLst>
            </p:cNvPr>
            <p:cNvSpPr txBox="1"/>
            <p:nvPr/>
          </p:nvSpPr>
          <p:spPr>
            <a:xfrm>
              <a:off x="8097619" y="4009416"/>
              <a:ext cx="1697228" cy="19443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Normal Travel Conditions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</a:t>
              </a:r>
              <a:r>
                <a:rPr lang="en-US" sz="1400" dirty="0">
                  <a:solidFill>
                    <a:prstClr val="black"/>
                  </a:solidFill>
                  <a:latin typeface="Calibri" panose="020F0502020204030204"/>
                </a:rPr>
                <a:t>throughout the day, but expect some delays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 Texas City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 panose="020F0502020204030204"/>
                </a:rPr>
                <a:t>(11 AM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– </a:t>
              </a:r>
              <a:r>
                <a:rPr lang="en-US" sz="1400" dirty="0">
                  <a:solidFill>
                    <a:prstClr val="black"/>
                  </a:solidFill>
                  <a:latin typeface="Calibri" panose="020F0502020204030204"/>
                </a:rPr>
                <a:t>1 PM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 panose="020F0502020204030204"/>
                </a:rPr>
                <a:t>Huntsville to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Fairfield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 panose="020F0502020204030204"/>
                </a:rPr>
                <a:t>(12 PM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– 6 PM)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09391C4-D400-3547-B1C2-319255E29AB5}"/>
              </a:ext>
            </a:extLst>
          </p:cNvPr>
          <p:cNvGrpSpPr/>
          <p:nvPr/>
        </p:nvGrpSpPr>
        <p:grpSpPr>
          <a:xfrm>
            <a:off x="10014268" y="2567311"/>
            <a:ext cx="1566042" cy="3840107"/>
            <a:chOff x="10043546" y="2567312"/>
            <a:chExt cx="1566042" cy="344110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611C235-C155-70FF-4189-A1C861AE962C}"/>
                </a:ext>
              </a:extLst>
            </p:cNvPr>
            <p:cNvSpPr/>
            <p:nvPr/>
          </p:nvSpPr>
          <p:spPr>
            <a:xfrm>
              <a:off x="10066430" y="2567312"/>
              <a:ext cx="1520275" cy="3441106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8E49454-C43A-CC98-3673-889F5F9D35BE}"/>
                </a:ext>
              </a:extLst>
            </p:cNvPr>
            <p:cNvSpPr txBox="1"/>
            <p:nvPr/>
          </p:nvSpPr>
          <p:spPr>
            <a:xfrm>
              <a:off x="10060881" y="2701358"/>
              <a:ext cx="1531372" cy="360532"/>
            </a:xfrm>
            <a:prstGeom prst="rect">
              <a:avLst/>
            </a:prstGeom>
            <a:solidFill>
              <a:srgbClr val="0057A8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dirty="0">
                  <a:solidFill>
                    <a:prstClr val="white"/>
                  </a:solidFill>
                  <a:latin typeface="Calibri" panose="020F0502020204030204"/>
                </a:rPr>
                <a:t>TUE 9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/05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59A9A0C-9E47-1E2C-8508-F8CD7AC23D34}"/>
                </a:ext>
              </a:extLst>
            </p:cNvPr>
            <p:cNvSpPr txBox="1"/>
            <p:nvPr/>
          </p:nvSpPr>
          <p:spPr>
            <a:xfrm>
              <a:off x="10043546" y="4009416"/>
              <a:ext cx="1566042" cy="19443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Normal Travel Conditions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(throughout the day, but expect some delays in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Houston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</a:t>
              </a:r>
              <a:r>
                <a:rPr lang="en-US" sz="1400" dirty="0">
                  <a:solidFill>
                    <a:prstClr val="black"/>
                  </a:solidFill>
                  <a:latin typeface="Calibri" panose="020F0502020204030204"/>
                </a:rPr>
                <a:t>6</a:t>
              </a:r>
              <a:r>
                <a:rPr kumimoji="0" lang="en-US" sz="1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AM – 1 PM)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 panose="020F0502020204030204"/>
                </a:rPr>
                <a:t>Buffalo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(9 AM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– 6 PM)</a:t>
              </a:r>
              <a:endPara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6" name="Picture 8">
            <a:extLst>
              <a:ext uri="{FF2B5EF4-FFF2-40B4-BE49-F238E27FC236}">
                <a16:creationId xmlns:a16="http://schemas.microsoft.com/office/drawing/2014/main" id="{8EAD8D06-F4F4-0F9B-04CA-011D61B35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358" y="205740"/>
            <a:ext cx="1737360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6D99AF45-B8DC-EE83-518C-BC7437F6ED8E}"/>
              </a:ext>
            </a:extLst>
          </p:cNvPr>
          <p:cNvSpPr txBox="1"/>
          <p:nvPr/>
        </p:nvSpPr>
        <p:spPr>
          <a:xfrm>
            <a:off x="2503746" y="4009416"/>
            <a:ext cx="1566042" cy="2200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black"/>
                </a:solidFill>
                <a:latin typeface="Calibri" panose="020F0502020204030204"/>
              </a:rPr>
              <a:t>S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ome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Delays Possible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black"/>
                </a:solidFill>
                <a:latin typeface="Calibri" panose="020F0502020204030204"/>
              </a:rPr>
              <a:t>1 PM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</a:t>
            </a:r>
            <a:r>
              <a:rPr lang="en-US" sz="1600" b="1" dirty="0">
                <a:solidFill>
                  <a:prstClr val="black"/>
                </a:solidFill>
                <a:latin typeface="Calibri" panose="020F0502020204030204"/>
              </a:rPr>
              <a:t> 9 PM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prstClr val="black"/>
                </a:solidFill>
                <a:latin typeface="Calibri" panose="020F0502020204030204"/>
              </a:rPr>
              <a:t>i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 these areas: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Houston to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New Waverly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Centerville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Streetman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Dallas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8A00246-3657-0DE5-9659-D2A49D0129B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0801" t="73489" r="15329" b="19678"/>
          <a:stretch/>
        </p:blipFill>
        <p:spPr>
          <a:xfrm>
            <a:off x="1064114" y="3262744"/>
            <a:ext cx="628269" cy="621792"/>
          </a:xfrm>
          <a:prstGeom prst="ellipse">
            <a:avLst/>
          </a:prstGeom>
          <a:ln w="3175"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9F4EE0B-E425-B8E1-C29C-36D4AC6B4E9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0801" t="73489" r="15329" b="19678"/>
          <a:stretch/>
        </p:blipFill>
        <p:spPr>
          <a:xfrm>
            <a:off x="2972632" y="3262744"/>
            <a:ext cx="628269" cy="621792"/>
          </a:xfrm>
          <a:prstGeom prst="ellipse">
            <a:avLst/>
          </a:prstGeom>
          <a:ln w="3175"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7E4C5CB-8610-6764-C610-15D84623407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0868" t="39971" r="15261" b="53141"/>
          <a:stretch/>
        </p:blipFill>
        <p:spPr>
          <a:xfrm>
            <a:off x="4853217" y="3260984"/>
            <a:ext cx="624990" cy="623552"/>
          </a:xfrm>
          <a:prstGeom prst="ellipse">
            <a:avLst/>
          </a:prstGeom>
          <a:ln w="3175"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02FF7F5-9FA3-5230-BAB6-732FEC5E469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0868" t="39971" r="15261" b="53141"/>
          <a:stretch/>
        </p:blipFill>
        <p:spPr>
          <a:xfrm>
            <a:off x="6723856" y="3262648"/>
            <a:ext cx="624990" cy="623552"/>
          </a:xfrm>
          <a:prstGeom prst="ellipse">
            <a:avLst/>
          </a:prstGeom>
          <a:ln w="3175">
            <a:solidFill>
              <a:schemeClr val="tx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AA0EE09-DC81-96EE-AE55-AF6D1BE2FA6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0868" t="39971" r="15261" b="53141"/>
          <a:stretch/>
        </p:blipFill>
        <p:spPr>
          <a:xfrm>
            <a:off x="10502896" y="3262648"/>
            <a:ext cx="624990" cy="623552"/>
          </a:xfrm>
          <a:prstGeom prst="ellipse">
            <a:avLst/>
          </a:prstGeom>
          <a:ln w="3175">
            <a:solidFill>
              <a:schemeClr val="tx1"/>
            </a:solidFill>
          </a:ln>
        </p:spPr>
      </p:pic>
      <p:pic>
        <p:nvPicPr>
          <p:cNvPr id="48" name="Picture 47" descr="Grass by the beach">
            <a:extLst>
              <a:ext uri="{FF2B5EF4-FFF2-40B4-BE49-F238E27FC236}">
                <a16:creationId xmlns:a16="http://schemas.microsoft.com/office/drawing/2014/main" id="{E2E25B60-4365-7206-563D-A3E15462071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2" r="15535"/>
          <a:stretch/>
        </p:blipFill>
        <p:spPr>
          <a:xfrm>
            <a:off x="8608041" y="3278921"/>
            <a:ext cx="620279" cy="62179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043676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9F55C3F2E39346AB176F7E8DFC6E4E" ma:contentTypeVersion="9" ma:contentTypeDescription="Create a new document." ma:contentTypeScope="" ma:versionID="13f52ad193f885292a38a0d63177a833">
  <xsd:schema xmlns:xsd="http://www.w3.org/2001/XMLSchema" xmlns:xs="http://www.w3.org/2001/XMLSchema" xmlns:p="http://schemas.microsoft.com/office/2006/metadata/properties" xmlns:ns2="81ee9415-8e3c-42d7-80bb-f537ce96ee43" targetNamespace="http://schemas.microsoft.com/office/2006/metadata/properties" ma:root="true" ma:fieldsID="57338db657002dcb92258c1c1189f47e" ns2:_="">
    <xsd:import namespace="81ee9415-8e3c-42d7-80bb-f537ce96ee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ee9415-8e3c-42d7-80bb-f537ce96ee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3F91995-72C8-4B3D-A5E6-5B996E2D18EA}"/>
</file>

<file path=customXml/itemProps2.xml><?xml version="1.0" encoding="utf-8"?>
<ds:datastoreItem xmlns:ds="http://schemas.openxmlformats.org/officeDocument/2006/customXml" ds:itemID="{D4925F7C-9DFA-43D6-8051-DAA2F7D42BD3}"/>
</file>

<file path=customXml/itemProps3.xml><?xml version="1.0" encoding="utf-8"?>
<ds:datastoreItem xmlns:ds="http://schemas.openxmlformats.org/officeDocument/2006/customXml" ds:itemID="{73E98C15-D7E2-4D10-A5D7-9552AEE37EBF}"/>
</file>

<file path=docProps/app.xml><?xml version="1.0" encoding="utf-8"?>
<Properties xmlns="http://schemas.openxmlformats.org/officeDocument/2006/extended-properties" xmlns:vt="http://schemas.openxmlformats.org/officeDocument/2006/docPropsVTypes">
  <TotalTime>2420</TotalTime>
  <Words>736</Words>
  <Application>Microsoft Office PowerPoint</Application>
  <PresentationFormat>Widescreen</PresentationFormat>
  <Paragraphs>211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Allens</dc:creator>
  <cp:lastModifiedBy>Salomon Mendoza</cp:lastModifiedBy>
  <cp:revision>11</cp:revision>
  <dcterms:created xsi:type="dcterms:W3CDTF">2023-06-26T19:25:34Z</dcterms:created>
  <dcterms:modified xsi:type="dcterms:W3CDTF">2023-08-29T14:30:07Z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0x0101002A9F55C3F2E39346AB176F7E8DFC6E4E</vt:lpwstr>
  </property>
</Properties>
</file>