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5"/>
  </p:notesMasterIdLst>
  <p:sldIdLst>
    <p:sldId id="1844" r:id="rId3"/>
    <p:sldId id="261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A9E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6158" autoAdjust="0"/>
  </p:normalViewPr>
  <p:slideViewPr>
    <p:cSldViewPr snapToGrid="0">
      <p:cViewPr varScale="1">
        <p:scale>
          <a:sx n="116" d="100"/>
          <a:sy n="116" d="100"/>
        </p:scale>
        <p:origin x="138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E02632-B366-4F15-AB33-7CF4465DB1BD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D0CEEC-529A-45AF-929E-6F09BF85E0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870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659100-9B22-4E48-AC02-F6D8D2D8BB3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30066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NOTE: HYPERLINKS HAVE BEEN DISABLED – SEE THE DESIGN RESOURCES DOCUMENT TO LEARN HOW TO CREATE YOUR OWN LINKS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D55455-81B8-43F3-991D-467CF22304E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0286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5040D-ED64-208A-C640-9929AC2629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93E14B-570C-F1C0-75E5-0F6FB0582E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E0EDA8-ACB9-E69E-DDB8-08AA44643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7A521-A373-4605-8ED2-75EA2A3E13CD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0A18C7-7437-AC74-523A-DF144BD56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87B489-1F88-D85F-E093-CF2AAD741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7B4F8-D887-4FF8-B4F2-4B614BE2C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667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89D5B-6A0C-1D86-4786-08FECF666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03FBBB-9609-CB42-600A-567DE43AF1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BBEB79-A7ED-848C-E238-6BD62E1E5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7A521-A373-4605-8ED2-75EA2A3E13CD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6E5326-C6B3-D06E-7D5A-B2C5E3AAA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6424A4-748F-280B-A441-B09F6E247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7B4F8-D887-4FF8-B4F2-4B614BE2C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590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4BCEEC3-3497-0173-0D8E-46632B794D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37459B-CC79-B1CF-00B5-744EF8D001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D97506-89A4-6245-D08C-7AF0247E6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7A521-A373-4605-8ED2-75EA2A3E13CD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C3C507-9BE1-7407-EF12-F82739328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F00E9-1A17-8AE8-3C44-4FD91547C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7B4F8-D887-4FF8-B4F2-4B614BE2C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0403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4F70C-D4EB-42DA-AC8D-00FDE6584AFB}" type="datetimeFigureOut">
              <a:rPr lang="en-US" smtClean="0"/>
              <a:t>2/7/2024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29563-998E-4719-8632-5126F42082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588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4F70C-D4EB-42DA-AC8D-00FDE6584AFB}" type="datetimeFigureOut">
              <a:rPr lang="en-US" smtClean="0"/>
              <a:t>2/7/2024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29563-998E-4719-8632-5126F42082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8728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4F70C-D4EB-42DA-AC8D-00FDE6584AFB}" type="datetimeFigureOut">
              <a:rPr lang="en-US" smtClean="0"/>
              <a:t>2/7/2024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29563-998E-4719-8632-5126F42082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4969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4F70C-D4EB-42DA-AC8D-00FDE6584AFB}" type="datetimeFigureOut">
              <a:rPr lang="en-US" smtClean="0"/>
              <a:t>2/7/2024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29563-998E-4719-8632-5126F42082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45702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4F70C-D4EB-42DA-AC8D-00FDE6584AFB}" type="datetimeFigureOut">
              <a:rPr lang="en-US" smtClean="0"/>
              <a:t>2/7/2024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29563-998E-4719-8632-5126F42082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0400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4F70C-D4EB-42DA-AC8D-00FDE6584AFB}" type="datetimeFigureOut">
              <a:rPr lang="en-US" smtClean="0"/>
              <a:t>2/7/2024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29563-998E-4719-8632-5126F42082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1753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4F70C-D4EB-42DA-AC8D-00FDE6584AFB}" type="datetimeFigureOut">
              <a:rPr lang="en-US" smtClean="0"/>
              <a:t>2/7/2024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29563-998E-4719-8632-5126F42082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7531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4F70C-D4EB-42DA-AC8D-00FDE6584AFB}" type="datetimeFigureOut">
              <a:rPr lang="en-US" smtClean="0"/>
              <a:t>2/7/2024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29563-998E-4719-8632-5126F42082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986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6AA7DF-C31A-FE0E-D398-687334B97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71FA3C-F0E6-8554-1B0F-D380267C01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8328AD-390C-8C9C-F36C-FD92325B4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7A521-A373-4605-8ED2-75EA2A3E13CD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3A3B40-A9A0-9A60-481D-D9C82AE11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9B4F01-4689-7231-4875-AE7FD0982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7B4F8-D887-4FF8-B4F2-4B614BE2C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5360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4F70C-D4EB-42DA-AC8D-00FDE6584AFB}" type="datetimeFigureOut">
              <a:rPr lang="en-US" smtClean="0"/>
              <a:t>2/7/2024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29563-998E-4719-8632-5126F42082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9096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4F70C-D4EB-42DA-AC8D-00FDE6584AFB}" type="datetimeFigureOut">
              <a:rPr lang="en-US" smtClean="0"/>
              <a:t>2/7/2024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29563-998E-4719-8632-5126F42082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4267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4F70C-D4EB-42DA-AC8D-00FDE6584AFB}" type="datetimeFigureOut">
              <a:rPr lang="en-US" smtClean="0"/>
              <a:t>2/7/2024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29563-998E-4719-8632-5126F42082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1690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Agend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1157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1EBA9-C1A0-39FA-0C5E-0A5B8A2DC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E3A2EA-E34F-326E-1C4D-BEB4B0CA59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5A9796-0BFC-0EC1-7EC0-E32382F40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7A521-A373-4605-8ED2-75EA2A3E13CD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6B534A-A1E5-44E0-27CE-08645B9B6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32A74D-70E4-53AA-F672-ED3A65738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7B4F8-D887-4FF8-B4F2-4B614BE2C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415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E52233-AB97-1DC9-6ADC-3E82E48E5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9AD6DE-5A4A-B6AB-FA90-2A5A8425D3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B7E73E-7729-7999-0C83-7B4E5219FC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47932F-8A2A-8B18-4A00-758E35FCB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7A521-A373-4605-8ED2-75EA2A3E13CD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F65361-5F67-0D43-A823-B0081D16F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05604F-72A2-4706-7CAF-35F473024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7B4F8-D887-4FF8-B4F2-4B614BE2C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285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3E832-D5FF-9986-43C1-7EC4226AA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C42223-B946-E756-0891-FA3E32DF36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18FD18-8D22-8E32-2533-AA303357D6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E107E3-192D-0C3E-A9CD-9361626BC6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88E00E4-FD4B-6920-A4C3-1312905242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C640D89-45E3-AF32-99FB-5683C66EE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7A521-A373-4605-8ED2-75EA2A3E13CD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B0110C-5A04-AD07-BDC4-2E6D690C9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7519CFB-D8DE-CDEB-D818-DC045FDF9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7B4F8-D887-4FF8-B4F2-4B614BE2C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952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48F55-5A44-C6AB-A162-05BEE11F0F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73B2AD5-8192-6590-8328-74B815804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7A521-A373-4605-8ED2-75EA2A3E13CD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E9F0EF-881C-DF36-B75A-7BC00ED6F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EC48CF-368F-05DE-1697-5FB71DFCD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7B4F8-D887-4FF8-B4F2-4B614BE2C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862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18D596A-EDEF-0E8D-3803-54C996039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7A521-A373-4605-8ED2-75EA2A3E13CD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5B44E8-0C47-D06A-753D-E573B3C15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BEB96A-66D7-09F9-0964-093EBD798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7B4F8-D887-4FF8-B4F2-4B614BE2C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419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74EE8-032E-AC51-063F-605B7BCD7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35B2E7-ADCF-8FA5-469C-7E99662008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239161-071D-B5A9-E010-43ED7B92AE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50BF2A-100B-4ADB-3EBE-93465E321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7A521-A373-4605-8ED2-75EA2A3E13CD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FBCE33-A32A-C298-1A92-94FA50837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054701-18D6-1C91-955B-D4837A00C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7B4F8-D887-4FF8-B4F2-4B614BE2C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611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0334B-BC1E-7303-72DB-97C7D336C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036895-5170-3CCE-2CBA-E163CDB9A2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660D0D-52EE-8CE8-4C6F-3FB8D10DB3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1ACA23-7C72-4D1D-E3D4-9EDA7E931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7A521-A373-4605-8ED2-75EA2A3E13CD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A27830-21AF-6FF9-C338-F60B58A57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3B0742-4448-FB85-7263-0D0B071EB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7B4F8-D887-4FF8-B4F2-4B614BE2C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230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91FF55A-28BC-7A30-79E2-E3FD6D409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4E2C06-5AA4-FE04-E36F-E4E4826C2E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B5BF06-994E-F877-02DE-4AB584F561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B7A521-A373-4605-8ED2-75EA2A3E13CD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9007CB-2F72-6D49-9269-DC43684FEE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898C02-4C04-A71D-B239-DB8DA5AEED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D7B4F8-D887-4FF8-B4F2-4B614BE2C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965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B4F70C-D4EB-42DA-AC8D-00FDE6584AFB}" type="datetimeFigureOut">
              <a:rPr lang="en-US" smtClean="0"/>
              <a:t>2/7/2024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929563-998E-4719-8632-5126F42082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06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svg"/><Relationship Id="rId18" Type="http://schemas.openxmlformats.org/officeDocument/2006/relationships/image" Target="../media/image16.jpg"/><Relationship Id="rId26" Type="http://schemas.openxmlformats.org/officeDocument/2006/relationships/image" Target="../media/image24.pn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jpeg"/><Relationship Id="rId25" Type="http://schemas.openxmlformats.org/officeDocument/2006/relationships/image" Target="../media/image23.sv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svg"/><Relationship Id="rId20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11" Type="http://schemas.openxmlformats.org/officeDocument/2006/relationships/image" Target="../media/image9.sv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sv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sv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6.png"/><Relationship Id="rId7" Type="http://schemas.openxmlformats.org/officeDocument/2006/relationships/hyperlink" Target="about:blank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4.svg"/><Relationship Id="rId11" Type="http://schemas.openxmlformats.org/officeDocument/2006/relationships/image" Target="../media/image5.png"/><Relationship Id="rId5" Type="http://schemas.openxmlformats.org/officeDocument/2006/relationships/image" Target="../media/image3.png"/><Relationship Id="rId10" Type="http://schemas.openxmlformats.org/officeDocument/2006/relationships/image" Target="../media/image29.png"/><Relationship Id="rId4" Type="http://schemas.openxmlformats.org/officeDocument/2006/relationships/image" Target="../media/image27.svg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666C9DD-8974-FF31-208C-A14374680E4C}"/>
              </a:ext>
            </a:extLst>
          </p:cNvPr>
          <p:cNvSpPr/>
          <p:nvPr/>
        </p:nvSpPr>
        <p:spPr>
          <a:xfrm>
            <a:off x="400163" y="3259646"/>
            <a:ext cx="11331702" cy="400111"/>
          </a:xfrm>
          <a:prstGeom prst="rect">
            <a:avLst/>
          </a:prstGeom>
          <a:solidFill>
            <a:schemeClr val="accent6">
              <a:lumMod val="75000"/>
              <a:alpha val="66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2E1F40A-1CFB-06C7-84BC-CA23366A02C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9109" t="37685" r="18119" b="34415"/>
          <a:stretch/>
        </p:blipFill>
        <p:spPr>
          <a:xfrm>
            <a:off x="10524466" y="110041"/>
            <a:ext cx="1557195" cy="1063007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89459FBE-AB5B-2A3B-867F-5497A48574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2388" y="155292"/>
            <a:ext cx="1857584" cy="418218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8E728303-9642-3F90-B15D-59ECF65EE451}"/>
              </a:ext>
            </a:extLst>
          </p:cNvPr>
          <p:cNvSpPr txBox="1"/>
          <p:nvPr/>
        </p:nvSpPr>
        <p:spPr>
          <a:xfrm>
            <a:off x="10525612" y="117089"/>
            <a:ext cx="1551659" cy="21544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Event Location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DE7F200F-DB2F-283B-6E2C-92F4DB1441D3}"/>
              </a:ext>
            </a:extLst>
          </p:cNvPr>
          <p:cNvSpPr/>
          <p:nvPr/>
        </p:nvSpPr>
        <p:spPr>
          <a:xfrm>
            <a:off x="5953702" y="3783913"/>
            <a:ext cx="168269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Report of stalled vehicle north of the crash site in the middle of travel lanes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8:29 AM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F1BD0A00-705D-34CF-59BD-714D10EDCB01}"/>
              </a:ext>
            </a:extLst>
          </p:cNvPr>
          <p:cNvSpPr/>
          <p:nvPr/>
        </p:nvSpPr>
        <p:spPr>
          <a:xfrm>
            <a:off x="348" y="3339444"/>
            <a:ext cx="442064" cy="2205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small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Begin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64C33219-5A6E-017F-10D0-E8ECE39600E3}"/>
              </a:ext>
            </a:extLst>
          </p:cNvPr>
          <p:cNvSpPr/>
          <p:nvPr/>
        </p:nvSpPr>
        <p:spPr>
          <a:xfrm>
            <a:off x="11694814" y="3360972"/>
            <a:ext cx="362932" cy="2205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small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End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DE63952D-E6C0-AD04-530A-CC7BE9FC416D}"/>
              </a:ext>
            </a:extLst>
          </p:cNvPr>
          <p:cNvSpPr/>
          <p:nvPr/>
        </p:nvSpPr>
        <p:spPr>
          <a:xfrm>
            <a:off x="122388" y="2460233"/>
            <a:ext cx="118335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Earliest record/ VSP enroute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(6:29 AM)</a:t>
            </a: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E3F4D743-F2B5-5B62-E488-E375EBE7FBE1}"/>
              </a:ext>
            </a:extLst>
          </p:cNvPr>
          <p:cNvCxnSpPr>
            <a:cxnSpLocks/>
          </p:cNvCxnSpPr>
          <p:nvPr/>
        </p:nvCxnSpPr>
        <p:spPr>
          <a:xfrm flipV="1">
            <a:off x="509131" y="3046189"/>
            <a:ext cx="0" cy="28702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62">
            <a:extLst>
              <a:ext uri="{FF2B5EF4-FFF2-40B4-BE49-F238E27FC236}">
                <a16:creationId xmlns:a16="http://schemas.microsoft.com/office/drawing/2014/main" id="{A77309DA-B1D8-764C-36CE-A704C963BC04}"/>
              </a:ext>
            </a:extLst>
          </p:cNvPr>
          <p:cNvSpPr/>
          <p:nvPr/>
        </p:nvSpPr>
        <p:spPr>
          <a:xfrm>
            <a:off x="4606163" y="2542966"/>
            <a:ext cx="166703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TMC issued notifications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 the public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8:00 AM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8A6030BE-71F7-FF45-DFEF-B5A0257C3DA2}"/>
              </a:ext>
            </a:extLst>
          </p:cNvPr>
          <p:cNvCxnSpPr>
            <a:cxnSpLocks/>
            <a:stCxn id="63" idx="2"/>
          </p:cNvCxnSpPr>
          <p:nvPr/>
        </p:nvCxnSpPr>
        <p:spPr>
          <a:xfrm>
            <a:off x="5439678" y="3096964"/>
            <a:ext cx="0" cy="23423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 64">
            <a:extLst>
              <a:ext uri="{FF2B5EF4-FFF2-40B4-BE49-F238E27FC236}">
                <a16:creationId xmlns:a16="http://schemas.microsoft.com/office/drawing/2014/main" id="{5C508874-498F-6157-B0C7-9638F2B9712E}"/>
              </a:ext>
            </a:extLst>
          </p:cNvPr>
          <p:cNvSpPr/>
          <p:nvPr/>
        </p:nvSpPr>
        <p:spPr>
          <a:xfrm>
            <a:off x="10163583" y="3783913"/>
            <a:ext cx="167033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Incident closed/public notification made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(9:14 AM)</a:t>
            </a:r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3A2665D7-13E2-9A64-593B-85C994E5BF4B}"/>
              </a:ext>
            </a:extLst>
          </p:cNvPr>
          <p:cNvCxnSpPr>
            <a:cxnSpLocks/>
          </p:cNvCxnSpPr>
          <p:nvPr/>
        </p:nvCxnSpPr>
        <p:spPr>
          <a:xfrm flipV="1">
            <a:off x="11407186" y="3628003"/>
            <a:ext cx="0" cy="18167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ectangle 68">
            <a:extLst>
              <a:ext uri="{FF2B5EF4-FFF2-40B4-BE49-F238E27FC236}">
                <a16:creationId xmlns:a16="http://schemas.microsoft.com/office/drawing/2014/main" id="{7D9EA1FE-D113-657B-6396-AD71760B3A97}"/>
              </a:ext>
            </a:extLst>
          </p:cNvPr>
          <p:cNvSpPr/>
          <p:nvPr/>
        </p:nvSpPr>
        <p:spPr>
          <a:xfrm>
            <a:off x="4165558" y="3783913"/>
            <a:ext cx="155241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TMC notified about incident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7:50 AM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CCC7572E-E8BD-DF8C-C5C4-0871180747AA}"/>
              </a:ext>
            </a:extLst>
          </p:cNvPr>
          <p:cNvCxnSpPr>
            <a:cxnSpLocks/>
            <a:endCxn id="69" idx="0"/>
          </p:cNvCxnSpPr>
          <p:nvPr/>
        </p:nvCxnSpPr>
        <p:spPr>
          <a:xfrm>
            <a:off x="4941765" y="3616471"/>
            <a:ext cx="0" cy="16744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ectangle 78">
            <a:extLst>
              <a:ext uri="{FF2B5EF4-FFF2-40B4-BE49-F238E27FC236}">
                <a16:creationId xmlns:a16="http://schemas.microsoft.com/office/drawing/2014/main" id="{4AB044B1-9AF7-BA90-523B-015A2601BA1F}"/>
              </a:ext>
            </a:extLst>
          </p:cNvPr>
          <p:cNvSpPr/>
          <p:nvPr/>
        </p:nvSpPr>
        <p:spPr>
          <a:xfrm>
            <a:off x="9651892" y="2542966"/>
            <a:ext cx="111408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Traffic returning to normal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9:07 AM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7F187970-A97C-3B0D-B9C6-5445EAEA3FD7}"/>
              </a:ext>
            </a:extLst>
          </p:cNvPr>
          <p:cNvCxnSpPr>
            <a:cxnSpLocks/>
            <a:stCxn id="79" idx="2"/>
          </p:cNvCxnSpPr>
          <p:nvPr/>
        </p:nvCxnSpPr>
        <p:spPr>
          <a:xfrm>
            <a:off x="10208934" y="3096964"/>
            <a:ext cx="0" cy="23628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4A92FD8C-0560-684E-5D67-25C44A073386}"/>
              </a:ext>
            </a:extLst>
          </p:cNvPr>
          <p:cNvCxnSpPr>
            <a:cxnSpLocks/>
            <a:endCxn id="81" idx="0"/>
          </p:cNvCxnSpPr>
          <p:nvPr/>
        </p:nvCxnSpPr>
        <p:spPr>
          <a:xfrm>
            <a:off x="6795047" y="3581513"/>
            <a:ext cx="0" cy="2024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ectangle 82">
            <a:extLst>
              <a:ext uri="{FF2B5EF4-FFF2-40B4-BE49-F238E27FC236}">
                <a16:creationId xmlns:a16="http://schemas.microsoft.com/office/drawing/2014/main" id="{2BC94021-C741-1663-CC8C-3D37D4D39576}"/>
              </a:ext>
            </a:extLst>
          </p:cNvPr>
          <p:cNvSpPr/>
          <p:nvPr/>
        </p:nvSpPr>
        <p:spPr>
          <a:xfrm>
            <a:off x="6391053" y="2542966"/>
            <a:ext cx="128439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VSP reported roadway clearance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8:30 AM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</p:txBody>
      </p: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D77F5B22-F6E2-2D31-0A2C-68C61355DDBA}"/>
              </a:ext>
            </a:extLst>
          </p:cNvPr>
          <p:cNvCxnSpPr>
            <a:cxnSpLocks/>
            <a:stCxn id="83" idx="2"/>
          </p:cNvCxnSpPr>
          <p:nvPr/>
        </p:nvCxnSpPr>
        <p:spPr>
          <a:xfrm>
            <a:off x="7033249" y="3096964"/>
            <a:ext cx="0" cy="23501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>
            <a:extLst>
              <a:ext uri="{FF2B5EF4-FFF2-40B4-BE49-F238E27FC236}">
                <a16:creationId xmlns:a16="http://schemas.microsoft.com/office/drawing/2014/main" id="{646B20F9-FF68-2113-95B9-EB85C9987749}"/>
              </a:ext>
            </a:extLst>
          </p:cNvPr>
          <p:cNvSpPr txBox="1"/>
          <p:nvPr/>
        </p:nvSpPr>
        <p:spPr>
          <a:xfrm>
            <a:off x="116583" y="2058091"/>
            <a:ext cx="9280627" cy="400110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Incident Timeline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|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Total Elapsed Time: 2 hours 38 minutes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0266A086-B6F6-F773-1038-B2C64B19CE30}"/>
              </a:ext>
            </a:extLst>
          </p:cNvPr>
          <p:cNvSpPr/>
          <p:nvPr/>
        </p:nvSpPr>
        <p:spPr>
          <a:xfrm>
            <a:off x="8279775" y="3783913"/>
            <a:ext cx="120347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VSP reported incident clearance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8:33 AM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</p:txBody>
      </p: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A6E075B4-9300-7815-F7B6-5E56B92CB31B}"/>
              </a:ext>
            </a:extLst>
          </p:cNvPr>
          <p:cNvCxnSpPr>
            <a:cxnSpLocks/>
            <a:endCxn id="89" idx="0"/>
          </p:cNvCxnSpPr>
          <p:nvPr/>
        </p:nvCxnSpPr>
        <p:spPr>
          <a:xfrm>
            <a:off x="8881511" y="3628003"/>
            <a:ext cx="0" cy="15591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42">
            <a:extLst>
              <a:ext uri="{FF2B5EF4-FFF2-40B4-BE49-F238E27FC236}">
                <a16:creationId xmlns:a16="http://schemas.microsoft.com/office/drawing/2014/main" id="{4E0BBD75-4B9A-BF53-582E-12EB2FAA4E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0901391" y="364401"/>
            <a:ext cx="152174" cy="152174"/>
          </a:xfrm>
          <a:prstGeom prst="rect">
            <a:avLst/>
          </a:prstGeom>
        </p:spPr>
      </p:pic>
      <p:pic>
        <p:nvPicPr>
          <p:cNvPr id="51" name="Picture 42">
            <a:extLst>
              <a:ext uri="{FF2B5EF4-FFF2-40B4-BE49-F238E27FC236}">
                <a16:creationId xmlns:a16="http://schemas.microsoft.com/office/drawing/2014/main" id="{67B95E4F-DC7B-FC80-4394-0759F499CF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1681747" y="802867"/>
            <a:ext cx="152174" cy="152174"/>
          </a:xfrm>
          <a:prstGeom prst="rect">
            <a:avLst/>
          </a:prstGeom>
        </p:spPr>
      </p:pic>
      <p:pic>
        <p:nvPicPr>
          <p:cNvPr id="1028" name="Picture 4" descr="U.S. Route 2 marker">
            <a:extLst>
              <a:ext uri="{FF2B5EF4-FFF2-40B4-BE49-F238E27FC236}">
                <a16:creationId xmlns:a16="http://schemas.microsoft.com/office/drawing/2014/main" id="{255C54B6-71B6-E76B-7FC2-A3C4BE76FE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2103" y="827969"/>
            <a:ext cx="95168" cy="95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5" name="Group 94">
            <a:extLst>
              <a:ext uri="{FF2B5EF4-FFF2-40B4-BE49-F238E27FC236}">
                <a16:creationId xmlns:a16="http://schemas.microsoft.com/office/drawing/2014/main" id="{E0850738-D05A-0D0E-6279-F184E9E82ED3}"/>
              </a:ext>
            </a:extLst>
          </p:cNvPr>
          <p:cNvGrpSpPr/>
          <p:nvPr/>
        </p:nvGrpSpPr>
        <p:grpSpPr>
          <a:xfrm>
            <a:off x="2205314" y="72973"/>
            <a:ext cx="7855132" cy="923330"/>
            <a:chOff x="2168434" y="-6541"/>
            <a:chExt cx="7855132" cy="923330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FB0B08B-7222-6657-1412-DBC81794F376}"/>
                </a:ext>
              </a:extLst>
            </p:cNvPr>
            <p:cNvSpPr txBox="1"/>
            <p:nvPr/>
          </p:nvSpPr>
          <p:spPr>
            <a:xfrm>
              <a:off x="2168434" y="-6541"/>
              <a:ext cx="785513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Event Summary 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 Car Motor Vehicle Crash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SB at MM 71 in Bolton, VT 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Wingdings" panose="05000000000000000000" pitchFamily="2" charset="2"/>
                </a:rPr>
                <a:t> Tuesday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, October 31, 2023</a:t>
              </a:r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B138402F-8BCD-B6D1-F90A-C1EB0847DD61}"/>
                </a:ext>
              </a:extLst>
            </p:cNvPr>
            <p:cNvCxnSpPr>
              <a:cxnSpLocks/>
            </p:cNvCxnSpPr>
            <p:nvPr/>
          </p:nvCxnSpPr>
          <p:spPr>
            <a:xfrm>
              <a:off x="3317301" y="502722"/>
              <a:ext cx="555739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F585BAD6-C228-086B-6CF2-39340ADEA8CA}"/>
              </a:ext>
            </a:extLst>
          </p:cNvPr>
          <p:cNvGrpSpPr/>
          <p:nvPr/>
        </p:nvGrpSpPr>
        <p:grpSpPr>
          <a:xfrm>
            <a:off x="153057" y="1291125"/>
            <a:ext cx="11885886" cy="646331"/>
            <a:chOff x="153057" y="1333042"/>
            <a:chExt cx="11885886" cy="646331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8DB2D49-50A3-E8CD-3151-BD07975A3F98}"/>
                </a:ext>
              </a:extLst>
            </p:cNvPr>
            <p:cNvSpPr/>
            <p:nvPr/>
          </p:nvSpPr>
          <p:spPr>
            <a:xfrm>
              <a:off x="9905680" y="1333042"/>
              <a:ext cx="213326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VSP, Bolton Fire, &amp; Richmond Rescue 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actively</a:t>
              </a: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participated in this incident.</a:t>
              </a:r>
            </a:p>
          </p:txBody>
        </p:sp>
        <p:pic>
          <p:nvPicPr>
            <p:cNvPr id="13" name="Graphic 12" descr="Ambulance with solid fill">
              <a:extLst>
                <a:ext uri="{FF2B5EF4-FFF2-40B4-BE49-F238E27FC236}">
                  <a16:creationId xmlns:a16="http://schemas.microsoft.com/office/drawing/2014/main" id="{53A025DD-CB00-78BC-2673-B4EE0588205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/>
          </p:blipFill>
          <p:spPr>
            <a:xfrm>
              <a:off x="9462974" y="1431557"/>
              <a:ext cx="449300" cy="449300"/>
            </a:xfrm>
            <a:prstGeom prst="rect">
              <a:avLst/>
            </a:prstGeom>
          </p:spPr>
        </p:pic>
        <p:pic>
          <p:nvPicPr>
            <p:cNvPr id="14" name="Graphic 13" descr="Pilot">
              <a:extLst>
                <a:ext uri="{FF2B5EF4-FFF2-40B4-BE49-F238E27FC236}">
                  <a16:creationId xmlns:a16="http://schemas.microsoft.com/office/drawing/2014/main" id="{122B07DB-1606-6572-7A5C-E01FA83C575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8618812" y="1431557"/>
              <a:ext cx="449300" cy="449300"/>
            </a:xfrm>
            <a:prstGeom prst="rect">
              <a:avLst/>
            </a:prstGeom>
          </p:spPr>
        </p:pic>
        <p:pic>
          <p:nvPicPr>
            <p:cNvPr id="15" name="Graphic 14" descr="Firefighter">
              <a:extLst>
                <a:ext uri="{FF2B5EF4-FFF2-40B4-BE49-F238E27FC236}">
                  <a16:creationId xmlns:a16="http://schemas.microsoft.com/office/drawing/2014/main" id="{7A4F6E86-A5E5-D26C-CA0F-8742FB4AB4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9040893" y="1431557"/>
              <a:ext cx="449300" cy="44930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11EF74C8-80B2-1861-4B5C-D114A1B4E9A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291625" y="1354228"/>
              <a:ext cx="741222" cy="603958"/>
            </a:xfrm>
            <a:prstGeom prst="rect">
              <a:avLst/>
            </a:prstGeom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E443E2F-C25C-4A50-124B-621FD53AE049}"/>
                </a:ext>
              </a:extLst>
            </p:cNvPr>
            <p:cNvSpPr/>
            <p:nvPr/>
          </p:nvSpPr>
          <p:spPr>
            <a:xfrm>
              <a:off x="6655064" y="1425375"/>
              <a:ext cx="170389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The I-89 SB lanes 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were delayed for 2.5+ hours.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0AF79E8-7B30-25A3-CCE6-3A658A046A6B}"/>
                </a:ext>
              </a:extLst>
            </p:cNvPr>
            <p:cNvSpPr/>
            <p:nvPr/>
          </p:nvSpPr>
          <p:spPr>
            <a:xfrm>
              <a:off x="688695" y="1333042"/>
              <a:ext cx="214902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The incident occurred 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at about 6:30 AM, with traffic back to normal about 9:07 AM.</a:t>
              </a:r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97F437E3-C4CE-4777-68C6-05DA592583D9}"/>
                </a:ext>
              </a:extLst>
            </p:cNvPr>
            <p:cNvGrpSpPr/>
            <p:nvPr/>
          </p:nvGrpSpPr>
          <p:grpSpPr>
            <a:xfrm rot="5400000">
              <a:off x="153057" y="1379210"/>
              <a:ext cx="553995" cy="553995"/>
              <a:chOff x="3677821" y="1195917"/>
              <a:chExt cx="604550" cy="604550"/>
            </a:xfrm>
          </p:grpSpPr>
          <p:pic>
            <p:nvPicPr>
              <p:cNvPr id="46" name="Graphic 45" descr="Clock">
                <a:extLst>
                  <a:ext uri="{FF2B5EF4-FFF2-40B4-BE49-F238E27FC236}">
                    <a16:creationId xmlns:a16="http://schemas.microsoft.com/office/drawing/2014/main" id="{B4B56676-2FD1-39D4-E356-410B9FB42C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p:blipFill>
            <p:spPr>
              <a:xfrm>
                <a:off x="3677821" y="1195917"/>
                <a:ext cx="604550" cy="604550"/>
              </a:xfrm>
              <a:prstGeom prst="rect">
                <a:avLst/>
              </a:prstGeom>
            </p:spPr>
          </p:pic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E54C4BCE-8065-335E-B980-085CB6B9AD2A}"/>
                  </a:ext>
                </a:extLst>
              </p:cNvPr>
              <p:cNvSpPr/>
              <p:nvPr/>
            </p:nvSpPr>
            <p:spPr>
              <a:xfrm>
                <a:off x="3826200" y="1357992"/>
                <a:ext cx="281075" cy="28107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89D91BC0-536D-B193-9DB4-F111ED3D162B}"/>
                  </a:ext>
                </a:extLst>
              </p:cNvPr>
              <p:cNvCxnSpPr>
                <a:cxnSpLocks/>
                <a:stCxn id="47" idx="6"/>
              </p:cNvCxnSpPr>
              <p:nvPr/>
            </p:nvCxnSpPr>
            <p:spPr>
              <a:xfrm rot="16200000" flipV="1">
                <a:off x="4043516" y="1434772"/>
                <a:ext cx="337" cy="12717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E4C53171-3190-C412-50C1-C7BF9CC0D16F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V="1">
                <a:off x="4002045" y="1468569"/>
                <a:ext cx="44176" cy="9614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3C073ADA-CE91-B193-338F-152CE4D93131}"/>
                  </a:ext>
                </a:extLst>
              </p:cNvPr>
              <p:cNvSpPr/>
              <p:nvPr/>
            </p:nvSpPr>
            <p:spPr>
              <a:xfrm>
                <a:off x="3957237" y="147533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E0A6F43C-753D-F389-40C7-FCF89749C8B5}"/>
                </a:ext>
              </a:extLst>
            </p:cNvPr>
            <p:cNvSpPr/>
            <p:nvPr/>
          </p:nvSpPr>
          <p:spPr>
            <a:xfrm>
              <a:off x="4059620" y="1333042"/>
              <a:ext cx="186668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 vehicle 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struck a guardrail and was subsequently struck by another vehicle.</a:t>
              </a:r>
            </a:p>
          </p:txBody>
        </p: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603FDA84-EECF-EC65-34C2-FE1CF768BEB6}"/>
                </a:ext>
              </a:extLst>
            </p:cNvPr>
            <p:cNvGrpSpPr/>
            <p:nvPr/>
          </p:nvGrpSpPr>
          <p:grpSpPr>
            <a:xfrm rot="10800000">
              <a:off x="6398296" y="1415520"/>
              <a:ext cx="203965" cy="481374"/>
              <a:chOff x="7038133" y="1458038"/>
              <a:chExt cx="203965" cy="481374"/>
            </a:xfrm>
          </p:grpSpPr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491170A5-73D8-013C-2ECC-838BB308E194}"/>
                  </a:ext>
                </a:extLst>
              </p:cNvPr>
              <p:cNvSpPr/>
              <p:nvPr/>
            </p:nvSpPr>
            <p:spPr>
              <a:xfrm>
                <a:off x="7038133" y="1461644"/>
                <a:ext cx="101804" cy="47722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60C1E05B-DF84-BAC3-1A30-3083F5067BE5}"/>
                  </a:ext>
                </a:extLst>
              </p:cNvPr>
              <p:cNvSpPr/>
              <p:nvPr/>
            </p:nvSpPr>
            <p:spPr>
              <a:xfrm>
                <a:off x="7140294" y="1459671"/>
                <a:ext cx="101804" cy="479741"/>
              </a:xfrm>
              <a:prstGeom prst="rect">
                <a:avLst/>
              </a:prstGeom>
              <a:solidFill>
                <a:srgbClr val="E0160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5EDC1BC4-DEDA-ED9C-5640-2706C70D21F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40294" y="1459881"/>
                <a:ext cx="0" cy="477228"/>
              </a:xfrm>
              <a:prstGeom prst="line">
                <a:avLst/>
              </a:prstGeom>
              <a:solidFill>
                <a:schemeClr val="tx1"/>
              </a:solidFill>
              <a:ln w="19050" cmpd="dbl">
                <a:solidFill>
                  <a:srgbClr val="FFCC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id="{6B7F9EA0-5573-8E96-FC76-80398B47B6A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83668" y="1461328"/>
                <a:ext cx="3619" cy="477624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3A165415-C9EE-2AD6-8C34-FD9F5B6F037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93302" y="1458038"/>
                <a:ext cx="3619" cy="477624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5" name="Explosion: 8 Points 74">
            <a:extLst>
              <a:ext uri="{FF2B5EF4-FFF2-40B4-BE49-F238E27FC236}">
                <a16:creationId xmlns:a16="http://schemas.microsoft.com/office/drawing/2014/main" id="{07F7B94A-6CBF-056D-0D76-5FACA6919974}"/>
              </a:ext>
            </a:extLst>
          </p:cNvPr>
          <p:cNvSpPr/>
          <p:nvPr/>
        </p:nvSpPr>
        <p:spPr>
          <a:xfrm>
            <a:off x="11243515" y="529746"/>
            <a:ext cx="214954" cy="250260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id="{1FDA40CF-09B0-6609-E9A3-C5288D285507}"/>
              </a:ext>
            </a:extLst>
          </p:cNvPr>
          <p:cNvGrpSpPr/>
          <p:nvPr/>
        </p:nvGrpSpPr>
        <p:grpSpPr>
          <a:xfrm>
            <a:off x="217714" y="2058091"/>
            <a:ext cx="11660777" cy="2521090"/>
            <a:chOff x="502515" y="1970709"/>
            <a:chExt cx="11029819" cy="2521090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D18A6C0-6D3D-11C2-7186-C9B1F3AB01B8}"/>
                </a:ext>
              </a:extLst>
            </p:cNvPr>
            <p:cNvCxnSpPr>
              <a:cxnSpLocks/>
            </p:cNvCxnSpPr>
            <p:nvPr/>
          </p:nvCxnSpPr>
          <p:spPr>
            <a:xfrm>
              <a:off x="699654" y="4491799"/>
              <a:ext cx="10718552" cy="0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47160AA5-018A-7020-ABD8-F3372FDD82BB}"/>
                </a:ext>
              </a:extLst>
            </p:cNvPr>
            <p:cNvCxnSpPr>
              <a:cxnSpLocks/>
            </p:cNvCxnSpPr>
            <p:nvPr/>
          </p:nvCxnSpPr>
          <p:spPr>
            <a:xfrm>
              <a:off x="502515" y="1970709"/>
              <a:ext cx="11029819" cy="0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8" name="Picture 4" descr="U.S. Route 2 marker">
            <a:extLst>
              <a:ext uri="{FF2B5EF4-FFF2-40B4-BE49-F238E27FC236}">
                <a16:creationId xmlns:a16="http://schemas.microsoft.com/office/drawing/2014/main" id="{18D19E42-C935-1B18-FF47-54B731A226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1239" y="589928"/>
            <a:ext cx="95168" cy="95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FEE474F6-3C7A-10FB-3CE8-B87FBEE242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22" t="-829"/>
          <a:stretch/>
        </p:blipFill>
        <p:spPr bwMode="auto">
          <a:xfrm>
            <a:off x="426130" y="4751467"/>
            <a:ext cx="1175995" cy="1245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C76A87B-4D79-9803-F00D-5C5A80135479}"/>
              </a:ext>
            </a:extLst>
          </p:cNvPr>
          <p:cNvSpPr/>
          <p:nvPr/>
        </p:nvSpPr>
        <p:spPr>
          <a:xfrm>
            <a:off x="8550449" y="4761455"/>
            <a:ext cx="1854955" cy="12253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874EE711-4C09-FFF9-DCB5-54EB8D33383B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71" r="12571"/>
          <a:stretch/>
        </p:blipFill>
        <p:spPr>
          <a:xfrm>
            <a:off x="10582903" y="4761455"/>
            <a:ext cx="1174931" cy="1225339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FA9C3579-67C3-D595-FED8-0662625EE124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87" r="25487"/>
          <a:stretch/>
        </p:blipFill>
        <p:spPr>
          <a:xfrm>
            <a:off x="7198017" y="4760065"/>
            <a:ext cx="1174931" cy="1228118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583057C6-55A6-070B-2F38-6F1B09B916E5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92" r="14092"/>
          <a:stretch/>
        </p:blipFill>
        <p:spPr>
          <a:xfrm>
            <a:off x="3812082" y="4760065"/>
            <a:ext cx="1175978" cy="1228118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sp>
        <p:nvSpPr>
          <p:cNvPr id="57" name="Rectangle 56">
            <a:extLst>
              <a:ext uri="{FF2B5EF4-FFF2-40B4-BE49-F238E27FC236}">
                <a16:creationId xmlns:a16="http://schemas.microsoft.com/office/drawing/2014/main" id="{FDC313E4-BF62-A7D7-39EE-4E8AC6ECDDCB}"/>
              </a:ext>
            </a:extLst>
          </p:cNvPr>
          <p:cNvSpPr/>
          <p:nvPr/>
        </p:nvSpPr>
        <p:spPr>
          <a:xfrm>
            <a:off x="7129280" y="6039723"/>
            <a:ext cx="131240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Backups persisted for 2.5+ hours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5786818F-C7E0-91FD-4EEA-B3A804A4159B}"/>
              </a:ext>
            </a:extLst>
          </p:cNvPr>
          <p:cNvSpPr/>
          <p:nvPr/>
        </p:nvSpPr>
        <p:spPr>
          <a:xfrm>
            <a:off x="10579179" y="6039723"/>
            <a:ext cx="118237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Injuries reported: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minor injury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CD487BE7-A912-392C-8284-EADE5605F0BB}"/>
              </a:ext>
            </a:extLst>
          </p:cNvPr>
          <p:cNvSpPr/>
          <p:nvPr/>
        </p:nvSpPr>
        <p:spPr>
          <a:xfrm>
            <a:off x="8584183" y="6039723"/>
            <a:ext cx="180177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Delay cost increase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 $46K (or 350%) on the day of the accident vs an average Tues. in October 2023.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761499E4-8010-4181-72ED-46BBBA35DC9D}"/>
              </a:ext>
            </a:extLst>
          </p:cNvPr>
          <p:cNvSpPr/>
          <p:nvPr/>
        </p:nvSpPr>
        <p:spPr>
          <a:xfrm>
            <a:off x="8460448" y="5430191"/>
            <a:ext cx="203432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$46K </a:t>
            </a:r>
          </a:p>
          <a:p>
            <a:pPr marL="0" marR="0" lvl="0" indent="0" algn="ctr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(vs avg Tues of $13K)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425A2E2A-995E-CFCB-A73B-71DE7DAE5C9F}"/>
              </a:ext>
            </a:extLst>
          </p:cNvPr>
          <p:cNvSpPr/>
          <p:nvPr/>
        </p:nvSpPr>
        <p:spPr>
          <a:xfrm>
            <a:off x="5165561" y="4761455"/>
            <a:ext cx="1854955" cy="12253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1D94FE25-09ED-C478-5846-C2762358E5EE}"/>
              </a:ext>
            </a:extLst>
          </p:cNvPr>
          <p:cNvSpPr/>
          <p:nvPr/>
        </p:nvSpPr>
        <p:spPr>
          <a:xfrm>
            <a:off x="5188811" y="6039723"/>
            <a:ext cx="184443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Veh-hr. of Delay increase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  1,095 (or 350%) on the day of the accident vs an average Tues. in October 2023.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294E7AD9-3B9D-C3A0-FA5E-9E38A85C54CE}"/>
              </a:ext>
            </a:extLst>
          </p:cNvPr>
          <p:cNvSpPr/>
          <p:nvPr/>
        </p:nvSpPr>
        <p:spPr>
          <a:xfrm>
            <a:off x="5077105" y="5430191"/>
            <a:ext cx="203432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1,095h</a:t>
            </a:r>
          </a:p>
          <a:p>
            <a:pPr marL="0" marR="0" lvl="0" indent="0" algn="ctr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(vs avg Tues of 437)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1AEFC141-DB1F-B339-42D7-058CF6F72E20}"/>
              </a:ext>
            </a:extLst>
          </p:cNvPr>
          <p:cNvSpPr/>
          <p:nvPr/>
        </p:nvSpPr>
        <p:spPr>
          <a:xfrm>
            <a:off x="1779626" y="4761455"/>
            <a:ext cx="1854955" cy="12253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3" name="Picture 92" descr="A picture containing drawing&#10;&#10;Description automatically generated">
            <a:extLst>
              <a:ext uri="{FF2B5EF4-FFF2-40B4-BE49-F238E27FC236}">
                <a16:creationId xmlns:a16="http://schemas.microsoft.com/office/drawing/2014/main" id="{4FF8CE18-DB77-E1CB-6235-DDEF7E7E8EEA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107" y="4860050"/>
            <a:ext cx="518880" cy="518881"/>
          </a:xfrm>
          <a:prstGeom prst="rect">
            <a:avLst/>
          </a:prstGeom>
        </p:spPr>
      </p:pic>
      <p:pic>
        <p:nvPicPr>
          <p:cNvPr id="96" name="Graphic 95" descr="Money">
            <a:extLst>
              <a:ext uri="{FF2B5EF4-FFF2-40B4-BE49-F238E27FC236}">
                <a16:creationId xmlns:a16="http://schemas.microsoft.com/office/drawing/2014/main" id="{90F1AE2F-BC5D-9B17-0311-2D5510DC06CA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9301077" y="4819071"/>
            <a:ext cx="529511" cy="529511"/>
          </a:xfrm>
          <a:prstGeom prst="rect">
            <a:avLst/>
          </a:prstGeom>
        </p:spPr>
      </p:pic>
      <p:grpSp>
        <p:nvGrpSpPr>
          <p:cNvPr id="97" name="Group 96">
            <a:extLst>
              <a:ext uri="{FF2B5EF4-FFF2-40B4-BE49-F238E27FC236}">
                <a16:creationId xmlns:a16="http://schemas.microsoft.com/office/drawing/2014/main" id="{A6169C5B-A471-7C1F-17CA-077B9FBA26F7}"/>
              </a:ext>
            </a:extLst>
          </p:cNvPr>
          <p:cNvGrpSpPr/>
          <p:nvPr/>
        </p:nvGrpSpPr>
        <p:grpSpPr>
          <a:xfrm>
            <a:off x="5801269" y="4779985"/>
            <a:ext cx="779431" cy="663222"/>
            <a:chOff x="5575889" y="5205699"/>
            <a:chExt cx="1074620" cy="914400"/>
          </a:xfrm>
        </p:grpSpPr>
        <p:pic>
          <p:nvPicPr>
            <p:cNvPr id="98" name="Graphic 97" descr="Car">
              <a:extLst>
                <a:ext uri="{FF2B5EF4-FFF2-40B4-BE49-F238E27FC236}">
                  <a16:creationId xmlns:a16="http://schemas.microsoft.com/office/drawing/2014/main" id="{A579132F-3F9A-3EBA-7483-8B1112E6D488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5575889" y="5205699"/>
              <a:ext cx="914400" cy="914400"/>
            </a:xfrm>
            <a:prstGeom prst="rect">
              <a:avLst/>
            </a:prstGeom>
          </p:spPr>
        </p:pic>
        <p:pic>
          <p:nvPicPr>
            <p:cNvPr id="100" name="Graphic 99" descr="Clock">
              <a:extLst>
                <a:ext uri="{FF2B5EF4-FFF2-40B4-BE49-F238E27FC236}">
                  <a16:creationId xmlns:a16="http://schemas.microsoft.com/office/drawing/2014/main" id="{0FEFF5F5-7080-CF7D-4221-949AFD17EE9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6295553" y="5280702"/>
              <a:ext cx="354956" cy="354956"/>
            </a:xfrm>
            <a:prstGeom prst="rect">
              <a:avLst/>
            </a:prstGeom>
          </p:spPr>
        </p:pic>
      </p:grpSp>
      <p:pic>
        <p:nvPicPr>
          <p:cNvPr id="101" name="Graphic 100" descr="Line arrow Straight">
            <a:extLst>
              <a:ext uri="{FF2B5EF4-FFF2-40B4-BE49-F238E27FC236}">
                <a16:creationId xmlns:a16="http://schemas.microsoft.com/office/drawing/2014/main" id="{34A6FF4B-BF0B-9670-918D-EC0D98EA3D2E}"/>
              </a:ext>
            </a:extLst>
          </p:cNvPr>
          <p:cNvPicPr>
            <a:picLocks noChangeAspect="1"/>
          </p:cNvPicPr>
          <p:nvPr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rcRect r="64096"/>
          <a:stretch/>
        </p:blipFill>
        <p:spPr>
          <a:xfrm rot="5400000">
            <a:off x="6556114" y="4785445"/>
            <a:ext cx="291011" cy="621132"/>
          </a:xfrm>
          <a:prstGeom prst="rect">
            <a:avLst/>
          </a:prstGeom>
        </p:spPr>
      </p:pic>
      <p:pic>
        <p:nvPicPr>
          <p:cNvPr id="102" name="Graphic 101" descr="Line arrow Straight">
            <a:extLst>
              <a:ext uri="{FF2B5EF4-FFF2-40B4-BE49-F238E27FC236}">
                <a16:creationId xmlns:a16="http://schemas.microsoft.com/office/drawing/2014/main" id="{DFF1D61F-FEA4-AC15-95BD-5F7FBFB542CC}"/>
              </a:ext>
            </a:extLst>
          </p:cNvPr>
          <p:cNvPicPr>
            <a:picLocks noChangeAspect="1"/>
          </p:cNvPicPr>
          <p:nvPr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rcRect r="64096"/>
          <a:stretch/>
        </p:blipFill>
        <p:spPr>
          <a:xfrm rot="5400000">
            <a:off x="9897119" y="4785445"/>
            <a:ext cx="291011" cy="621132"/>
          </a:xfrm>
          <a:prstGeom prst="rect">
            <a:avLst/>
          </a:prstGeom>
        </p:spPr>
      </p:pic>
      <p:pic>
        <p:nvPicPr>
          <p:cNvPr id="103" name="Graphic 102" descr="Line arrow Straight">
            <a:extLst>
              <a:ext uri="{FF2B5EF4-FFF2-40B4-BE49-F238E27FC236}">
                <a16:creationId xmlns:a16="http://schemas.microsoft.com/office/drawing/2014/main" id="{7BD35A50-0F47-48E3-A073-EE7A6FE5E1AF}"/>
              </a:ext>
            </a:extLst>
          </p:cNvPr>
          <p:cNvPicPr>
            <a:picLocks noChangeAspect="1"/>
          </p:cNvPicPr>
          <p:nvPr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rcRect r="64096"/>
          <a:stretch/>
        </p:blipFill>
        <p:spPr>
          <a:xfrm rot="5400000">
            <a:off x="3095464" y="4785445"/>
            <a:ext cx="291011" cy="621132"/>
          </a:xfrm>
          <a:prstGeom prst="rect">
            <a:avLst/>
          </a:prstGeom>
        </p:spPr>
      </p:pic>
      <p:sp>
        <p:nvSpPr>
          <p:cNvPr id="104" name="Rectangle 103">
            <a:extLst>
              <a:ext uri="{FF2B5EF4-FFF2-40B4-BE49-F238E27FC236}">
                <a16:creationId xmlns:a16="http://schemas.microsoft.com/office/drawing/2014/main" id="{FCA5B263-7D84-C5E8-3763-B11E66F3AFA3}"/>
              </a:ext>
            </a:extLst>
          </p:cNvPr>
          <p:cNvSpPr/>
          <p:nvPr/>
        </p:nvSpPr>
        <p:spPr>
          <a:xfrm>
            <a:off x="355703" y="6039723"/>
            <a:ext cx="131622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VSP was the first on the scene to investigate this incident.</a:t>
            </a: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06BE7869-BC93-E485-F5C0-73C4119A5497}"/>
              </a:ext>
            </a:extLst>
          </p:cNvPr>
          <p:cNvSpPr/>
          <p:nvPr/>
        </p:nvSpPr>
        <p:spPr>
          <a:xfrm>
            <a:off x="3734277" y="6039723"/>
            <a:ext cx="14387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Black ice and slippery conditions reported the morning of the incident.</a:t>
            </a: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02AA21CE-AD42-9F61-C4F4-5F684C341D2A}"/>
              </a:ext>
            </a:extLst>
          </p:cNvPr>
          <p:cNvSpPr/>
          <p:nvPr/>
        </p:nvSpPr>
        <p:spPr>
          <a:xfrm>
            <a:off x="1686849" y="5430191"/>
            <a:ext cx="203432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99.7min</a:t>
            </a:r>
          </a:p>
          <a:p>
            <a:pPr marL="0" marR="0" lvl="0" indent="0" algn="ctr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(vs avg Tues of 12.8m)</a:t>
            </a: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84538FD3-D191-1724-B136-45C199A52D83}"/>
              </a:ext>
            </a:extLst>
          </p:cNvPr>
          <p:cNvSpPr/>
          <p:nvPr/>
        </p:nvSpPr>
        <p:spPr>
          <a:xfrm>
            <a:off x="1726226" y="6039723"/>
            <a:ext cx="196766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Travel time increase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 99.7m (or 780%) on the day of the accident vs Tues. in October 2023 @ 7:30 AM.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534DB72-9846-0DEA-35DA-CF15D7844D13}"/>
              </a:ext>
            </a:extLst>
          </p:cNvPr>
          <p:cNvGrpSpPr/>
          <p:nvPr/>
        </p:nvGrpSpPr>
        <p:grpSpPr>
          <a:xfrm>
            <a:off x="400163" y="3323418"/>
            <a:ext cx="11360108" cy="283253"/>
            <a:chOff x="433387" y="3514351"/>
            <a:chExt cx="11360108" cy="283253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73E1D08F-B827-23A9-A43D-E366396AA0DE}"/>
                </a:ext>
              </a:extLst>
            </p:cNvPr>
            <p:cNvSpPr/>
            <p:nvPr/>
          </p:nvSpPr>
          <p:spPr>
            <a:xfrm flipH="1">
              <a:off x="433387" y="3514351"/>
              <a:ext cx="11324445" cy="28325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3B2FCDCF-BF7A-9C06-32B4-9F5BB1EED300}"/>
                </a:ext>
              </a:extLst>
            </p:cNvPr>
            <p:cNvCxnSpPr>
              <a:cxnSpLocks/>
            </p:cNvCxnSpPr>
            <p:nvPr/>
          </p:nvCxnSpPr>
          <p:spPr>
            <a:xfrm>
              <a:off x="461793" y="3650850"/>
              <a:ext cx="11331702" cy="5128"/>
            </a:xfrm>
            <a:prstGeom prst="line">
              <a:avLst/>
            </a:prstGeom>
            <a:noFill/>
            <a:ln w="19050" cap="flat" cmpd="sng" algn="ctr">
              <a:solidFill>
                <a:sysClr val="window" lastClr="FFFFFF"/>
              </a:solidFill>
              <a:prstDash val="lgDash"/>
              <a:miter lim="800000"/>
            </a:ln>
            <a:effectLst/>
          </p:spPr>
        </p:cxnSp>
      </p:grpSp>
      <p:pic>
        <p:nvPicPr>
          <p:cNvPr id="44" name="Picture 42">
            <a:extLst>
              <a:ext uri="{FF2B5EF4-FFF2-40B4-BE49-F238E27FC236}">
                <a16:creationId xmlns:a16="http://schemas.microsoft.com/office/drawing/2014/main" id="{F6CA15B8-4AF7-7471-AD4E-9DE00E26FB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5827271" y="3233557"/>
            <a:ext cx="462972" cy="462974"/>
          </a:xfrm>
          <a:prstGeom prst="rect">
            <a:avLst/>
          </a:prstGeom>
        </p:spPr>
      </p:pic>
      <p:sp>
        <p:nvSpPr>
          <p:cNvPr id="109" name="TextBox 108">
            <a:extLst>
              <a:ext uri="{FF2B5EF4-FFF2-40B4-BE49-F238E27FC236}">
                <a16:creationId xmlns:a16="http://schemas.microsoft.com/office/drawing/2014/main" id="{7C62F052-1131-41F3-C9EE-DA778B8B5AA8}"/>
              </a:ext>
            </a:extLst>
          </p:cNvPr>
          <p:cNvSpPr txBox="1"/>
          <p:nvPr/>
        </p:nvSpPr>
        <p:spPr>
          <a:xfrm>
            <a:off x="5819851" y="2942271"/>
            <a:ext cx="477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SB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853AE1A-0267-D413-408A-070F6B9E5D8F}"/>
              </a:ext>
            </a:extLst>
          </p:cNvPr>
          <p:cNvCxnSpPr>
            <a:cxnSpLocks/>
          </p:cNvCxnSpPr>
          <p:nvPr/>
        </p:nvCxnSpPr>
        <p:spPr>
          <a:xfrm>
            <a:off x="509131" y="3214082"/>
            <a:ext cx="4930547" cy="0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D4316385-7235-7E64-B259-0E33F2EA72F0}"/>
              </a:ext>
            </a:extLst>
          </p:cNvPr>
          <p:cNvSpPr txBox="1"/>
          <p:nvPr/>
        </p:nvSpPr>
        <p:spPr>
          <a:xfrm>
            <a:off x="1463016" y="2910618"/>
            <a:ext cx="30227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Excessive time lapse in notifying the public</a:t>
            </a:r>
          </a:p>
        </p:txBody>
      </p:sp>
      <p:pic>
        <p:nvPicPr>
          <p:cNvPr id="2" name="Picture 42">
            <a:extLst>
              <a:ext uri="{FF2B5EF4-FFF2-40B4-BE49-F238E27FC236}">
                <a16:creationId xmlns:a16="http://schemas.microsoft.com/office/drawing/2014/main" id="{7C915F09-49EB-F503-A3C7-8B45D7DE4B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3573697" y="679014"/>
            <a:ext cx="257629" cy="257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797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>
            <a:extLst>
              <a:ext uri="{FF2B5EF4-FFF2-40B4-BE49-F238E27FC236}">
                <a16:creationId xmlns:a16="http://schemas.microsoft.com/office/drawing/2014/main" id="{472924B1-41A9-4CB4-B8B3-18FB5923266E}"/>
              </a:ext>
            </a:extLst>
          </p:cNvPr>
          <p:cNvSpPr/>
          <p:nvPr/>
        </p:nvSpPr>
        <p:spPr>
          <a:xfrm>
            <a:off x="6165567" y="1264514"/>
            <a:ext cx="6007900" cy="178877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7E65E27-34A8-495F-BA0A-61559576F6F2}"/>
              </a:ext>
            </a:extLst>
          </p:cNvPr>
          <p:cNvSpPr/>
          <p:nvPr/>
        </p:nvSpPr>
        <p:spPr>
          <a:xfrm>
            <a:off x="6106201" y="4606788"/>
            <a:ext cx="6077093" cy="1799897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1F4CB3BC-1104-43FA-A594-916807750EF9}"/>
              </a:ext>
            </a:extLst>
          </p:cNvPr>
          <p:cNvGrpSpPr/>
          <p:nvPr/>
        </p:nvGrpSpPr>
        <p:grpSpPr>
          <a:xfrm>
            <a:off x="6099793" y="4875520"/>
            <a:ext cx="6092207" cy="1990056"/>
            <a:chOff x="-3369" y="4875520"/>
            <a:chExt cx="6092207" cy="1990056"/>
          </a:xfrm>
        </p:grpSpPr>
        <p:sp>
          <p:nvSpPr>
            <p:cNvPr id="8" name="Content Placeholder 2">
              <a:extLst>
                <a:ext uri="{FF2B5EF4-FFF2-40B4-BE49-F238E27FC236}">
                  <a16:creationId xmlns:a16="http://schemas.microsoft.com/office/drawing/2014/main" id="{4583AD9B-96ED-4D34-8213-E8F6591F0403}"/>
                </a:ext>
              </a:extLst>
            </p:cNvPr>
            <p:cNvSpPr txBox="1">
              <a:spLocks/>
            </p:cNvSpPr>
            <p:nvPr/>
          </p:nvSpPr>
          <p:spPr>
            <a:xfrm>
              <a:off x="-3369" y="4875520"/>
              <a:ext cx="6083501" cy="1465295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28600" marR="0" lvl="0" indent="-1143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Messaging</a:t>
              </a: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– Due to the delays in notification to the TMC, effective messaging was not put out in a timely fashion, likely leading to further congestion and delays.</a:t>
              </a:r>
            </a:p>
            <a:p>
              <a:pPr marL="228600" marR="0" lvl="0" indent="-1143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228600" marR="0" lvl="0" indent="-1143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Management 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– Improving incident clearance times and limiting unnecessary responders on scene would assist in limiting congestion.</a:t>
              </a:r>
            </a:p>
            <a:p>
              <a:pPr marL="228600" marR="0" lvl="0" indent="-1143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228600" marR="0" lvl="0" indent="-1143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Detours and Diversions 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– With earlier notification, motorists could seek alternate routes (US-2) and avoid adding to congestion.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2B584BC-66B5-46C5-84F4-A317594B6A58}"/>
                </a:ext>
              </a:extLst>
            </p:cNvPr>
            <p:cNvSpPr txBox="1"/>
            <p:nvPr/>
          </p:nvSpPr>
          <p:spPr>
            <a:xfrm>
              <a:off x="5338" y="6434689"/>
              <a:ext cx="6083500" cy="430887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>
              <a:spAutoFit/>
            </a:bodyPr>
            <a:lstStyle/>
            <a:p>
              <a:pPr marL="457200" marR="0" lvl="1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Effective inter-agency information sharing and coordination due to Unified Command structure</a:t>
              </a:r>
            </a:p>
            <a:p>
              <a:pPr marL="457200" marR="0" lvl="1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“Knowing your local and regional partners before you get to the scene is critical”</a:t>
              </a:r>
            </a:p>
          </p:txBody>
        </p:sp>
        <p:pic>
          <p:nvPicPr>
            <p:cNvPr id="11" name="Graphic 10" descr="Key with solid fill">
              <a:extLst>
                <a:ext uri="{FF2B5EF4-FFF2-40B4-BE49-F238E27FC236}">
                  <a16:creationId xmlns:a16="http://schemas.microsoft.com/office/drawing/2014/main" id="{0F421544-7906-404E-BF91-8378C1B81BE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1403" y="6470572"/>
              <a:ext cx="349921" cy="349921"/>
            </a:xfrm>
            <a:prstGeom prst="rect">
              <a:avLst/>
            </a:prstGeom>
          </p:spPr>
        </p:pic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C6CB8D6E-73CE-4F87-9836-21D810C05FBA}"/>
              </a:ext>
            </a:extLst>
          </p:cNvPr>
          <p:cNvSpPr/>
          <p:nvPr/>
        </p:nvSpPr>
        <p:spPr>
          <a:xfrm>
            <a:off x="3076564" y="0"/>
            <a:ext cx="9115436" cy="819219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EE39E0E-C41F-4CFA-8ADC-D872F22A9C06}"/>
              </a:ext>
            </a:extLst>
          </p:cNvPr>
          <p:cNvGrpSpPr/>
          <p:nvPr/>
        </p:nvGrpSpPr>
        <p:grpSpPr>
          <a:xfrm>
            <a:off x="6595116" y="51753"/>
            <a:ext cx="5524019" cy="659275"/>
            <a:chOff x="5078349" y="42102"/>
            <a:chExt cx="5570358" cy="659275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5D5B290-1C82-489E-A288-2A0DEA69DC0E}"/>
                </a:ext>
              </a:extLst>
            </p:cNvPr>
            <p:cNvSpPr txBox="1"/>
            <p:nvPr/>
          </p:nvSpPr>
          <p:spPr>
            <a:xfrm>
              <a:off x="5618443" y="42102"/>
              <a:ext cx="50302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 Car Motor Vehicle Crash on I-89 SB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6A15396-1C17-486E-BDD7-65B681DD8666}"/>
                </a:ext>
              </a:extLst>
            </p:cNvPr>
            <p:cNvSpPr txBox="1"/>
            <p:nvPr/>
          </p:nvSpPr>
          <p:spPr>
            <a:xfrm>
              <a:off x="5078349" y="424378"/>
              <a:ext cx="55676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SB at MM 71 in Bolton, VT • Tuesday, October 31, 2023 </a:t>
              </a: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BD92C349-FFFF-4E49-9BA7-E30708AE9C35}"/>
              </a:ext>
            </a:extLst>
          </p:cNvPr>
          <p:cNvSpPr/>
          <p:nvPr/>
        </p:nvSpPr>
        <p:spPr>
          <a:xfrm>
            <a:off x="3246272" y="65780"/>
            <a:ext cx="33671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Incident Impacts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1CCA9AF-5639-4C5A-90C2-DBBBF3F0E65F}"/>
              </a:ext>
            </a:extLst>
          </p:cNvPr>
          <p:cNvCxnSpPr/>
          <p:nvPr/>
        </p:nvCxnSpPr>
        <p:spPr>
          <a:xfrm>
            <a:off x="6898780" y="125377"/>
            <a:ext cx="0" cy="542710"/>
          </a:xfrm>
          <a:prstGeom prst="line">
            <a:avLst/>
          </a:prstGeom>
          <a:noFill/>
          <a:ln w="63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</p:cxnSp>
      <p:pic>
        <p:nvPicPr>
          <p:cNvPr id="22" name="Picture 6">
            <a:extLst>
              <a:ext uri="{FF2B5EF4-FFF2-40B4-BE49-F238E27FC236}">
                <a16:creationId xmlns:a16="http://schemas.microsoft.com/office/drawing/2014/main" id="{D1774EB1-0121-4263-AB9D-C88B2FBCDF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 bwMode="auto">
          <a:xfrm>
            <a:off x="8303636" y="473579"/>
            <a:ext cx="246766" cy="246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F489D987-6190-4BE8-B1F4-D2C89A9C1FCC}"/>
              </a:ext>
            </a:extLst>
          </p:cNvPr>
          <p:cNvSpPr txBox="1"/>
          <p:nvPr/>
        </p:nvSpPr>
        <p:spPr>
          <a:xfrm>
            <a:off x="7154024" y="873091"/>
            <a:ext cx="44035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I-89 SB Bolton Impacts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(Click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7" tooltip="Congestion Sca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to open Congestion Scan)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81426038-80CF-42B0-9615-55ADDE33FA0E}"/>
              </a:ext>
            </a:extLst>
          </p:cNvPr>
          <p:cNvSpPr/>
          <p:nvPr/>
        </p:nvSpPr>
        <p:spPr>
          <a:xfrm>
            <a:off x="6132691" y="3931870"/>
            <a:ext cx="605060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Comparisons of the I-89 on the day of the incident vs the week prior to the incident shows substantial crash impact. </a:t>
            </a: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Backups of 3-5 miles lasted over 2.5+ hours were experienced 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during the response &amp; clean-up of the incident &amp; subsequent reopening of the lane.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48C8185A-8053-4744-A4D0-A3A6E1E73DF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6" t="2483" r="5636"/>
          <a:stretch/>
        </p:blipFill>
        <p:spPr>
          <a:xfrm>
            <a:off x="6166661" y="1459498"/>
            <a:ext cx="6025366" cy="2472521"/>
          </a:xfrm>
          <a:prstGeom prst="rect">
            <a:avLst/>
          </a:prstGeom>
          <a:ln w="3175">
            <a:solidFill>
              <a:schemeClr val="bg2"/>
            </a:solidFill>
          </a:ln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F543E0F2-DBFE-49C4-84CC-E182635A46A1}"/>
              </a:ext>
            </a:extLst>
          </p:cNvPr>
          <p:cNvSpPr txBox="1"/>
          <p:nvPr/>
        </p:nvSpPr>
        <p:spPr>
          <a:xfrm>
            <a:off x="7540952" y="1241446"/>
            <a:ext cx="1193426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TUES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10/24/23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EAB5E9F0-018A-43F2-A912-5E57E75F76A3}"/>
              </a:ext>
            </a:extLst>
          </p:cNvPr>
          <p:cNvSpPr/>
          <p:nvPr/>
        </p:nvSpPr>
        <p:spPr>
          <a:xfrm>
            <a:off x="9666514" y="1248964"/>
            <a:ext cx="2516777" cy="268290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731743A-8D41-4B78-912D-71C9821BB95A}"/>
              </a:ext>
            </a:extLst>
          </p:cNvPr>
          <p:cNvSpPr txBox="1"/>
          <p:nvPr/>
        </p:nvSpPr>
        <p:spPr>
          <a:xfrm>
            <a:off x="10097520" y="1226057"/>
            <a:ext cx="173672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TUES 10/31/23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3F86A40-E18C-4B37-85F5-3BFCCE2F6861}"/>
              </a:ext>
            </a:extLst>
          </p:cNvPr>
          <p:cNvSpPr txBox="1"/>
          <p:nvPr/>
        </p:nvSpPr>
        <p:spPr>
          <a:xfrm>
            <a:off x="6132690" y="4569469"/>
            <a:ext cx="110572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6685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Takeaways</a:t>
            </a: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74282C4C-43F5-48F3-8A69-2378971D9A4D}"/>
              </a:ext>
            </a:extLst>
          </p:cNvPr>
          <p:cNvCxnSpPr>
            <a:cxnSpLocks/>
            <a:stCxn id="57" idx="3"/>
          </p:cNvCxnSpPr>
          <p:nvPr/>
        </p:nvCxnSpPr>
        <p:spPr>
          <a:xfrm flipV="1">
            <a:off x="7238413" y="4723691"/>
            <a:ext cx="4953587" cy="15055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9" name="Group 78">
            <a:extLst>
              <a:ext uri="{FF2B5EF4-FFF2-40B4-BE49-F238E27FC236}">
                <a16:creationId xmlns:a16="http://schemas.microsoft.com/office/drawing/2014/main" id="{31C818FB-28AC-D74A-57EC-CFA22343C9DC}"/>
              </a:ext>
            </a:extLst>
          </p:cNvPr>
          <p:cNvGrpSpPr/>
          <p:nvPr/>
        </p:nvGrpSpPr>
        <p:grpSpPr>
          <a:xfrm>
            <a:off x="404348" y="4510340"/>
            <a:ext cx="5344431" cy="2195653"/>
            <a:chOff x="219256" y="4541443"/>
            <a:chExt cx="5344431" cy="2195653"/>
          </a:xfrm>
        </p:grpSpPr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CBE7ED21-542B-4BA1-8E94-1579F09DE123}"/>
                </a:ext>
              </a:extLst>
            </p:cNvPr>
            <p:cNvSpPr/>
            <p:nvPr/>
          </p:nvSpPr>
          <p:spPr>
            <a:xfrm>
              <a:off x="219256" y="4902021"/>
              <a:ext cx="3315126" cy="1751982"/>
            </a:xfrm>
            <a:prstGeom prst="rect">
              <a:avLst/>
            </a:prstGeom>
            <a:solidFill>
              <a:srgbClr val="F9F9F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56C3EEB9-1B7A-44EE-B8AB-2547E8C52683}"/>
                </a:ext>
              </a:extLst>
            </p:cNvPr>
            <p:cNvSpPr txBox="1"/>
            <p:nvPr/>
          </p:nvSpPr>
          <p:spPr>
            <a:xfrm>
              <a:off x="219256" y="4541443"/>
              <a:ext cx="50023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I-89 SB Bolton User Delay Cost 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(Click 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hlinkClick r:id="rId7" tooltip="User Delay Cost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here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to open full UDC results)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192C5064-0B57-4096-9CE4-FE3F71F0ABFA}"/>
                </a:ext>
              </a:extLst>
            </p:cNvPr>
            <p:cNvSpPr txBox="1"/>
            <p:nvPr/>
          </p:nvSpPr>
          <p:spPr>
            <a:xfrm>
              <a:off x="275447" y="5362514"/>
              <a:ext cx="3202743" cy="954107"/>
            </a:xfrm>
            <a:prstGeom prst="rect">
              <a:avLst/>
            </a:prstGeom>
            <a:solidFill>
              <a:srgbClr val="F7F7F7"/>
            </a:solidFill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This section of I-89 SB from Exit 11 to Exit 10 - showed significant impact from the incident, in terms of user delay cost and vehicle hours of delay.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AEFFE0B1-98A5-7DE2-F66E-BCC154735B1A}"/>
                </a:ext>
              </a:extLst>
            </p:cNvPr>
            <p:cNvGrpSpPr/>
            <p:nvPr/>
          </p:nvGrpSpPr>
          <p:grpSpPr>
            <a:xfrm>
              <a:off x="3560871" y="4818929"/>
              <a:ext cx="2002816" cy="1918167"/>
              <a:chOff x="3560871" y="4818929"/>
              <a:chExt cx="2002816" cy="1918167"/>
            </a:xfrm>
          </p:grpSpPr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1E5CAD52-53A1-4CC1-A27A-C51CB2FE62EB}"/>
                  </a:ext>
                </a:extLst>
              </p:cNvPr>
              <p:cNvSpPr/>
              <p:nvPr/>
            </p:nvSpPr>
            <p:spPr>
              <a:xfrm>
                <a:off x="3560871" y="4818929"/>
                <a:ext cx="2002816" cy="1065262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$41.2k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in delay costs</a:t>
                </a:r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64BD1735-97BD-474D-B505-412029507ADB}"/>
                  </a:ext>
                </a:extLst>
              </p:cNvPr>
              <p:cNvSpPr/>
              <p:nvPr/>
            </p:nvSpPr>
            <p:spPr>
              <a:xfrm>
                <a:off x="3560871" y="5809494"/>
                <a:ext cx="2002816" cy="927602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1,365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veh-hr. of delay</a:t>
                </a:r>
              </a:p>
            </p:txBody>
          </p: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9B5B4B64-DEF9-4ABA-B15F-7A3D78E887B0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4562279" y="5420267"/>
                <a:ext cx="0" cy="873707"/>
              </a:xfrm>
              <a:prstGeom prst="line">
                <a:avLst/>
              </a:prstGeom>
              <a:ln>
                <a:solidFill>
                  <a:schemeClr val="tx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1" name="Rectangle 50">
            <a:extLst>
              <a:ext uri="{FF2B5EF4-FFF2-40B4-BE49-F238E27FC236}">
                <a16:creationId xmlns:a16="http://schemas.microsoft.com/office/drawing/2014/main" id="{BAE10CE6-B5BD-433B-BE86-A0A556AEF92C}"/>
              </a:ext>
            </a:extLst>
          </p:cNvPr>
          <p:cNvSpPr/>
          <p:nvPr/>
        </p:nvSpPr>
        <p:spPr>
          <a:xfrm>
            <a:off x="-10675" y="3931870"/>
            <a:ext cx="6157831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03225" algn="l"/>
              </a:tabLst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Major congestion became apparent at around 7:30 AM as traffic  back-ups and slow-downs increased significantly. Further along in the animations, note significant congestion along I-89 SB lasting for a few hours. The incident was cleared, and traffic was back to free-flow  conditions at approximately 9:07 AM.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49CE2FE-E563-44CF-A984-07135EBAA5EA}"/>
              </a:ext>
            </a:extLst>
          </p:cNvPr>
          <p:cNvSpPr txBox="1"/>
          <p:nvPr/>
        </p:nvSpPr>
        <p:spPr>
          <a:xfrm>
            <a:off x="543138" y="862083"/>
            <a:ext cx="50952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Area Impacts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(Click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to view Trend Map regional network animations)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06B2BAF2-2DE1-FA4E-2034-964B693AC000}"/>
              </a:ext>
            </a:extLst>
          </p:cNvPr>
          <p:cNvGrpSpPr/>
          <p:nvPr/>
        </p:nvGrpSpPr>
        <p:grpSpPr>
          <a:xfrm>
            <a:off x="36663" y="1264514"/>
            <a:ext cx="6058506" cy="194986"/>
            <a:chOff x="37493" y="1198552"/>
            <a:chExt cx="6058506" cy="194986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31855537-266A-4266-A034-86F06A4F1423}"/>
                </a:ext>
              </a:extLst>
            </p:cNvPr>
            <p:cNvSpPr/>
            <p:nvPr/>
          </p:nvSpPr>
          <p:spPr>
            <a:xfrm>
              <a:off x="3039716" y="1198552"/>
              <a:ext cx="3056283" cy="194985"/>
            </a:xfrm>
            <a:prstGeom prst="rect">
              <a:avLst/>
            </a:prstGeom>
            <a:solidFill>
              <a:srgbClr val="C0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7:30 AM </a:t>
              </a: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Oct 31, 2023 (Tues)</a:t>
              </a: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FBAA2ACD-0A86-420F-8329-922B236369A1}"/>
                </a:ext>
              </a:extLst>
            </p:cNvPr>
            <p:cNvSpPr/>
            <p:nvPr/>
          </p:nvSpPr>
          <p:spPr>
            <a:xfrm>
              <a:off x="37493" y="1198810"/>
              <a:ext cx="3011337" cy="194728"/>
            </a:xfrm>
            <a:prstGeom prst="rect">
              <a:avLst/>
            </a:prstGeom>
            <a:solidFill>
              <a:srgbClr val="00853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7:30 AM Oct</a:t>
              </a: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24, 2023 (Tues)</a:t>
              </a:r>
            </a:p>
          </p:txBody>
        </p:sp>
      </p:grpSp>
      <p:pic>
        <p:nvPicPr>
          <p:cNvPr id="5" name="Picture 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94351B0F-6973-C7BC-B45E-8BC1537D918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27" y="201688"/>
            <a:ext cx="2215449" cy="498788"/>
          </a:xfrm>
          <a:prstGeom prst="rect">
            <a:avLst/>
          </a:prstGeom>
        </p:spPr>
      </p:pic>
      <p:sp>
        <p:nvSpPr>
          <p:cNvPr id="27" name="Left Bracket 26">
            <a:extLst>
              <a:ext uri="{FF2B5EF4-FFF2-40B4-BE49-F238E27FC236}">
                <a16:creationId xmlns:a16="http://schemas.microsoft.com/office/drawing/2014/main" id="{344D6A07-EEE1-27D9-B361-E08D7C31DA00}"/>
              </a:ext>
            </a:extLst>
          </p:cNvPr>
          <p:cNvSpPr/>
          <p:nvPr/>
        </p:nvSpPr>
        <p:spPr>
          <a:xfrm rot="5400000">
            <a:off x="10845184" y="1276983"/>
            <a:ext cx="141316" cy="1173019"/>
          </a:xfrm>
          <a:prstGeom prst="leftBracket">
            <a:avLst>
              <a:gd name="adj" fmla="val 0"/>
            </a:avLst>
          </a:prstGeom>
          <a:noFill/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Left Bracket 30">
            <a:extLst>
              <a:ext uri="{FF2B5EF4-FFF2-40B4-BE49-F238E27FC236}">
                <a16:creationId xmlns:a16="http://schemas.microsoft.com/office/drawing/2014/main" id="{B5656B97-6DDF-A239-2FC8-0F7A0234A51A}"/>
              </a:ext>
            </a:extLst>
          </p:cNvPr>
          <p:cNvSpPr/>
          <p:nvPr/>
        </p:nvSpPr>
        <p:spPr>
          <a:xfrm>
            <a:off x="10097520" y="2114231"/>
            <a:ext cx="141316" cy="1709447"/>
          </a:xfrm>
          <a:prstGeom prst="leftBracket">
            <a:avLst>
              <a:gd name="adj" fmla="val 0"/>
            </a:avLst>
          </a:prstGeom>
          <a:noFill/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C304E6D-AEDF-BCDA-2B15-3D5441E2937E}"/>
              </a:ext>
            </a:extLst>
          </p:cNvPr>
          <p:cNvSpPr/>
          <p:nvPr/>
        </p:nvSpPr>
        <p:spPr>
          <a:xfrm>
            <a:off x="9777480" y="2868056"/>
            <a:ext cx="640080" cy="21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~ 5mi Backup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45DA97E-3F8E-2C98-0741-97F6FB45585F}"/>
              </a:ext>
            </a:extLst>
          </p:cNvPr>
          <p:cNvSpPr txBox="1"/>
          <p:nvPr/>
        </p:nvSpPr>
        <p:spPr>
          <a:xfrm>
            <a:off x="10543444" y="1727410"/>
            <a:ext cx="744796" cy="12311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~ 2.5 hr Duration</a:t>
            </a:r>
          </a:p>
        </p:txBody>
      </p:sp>
      <p:pic>
        <p:nvPicPr>
          <p:cNvPr id="86" name="Picture 85">
            <a:extLst>
              <a:ext uri="{FF2B5EF4-FFF2-40B4-BE49-F238E27FC236}">
                <a16:creationId xmlns:a16="http://schemas.microsoft.com/office/drawing/2014/main" id="{69633EF1-7AAA-98CF-7A58-DA33A35AC3F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6" t="2483" r="85713"/>
          <a:stretch/>
        </p:blipFill>
        <p:spPr>
          <a:xfrm flipH="1">
            <a:off x="6155892" y="1459497"/>
            <a:ext cx="587463" cy="2472521"/>
          </a:xfrm>
          <a:prstGeom prst="rect">
            <a:avLst/>
          </a:prstGeom>
          <a:ln w="3175">
            <a:solidFill>
              <a:schemeClr val="bg2"/>
            </a:solidFill>
          </a:ln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EF549602-0453-CBF2-0111-EDFEBDD79F10}"/>
              </a:ext>
            </a:extLst>
          </p:cNvPr>
          <p:cNvSpPr/>
          <p:nvPr/>
        </p:nvSpPr>
        <p:spPr>
          <a:xfrm>
            <a:off x="6176370" y="1473706"/>
            <a:ext cx="96942" cy="220351"/>
          </a:xfrm>
          <a:prstGeom prst="rect">
            <a:avLst/>
          </a:prstGeom>
          <a:solidFill>
            <a:srgbClr val="333333"/>
          </a:solidFill>
          <a:ln>
            <a:solidFill>
              <a:srgbClr val="33333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4" name="Picture 6">
            <a:extLst>
              <a:ext uri="{FF2B5EF4-FFF2-40B4-BE49-F238E27FC236}">
                <a16:creationId xmlns:a16="http://schemas.microsoft.com/office/drawing/2014/main" id="{D06714EF-2F1C-5CC0-7249-F75CE6D13B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 bwMode="auto">
          <a:xfrm>
            <a:off x="6326240" y="2291403"/>
            <a:ext cx="246766" cy="246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63973C0D-6EBB-A8B6-8B43-40C3FD0018E1}"/>
              </a:ext>
            </a:extLst>
          </p:cNvPr>
          <p:cNvSpPr txBox="1"/>
          <p:nvPr/>
        </p:nvSpPr>
        <p:spPr>
          <a:xfrm>
            <a:off x="6248739" y="2521041"/>
            <a:ext cx="4017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SB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Arrow: Down 35">
            <a:extLst>
              <a:ext uri="{FF2B5EF4-FFF2-40B4-BE49-F238E27FC236}">
                <a16:creationId xmlns:a16="http://schemas.microsoft.com/office/drawing/2014/main" id="{23C31EDA-1B01-0EF1-5A3E-62680D3AA4C1}"/>
              </a:ext>
            </a:extLst>
          </p:cNvPr>
          <p:cNvSpPr/>
          <p:nvPr/>
        </p:nvSpPr>
        <p:spPr>
          <a:xfrm>
            <a:off x="6376650" y="2842467"/>
            <a:ext cx="160877" cy="251363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35095DE-2A0E-25FA-CEB8-FB738F7D8E43}"/>
              </a:ext>
            </a:extLst>
          </p:cNvPr>
          <p:cNvGrpSpPr/>
          <p:nvPr/>
        </p:nvGrpSpPr>
        <p:grpSpPr>
          <a:xfrm>
            <a:off x="36660" y="1456347"/>
            <a:ext cx="6058510" cy="2472521"/>
            <a:chOff x="90563" y="1497345"/>
            <a:chExt cx="6004606" cy="2431523"/>
          </a:xfrm>
        </p:grpSpPr>
        <p:pic>
          <p:nvPicPr>
            <p:cNvPr id="83" name="Picture 82">
              <a:extLst>
                <a:ext uri="{FF2B5EF4-FFF2-40B4-BE49-F238E27FC236}">
                  <a16:creationId xmlns:a16="http://schemas.microsoft.com/office/drawing/2014/main" id="{7ABEFC51-B363-99B6-76B4-A8FBFCFF481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l="59466" t="45661" r="15119" b="21966"/>
            <a:stretch/>
          </p:blipFill>
          <p:spPr>
            <a:xfrm>
              <a:off x="90563" y="1497345"/>
              <a:ext cx="6004606" cy="2431523"/>
            </a:xfrm>
            <a:prstGeom prst="rect">
              <a:avLst/>
            </a:prstGeom>
          </p:spPr>
        </p:pic>
        <p:sp>
          <p:nvSpPr>
            <p:cNvPr id="48" name="Speech Bubble: Rectangle 47">
              <a:extLst>
                <a:ext uri="{FF2B5EF4-FFF2-40B4-BE49-F238E27FC236}">
                  <a16:creationId xmlns:a16="http://schemas.microsoft.com/office/drawing/2014/main" id="{5780F94C-D892-4CBE-103C-A4B394482F8F}"/>
                </a:ext>
              </a:extLst>
            </p:cNvPr>
            <p:cNvSpPr/>
            <p:nvPr/>
          </p:nvSpPr>
          <p:spPr>
            <a:xfrm>
              <a:off x="4276140" y="1850521"/>
              <a:ext cx="764982" cy="290510"/>
            </a:xfrm>
            <a:prstGeom prst="wedgeRectCallout">
              <a:avLst>
                <a:gd name="adj1" fmla="val -78666"/>
                <a:gd name="adj2" fmla="val 245408"/>
              </a:avLst>
            </a:prstGeom>
            <a:solidFill>
              <a:srgbClr val="922490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2-9 </a:t>
              </a: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mph</a:t>
              </a:r>
            </a:p>
          </p:txBody>
        </p:sp>
        <p:sp>
          <p:nvSpPr>
            <p:cNvPr id="53" name="Speech Bubble: Rectangle 52">
              <a:extLst>
                <a:ext uri="{FF2B5EF4-FFF2-40B4-BE49-F238E27FC236}">
                  <a16:creationId xmlns:a16="http://schemas.microsoft.com/office/drawing/2014/main" id="{6F83E58A-674D-FF79-F77A-B1BEC8CA6DBE}"/>
                </a:ext>
              </a:extLst>
            </p:cNvPr>
            <p:cNvSpPr/>
            <p:nvPr/>
          </p:nvSpPr>
          <p:spPr>
            <a:xfrm>
              <a:off x="1188952" y="1850521"/>
              <a:ext cx="764982" cy="290510"/>
            </a:xfrm>
            <a:prstGeom prst="wedgeRectCallout">
              <a:avLst>
                <a:gd name="adj1" fmla="val -77407"/>
                <a:gd name="adj2" fmla="val 241469"/>
              </a:avLst>
            </a:prstGeom>
            <a:solidFill>
              <a:srgbClr val="00853E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73-76 </a:t>
              </a: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mph</a:t>
              </a:r>
            </a:p>
          </p:txBody>
        </p:sp>
        <p:pic>
          <p:nvPicPr>
            <p:cNvPr id="62" name="Picture 42">
              <a:extLst>
                <a:ext uri="{FF2B5EF4-FFF2-40B4-BE49-F238E27FC236}">
                  <a16:creationId xmlns:a16="http://schemas.microsoft.com/office/drawing/2014/main" id="{E283348B-F7C1-D4CC-50ED-31203787329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3687519" y="2430990"/>
              <a:ext cx="240175" cy="240175"/>
            </a:xfrm>
            <a:prstGeom prst="rect">
              <a:avLst/>
            </a:prstGeom>
          </p:spPr>
        </p:pic>
        <p:pic>
          <p:nvPicPr>
            <p:cNvPr id="63" name="Picture 4" descr="U.S. Route 2 marker">
              <a:extLst>
                <a:ext uri="{FF2B5EF4-FFF2-40B4-BE49-F238E27FC236}">
                  <a16:creationId xmlns:a16="http://schemas.microsoft.com/office/drawing/2014/main" id="{61651DB6-0600-16F5-06D8-C4F6D26ADD5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9960" y="2833858"/>
              <a:ext cx="148570" cy="1485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5" name="Picture 4" descr="U.S. Route 2 marker">
              <a:extLst>
                <a:ext uri="{FF2B5EF4-FFF2-40B4-BE49-F238E27FC236}">
                  <a16:creationId xmlns:a16="http://schemas.microsoft.com/office/drawing/2014/main" id="{0EA196CF-A12D-42E8-3DEA-65626D06AF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46304" y="3295604"/>
              <a:ext cx="148570" cy="1485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6" name="Picture 42">
              <a:extLst>
                <a:ext uri="{FF2B5EF4-FFF2-40B4-BE49-F238E27FC236}">
                  <a16:creationId xmlns:a16="http://schemas.microsoft.com/office/drawing/2014/main" id="{3EF5829C-6D16-3AB4-D644-DC2BE746AEB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5561653" y="3429000"/>
              <a:ext cx="240175" cy="240175"/>
            </a:xfrm>
            <a:prstGeom prst="rect">
              <a:avLst/>
            </a:prstGeom>
          </p:spPr>
        </p:pic>
        <p:pic>
          <p:nvPicPr>
            <p:cNvPr id="67" name="Picture 42">
              <a:extLst>
                <a:ext uri="{FF2B5EF4-FFF2-40B4-BE49-F238E27FC236}">
                  <a16:creationId xmlns:a16="http://schemas.microsoft.com/office/drawing/2014/main" id="{745CC1B2-5790-7712-82EA-F84D540EEA9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635197" y="2414022"/>
              <a:ext cx="240175" cy="240175"/>
            </a:xfrm>
            <a:prstGeom prst="rect">
              <a:avLst/>
            </a:prstGeom>
          </p:spPr>
        </p:pic>
        <p:pic>
          <p:nvPicPr>
            <p:cNvPr id="68" name="Picture 4" descr="U.S. Route 2 marker">
              <a:extLst>
                <a:ext uri="{FF2B5EF4-FFF2-40B4-BE49-F238E27FC236}">
                  <a16:creationId xmlns:a16="http://schemas.microsoft.com/office/drawing/2014/main" id="{658BE876-D1D9-0ED3-5B62-FDC545FC73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398" y="2833858"/>
              <a:ext cx="148570" cy="1485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" name="Picture 4" descr="U.S. Route 2 marker">
              <a:extLst>
                <a:ext uri="{FF2B5EF4-FFF2-40B4-BE49-F238E27FC236}">
                  <a16:creationId xmlns:a16="http://schemas.microsoft.com/office/drawing/2014/main" id="{3EBF9007-5971-D8E7-8173-4516F325AF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4274" y="3298261"/>
              <a:ext cx="148570" cy="1485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" name="Picture 42">
              <a:extLst>
                <a:ext uri="{FF2B5EF4-FFF2-40B4-BE49-F238E27FC236}">
                  <a16:creationId xmlns:a16="http://schemas.microsoft.com/office/drawing/2014/main" id="{AB58A0DE-A099-1180-6160-F7D03834C21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2465507" y="3419724"/>
              <a:ext cx="240175" cy="240175"/>
            </a:xfrm>
            <a:prstGeom prst="rect">
              <a:avLst/>
            </a:prstGeom>
          </p:spPr>
        </p:pic>
        <p:sp>
          <p:nvSpPr>
            <p:cNvPr id="81" name="Explosion: 8 Points 80">
              <a:extLst>
                <a:ext uri="{FF2B5EF4-FFF2-40B4-BE49-F238E27FC236}">
                  <a16:creationId xmlns:a16="http://schemas.microsoft.com/office/drawing/2014/main" id="{667C8458-1663-384C-2FED-2EE5C4F9EAAA}"/>
                </a:ext>
              </a:extLst>
            </p:cNvPr>
            <p:cNvSpPr/>
            <p:nvPr/>
          </p:nvSpPr>
          <p:spPr>
            <a:xfrm>
              <a:off x="4271399" y="2753171"/>
              <a:ext cx="214954" cy="250260"/>
            </a:xfrm>
            <a:prstGeom prst="irregularSeal1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CD61BE68-83EF-320E-C6FF-EEC409EC378B}"/>
              </a:ext>
            </a:extLst>
          </p:cNvPr>
          <p:cNvGrpSpPr/>
          <p:nvPr/>
        </p:nvGrpSpPr>
        <p:grpSpPr>
          <a:xfrm>
            <a:off x="7453894" y="3419724"/>
            <a:ext cx="1367675" cy="434965"/>
            <a:chOff x="7622180" y="3341731"/>
            <a:chExt cx="1367675" cy="434965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6B5B50A0-2966-14AE-4787-D3C54D28C6B1}"/>
                </a:ext>
              </a:extLst>
            </p:cNvPr>
            <p:cNvGrpSpPr/>
            <p:nvPr/>
          </p:nvGrpSpPr>
          <p:grpSpPr>
            <a:xfrm>
              <a:off x="7622180" y="3341731"/>
              <a:ext cx="1181470" cy="434965"/>
              <a:chOff x="10549011" y="6370953"/>
              <a:chExt cx="1181470" cy="434965"/>
            </a:xfrm>
          </p:grpSpPr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5AF3A075-88D6-7774-BCA6-F772F49E4A8C}"/>
                  </a:ext>
                </a:extLst>
              </p:cNvPr>
              <p:cNvSpPr/>
              <p:nvPr/>
            </p:nvSpPr>
            <p:spPr>
              <a:xfrm>
                <a:off x="10940648" y="6698196"/>
                <a:ext cx="165908" cy="107722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20</a:t>
                </a:r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1E2A1EA3-FFAD-F928-C61B-36F396BC822F}"/>
                  </a:ext>
                </a:extLst>
              </p:cNvPr>
              <p:cNvSpPr/>
              <p:nvPr/>
            </p:nvSpPr>
            <p:spPr>
              <a:xfrm>
                <a:off x="11159779" y="6698196"/>
                <a:ext cx="129770" cy="107722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30</a:t>
                </a:r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01120A3B-4609-6321-2EEC-385AF40F2B23}"/>
                  </a:ext>
                </a:extLst>
              </p:cNvPr>
              <p:cNvSpPr/>
              <p:nvPr/>
            </p:nvSpPr>
            <p:spPr>
              <a:xfrm flipH="1">
                <a:off x="11330097" y="6698196"/>
                <a:ext cx="155749" cy="107722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40</a:t>
                </a:r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559B6800-E22B-F78C-1EEA-E47547CA490F}"/>
                  </a:ext>
                </a:extLst>
              </p:cNvPr>
              <p:cNvSpPr/>
              <p:nvPr/>
            </p:nvSpPr>
            <p:spPr>
              <a:xfrm>
                <a:off x="10609635" y="6583896"/>
                <a:ext cx="189816" cy="107478"/>
              </a:xfrm>
              <a:prstGeom prst="rect">
                <a:avLst/>
              </a:prstGeom>
              <a:solidFill>
                <a:srgbClr val="93278F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79BC78D4-9270-15DE-A1EA-B65CB8E9E01B}"/>
                  </a:ext>
                </a:extLst>
              </p:cNvPr>
              <p:cNvSpPr/>
              <p:nvPr/>
            </p:nvSpPr>
            <p:spPr>
              <a:xfrm>
                <a:off x="10982047" y="6583896"/>
                <a:ext cx="189816" cy="107478"/>
              </a:xfrm>
              <a:prstGeom prst="rect">
                <a:avLst/>
              </a:prstGeom>
              <a:solidFill>
                <a:srgbClr val="F01C24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F55BB72F-789B-D54A-711B-C00C0BECCF30}"/>
                  </a:ext>
                </a:extLst>
              </p:cNvPr>
              <p:cNvSpPr/>
              <p:nvPr/>
            </p:nvSpPr>
            <p:spPr>
              <a:xfrm>
                <a:off x="11168253" y="6583896"/>
                <a:ext cx="189816" cy="107478"/>
              </a:xfrm>
              <a:prstGeom prst="rect">
                <a:avLst/>
              </a:prstGeom>
              <a:solidFill>
                <a:srgbClr val="F7931E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600EA16B-A906-1389-3083-E2DA54F83FDD}"/>
                  </a:ext>
                </a:extLst>
              </p:cNvPr>
              <p:cNvSpPr/>
              <p:nvPr/>
            </p:nvSpPr>
            <p:spPr>
              <a:xfrm>
                <a:off x="11354459" y="6583896"/>
                <a:ext cx="189816" cy="107478"/>
              </a:xfrm>
              <a:prstGeom prst="rect">
                <a:avLst/>
              </a:prstGeom>
              <a:solidFill>
                <a:srgbClr val="FCEE2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9312798D-0D88-58CE-2C83-160EAD342544}"/>
                  </a:ext>
                </a:extLst>
              </p:cNvPr>
              <p:cNvSpPr/>
              <p:nvPr/>
            </p:nvSpPr>
            <p:spPr>
              <a:xfrm>
                <a:off x="10866184" y="6370953"/>
                <a:ext cx="844880" cy="2308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Speed (mph)</a:t>
                </a:r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62989667-C037-4195-A19E-312F17EA9A3A}"/>
                  </a:ext>
                </a:extLst>
              </p:cNvPr>
              <p:cNvSpPr/>
              <p:nvPr/>
            </p:nvSpPr>
            <p:spPr>
              <a:xfrm>
                <a:off x="11540665" y="6583896"/>
                <a:ext cx="189816" cy="107478"/>
              </a:xfrm>
              <a:prstGeom prst="rect">
                <a:avLst/>
              </a:prstGeom>
              <a:solidFill>
                <a:srgbClr val="96D544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0E95AD17-9FD3-7C20-C1DE-AED6E2CB7355}"/>
                  </a:ext>
                </a:extLst>
              </p:cNvPr>
              <p:cNvSpPr/>
              <p:nvPr/>
            </p:nvSpPr>
            <p:spPr>
              <a:xfrm>
                <a:off x="10795841" y="6583896"/>
                <a:ext cx="189816" cy="107478"/>
              </a:xfrm>
              <a:prstGeom prst="rect">
                <a:avLst/>
              </a:prstGeom>
              <a:solidFill>
                <a:srgbClr val="C1272D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DA4FB626-3467-F741-3064-32BBD666A362}"/>
                  </a:ext>
                </a:extLst>
              </p:cNvPr>
              <p:cNvSpPr/>
              <p:nvPr/>
            </p:nvSpPr>
            <p:spPr>
              <a:xfrm flipH="1">
                <a:off x="10756400" y="6698196"/>
                <a:ext cx="155749" cy="107722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10</a:t>
                </a:r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DAB1F78D-FC34-7FEB-7D06-2029CD46D0F4}"/>
                  </a:ext>
                </a:extLst>
              </p:cNvPr>
              <p:cNvSpPr/>
              <p:nvPr/>
            </p:nvSpPr>
            <p:spPr>
              <a:xfrm flipH="1">
                <a:off x="11519913" y="6698196"/>
                <a:ext cx="155749" cy="107722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50</a:t>
                </a:r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F1225D42-A8E9-78AC-EB31-CE921431440B}"/>
                  </a:ext>
                </a:extLst>
              </p:cNvPr>
              <p:cNvSpPr/>
              <p:nvPr/>
            </p:nvSpPr>
            <p:spPr>
              <a:xfrm flipH="1">
                <a:off x="10549011" y="6698196"/>
                <a:ext cx="155749" cy="107722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0</a:t>
                </a:r>
              </a:p>
            </p:txBody>
          </p:sp>
        </p:grp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AB40A160-03DF-2411-F539-342F5751FEBA}"/>
                </a:ext>
              </a:extLst>
            </p:cNvPr>
            <p:cNvSpPr/>
            <p:nvPr/>
          </p:nvSpPr>
          <p:spPr>
            <a:xfrm>
              <a:off x="8800039" y="3554641"/>
              <a:ext cx="189816" cy="107722"/>
            </a:xfrm>
            <a:prstGeom prst="rect">
              <a:avLst/>
            </a:prstGeom>
            <a:solidFill>
              <a:srgbClr val="009245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2A74349E-51A0-58A8-3F2C-38DD813B75DA}"/>
                </a:ext>
              </a:extLst>
            </p:cNvPr>
            <p:cNvSpPr/>
            <p:nvPr/>
          </p:nvSpPr>
          <p:spPr>
            <a:xfrm flipH="1">
              <a:off x="8785163" y="3666930"/>
              <a:ext cx="155749" cy="10772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60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027878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689</Words>
  <Application>Microsoft Office PowerPoint</Application>
  <PresentationFormat>Widescreen</PresentationFormat>
  <Paragraphs>85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Gill Sans MT</vt:lpstr>
      <vt:lpstr>Office Theme</vt:lpstr>
      <vt:lpstr>1_Office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The Allens</dc:creator>
  <cp:lastModifiedBy>The Allens</cp:lastModifiedBy>
  <cp:revision>7</cp:revision>
  <dcterms:created xsi:type="dcterms:W3CDTF">2024-02-07T15:10:24Z</dcterms:created>
  <dcterms:modified xsi:type="dcterms:W3CDTF">2024-02-07T19:00:22Z</dcterms:modified>
</cp:coreProperties>
</file>